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8"/>
  </p:notesMasterIdLst>
  <p:sldIdLst>
    <p:sldId id="287" r:id="rId2"/>
    <p:sldId id="259" r:id="rId3"/>
    <p:sldId id="463" r:id="rId4"/>
    <p:sldId id="464" r:id="rId5"/>
    <p:sldId id="465" r:id="rId6"/>
    <p:sldId id="4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CABB"/>
    <a:srgbClr val="66A056"/>
    <a:srgbClr val="D9D9D9"/>
    <a:srgbClr val="3F3F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754BA5-724D-4F65-9717-54EA0AE7B685}" v="3" dt="2022-05-04T18:42:46.3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73" autoAdjust="0"/>
    <p:restoredTop sz="94660"/>
  </p:normalViewPr>
  <p:slideViewPr>
    <p:cSldViewPr snapToGrid="0">
      <p:cViewPr varScale="1">
        <p:scale>
          <a:sx n="62" d="100"/>
          <a:sy n="62" d="100"/>
        </p:scale>
        <p:origin x="5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3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EA51A3-5308-494C-8A49-0F4548401D4B}" type="datetimeFigureOut">
              <a:rPr lang="en-GB" smtClean="0"/>
              <a:t>12/05/2022</a:t>
            </a:fld>
            <a:endParaRPr lang="en-GB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BBBBB7-539C-47BF-B752-A8214563F5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8428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/>
              <a:t>Som alla andra ett samverkansavtal.</a:t>
            </a:r>
          </a:p>
          <a:p>
            <a:endParaRPr lang="sv-SE"/>
          </a:p>
          <a:p>
            <a:r>
              <a:rPr lang="sv-SE"/>
              <a:t>Alla 17 står bakom – fullmäktigebeslut</a:t>
            </a:r>
          </a:p>
          <a:p>
            <a:endParaRPr lang="sv-SE"/>
          </a:p>
          <a:p>
            <a:endParaRPr lang="sv-SE"/>
          </a:p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0A08E3-521E-431C-9CDE-FF75360C5FA2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9247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/>
              <a:t>Som alla andra ett samverkansavtal.</a:t>
            </a:r>
          </a:p>
          <a:p>
            <a:endParaRPr lang="sv-SE"/>
          </a:p>
          <a:p>
            <a:r>
              <a:rPr lang="sv-SE"/>
              <a:t>Alla 17 står bakom – fullmäktigebeslut</a:t>
            </a:r>
          </a:p>
          <a:p>
            <a:endParaRPr lang="sv-SE"/>
          </a:p>
          <a:p>
            <a:endParaRPr lang="sv-SE"/>
          </a:p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0A08E3-521E-431C-9CDE-FF75360C5FA2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52398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/>
              <a:t>Som alla andra ett samverkansavtal.</a:t>
            </a:r>
          </a:p>
          <a:p>
            <a:endParaRPr lang="sv-SE"/>
          </a:p>
          <a:p>
            <a:r>
              <a:rPr lang="sv-SE"/>
              <a:t>Alla 17 står bakom – fullmäktigebeslut</a:t>
            </a:r>
          </a:p>
          <a:p>
            <a:endParaRPr lang="sv-SE"/>
          </a:p>
          <a:p>
            <a:endParaRPr lang="sv-SE"/>
          </a:p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0A08E3-521E-431C-9CDE-FF75360C5FA2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73849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/>
              <a:t>Som alla andra ett samverkansavtal.</a:t>
            </a:r>
          </a:p>
          <a:p>
            <a:endParaRPr lang="sv-SE"/>
          </a:p>
          <a:p>
            <a:r>
              <a:rPr lang="sv-SE"/>
              <a:t>Alla 17 står bakom – fullmäktigebeslut</a:t>
            </a:r>
          </a:p>
          <a:p>
            <a:endParaRPr lang="sv-SE"/>
          </a:p>
          <a:p>
            <a:endParaRPr lang="sv-SE"/>
          </a:p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0A08E3-521E-431C-9CDE-FF75360C5FA2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5155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6B551-8BEF-445B-9850-C0F5E3220191}" type="datetime1">
              <a:rPr lang="sv-SE" smtClean="0"/>
              <a:t>2022-05-12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Grecken AB Magnus Persson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38453-894A-41CC-99FE-F03393AB014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64784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58891-10AF-4141-B424-C91592C26928}" type="datetime1">
              <a:rPr lang="sv-SE" smtClean="0"/>
              <a:t>2022-05-12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Grecken AB Magnus Persson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38453-894A-41CC-99FE-F03393AB014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93549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34831-E1D6-41A3-BA95-12DC8F5D6E5D}" type="datetime1">
              <a:rPr lang="sv-SE" smtClean="0"/>
              <a:t>2022-05-12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Grecken AB Magnus Persson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38453-894A-41CC-99FE-F03393AB014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1186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84CF-B56F-47AA-AC8E-CF2504230621}" type="datetime1">
              <a:rPr lang="sv-SE" smtClean="0"/>
              <a:t>2022-05-12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Grecken AB Magnus Persson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38453-894A-41CC-99FE-F03393AB014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717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B6D18-F6BB-4420-BBD7-D61972416BC0}" type="datetime1">
              <a:rPr lang="sv-SE" smtClean="0"/>
              <a:t>2022-05-12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Grecken AB Magnus Persson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38453-894A-41CC-99FE-F03393AB014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6970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4AC2C-3DCB-4816-BD28-2E3523AFCC0A}" type="datetime1">
              <a:rPr lang="sv-SE" smtClean="0"/>
              <a:t>2022-05-12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Grecken AB Magnus Persson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38453-894A-41CC-99FE-F03393AB014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5791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B0594-F6BC-4E46-9362-5156405537E4}" type="datetime1">
              <a:rPr lang="sv-SE" smtClean="0"/>
              <a:t>2022-05-12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Grecken AB Magnus Persson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38453-894A-41CC-99FE-F03393AB014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3641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6C0C-4A9E-45AE-B32D-15F20A1427FA}" type="datetime1">
              <a:rPr lang="sv-SE" smtClean="0"/>
              <a:t>2022-05-12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Grecken AB Magnus Persson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38453-894A-41CC-99FE-F03393AB014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05663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F48E5-E351-4068-8F40-7C07052CA39D}" type="datetime1">
              <a:rPr lang="sv-SE" smtClean="0"/>
              <a:t>2022-05-12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Grecken AB Magnus Persson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38453-894A-41CC-99FE-F03393AB014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765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E226D-B119-49BE-A10F-BA67D8A3F2D5}" type="datetime1">
              <a:rPr lang="sv-SE" smtClean="0"/>
              <a:t>2022-05-12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Grecken AB Magnus Persson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38453-894A-41CC-99FE-F03393AB014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2813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3A33C-1C6A-48F7-8DD0-C016DD59B364}" type="datetime1">
              <a:rPr lang="sv-SE" smtClean="0"/>
              <a:t>2022-05-12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Grecken AB Magnus Persson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38453-894A-41CC-99FE-F03393AB014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03529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F9DD0-3E61-4CEA-96BE-EAFA1298927F}" type="datetime1">
              <a:rPr lang="sv-SE" smtClean="0"/>
              <a:t>2022-05-12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/>
              <a:t>Grecken AB Magnus Persson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38453-894A-41CC-99FE-F03393AB014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5372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event.trippus.net/Home/Index/AEAKgIMzRb_k4YzEUROdTKzFxH8XMGvz8wP6h7wfmHzNgYNWaiLAJywXYVDw4UU3byuTNnOHZSbK/AEAKgIOm4doCAh4ce2Tg4vsUqNPTJhQ8T0ze5enMSL4__OutwGW5aPJuAQEzERKYFgZIftCvNxaH/swe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77365A2-5286-44EC-A586-6E42F9373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5162" y="4460397"/>
            <a:ext cx="10645662" cy="770562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br>
              <a:rPr lang="en-US" sz="3600" b="1" kern="1200" dirty="0">
                <a:solidFill>
                  <a:srgbClr val="3E7062"/>
                </a:solidFill>
                <a:latin typeface="Arial"/>
                <a:cs typeface="Arial"/>
              </a:rPr>
            </a:br>
            <a:br>
              <a:rPr lang="en-US" sz="3600" b="1" kern="1200" dirty="0">
                <a:solidFill>
                  <a:srgbClr val="3E7062"/>
                </a:solidFill>
                <a:latin typeface="Arial"/>
                <a:cs typeface="Arial"/>
              </a:rPr>
            </a:br>
            <a:br>
              <a:rPr lang="en-US" sz="3600" b="1" kern="1200" dirty="0">
                <a:solidFill>
                  <a:srgbClr val="3E7062"/>
                </a:solidFill>
                <a:latin typeface="Arial"/>
                <a:cs typeface="Arial"/>
              </a:rPr>
            </a:br>
            <a:br>
              <a:rPr lang="en-US" sz="3600" b="1" kern="1200" dirty="0">
                <a:solidFill>
                  <a:srgbClr val="3E7062"/>
                </a:solidFill>
                <a:latin typeface="Arial"/>
                <a:cs typeface="Arial"/>
              </a:rPr>
            </a:br>
            <a:br>
              <a:rPr lang="en-US" sz="3600" b="1" kern="1200" dirty="0">
                <a:solidFill>
                  <a:srgbClr val="3E7062"/>
                </a:solidFill>
                <a:latin typeface="Arial"/>
                <a:cs typeface="Arial"/>
              </a:rPr>
            </a:br>
            <a:br>
              <a:rPr lang="en-US" sz="3600" b="1" kern="1200" dirty="0">
                <a:solidFill>
                  <a:srgbClr val="3E7062"/>
                </a:solidFill>
                <a:latin typeface="Arial"/>
                <a:cs typeface="Arial"/>
              </a:rPr>
            </a:br>
            <a:br>
              <a:rPr lang="en-US" sz="3600" b="1" kern="1200" dirty="0">
                <a:solidFill>
                  <a:srgbClr val="3E7062"/>
                </a:solidFill>
                <a:latin typeface="Arial"/>
                <a:cs typeface="Arial"/>
              </a:rPr>
            </a:br>
            <a:br>
              <a:rPr lang="en-US" sz="3600" b="1" kern="1200" dirty="0">
                <a:solidFill>
                  <a:srgbClr val="3E7062"/>
                </a:solidFill>
                <a:latin typeface="Arial"/>
                <a:cs typeface="Arial"/>
              </a:rPr>
            </a:br>
            <a:br>
              <a:rPr lang="en-US" sz="3600" b="1" kern="1200" dirty="0">
                <a:solidFill>
                  <a:srgbClr val="3E7062"/>
                </a:solidFill>
                <a:latin typeface="Arial"/>
                <a:cs typeface="Arial"/>
              </a:rPr>
            </a:br>
            <a:br>
              <a:rPr lang="en-US" sz="3600" b="1" kern="1200" dirty="0">
                <a:solidFill>
                  <a:srgbClr val="3E7062"/>
                </a:solidFill>
                <a:latin typeface="Arial"/>
                <a:cs typeface="Arial"/>
              </a:rPr>
            </a:br>
            <a:br>
              <a:rPr lang="en-US" sz="3600" b="1" kern="1200" dirty="0">
                <a:solidFill>
                  <a:srgbClr val="3E7062"/>
                </a:solidFill>
                <a:latin typeface="Arial"/>
                <a:cs typeface="Arial"/>
              </a:rPr>
            </a:br>
            <a:br>
              <a:rPr lang="en-US" sz="3600" b="1" kern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3600" b="1" kern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kern="1200" dirty="0" err="1">
                <a:solidFill>
                  <a:srgbClr val="3E7062"/>
                </a:solidFill>
                <a:latin typeface="Arial"/>
                <a:cs typeface="Arial"/>
              </a:rPr>
              <a:t>Sakområdesforum</a:t>
            </a:r>
            <a:br>
              <a:rPr lang="en-US" sz="3600" b="1" kern="1200" dirty="0">
                <a:solidFill>
                  <a:srgbClr val="3E7062"/>
                </a:solidFill>
                <a:latin typeface="Arial"/>
                <a:cs typeface="Arial"/>
              </a:rPr>
            </a:br>
            <a:br>
              <a:rPr lang="en-US" sz="3600" b="1" kern="1200" dirty="0">
                <a:solidFill>
                  <a:srgbClr val="3E7062"/>
                </a:solidFill>
                <a:latin typeface="Arial"/>
                <a:cs typeface="Arial"/>
              </a:rPr>
            </a:br>
            <a:endParaRPr lang="en-US" sz="3600" kern="1200" dirty="0">
              <a:solidFill>
                <a:srgbClr val="3E70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02266C3A-9D6F-4E39-8472-1919159F37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81" y="1109281"/>
            <a:ext cx="3683761" cy="1519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940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0381986-A8EE-407F-90FC-6A96035C2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>
                <a:latin typeface="Arial" panose="020B0604020202020204" pitchFamily="34" charset="0"/>
                <a:cs typeface="Arial" panose="020B0604020202020204" pitchFamily="34" charset="0"/>
              </a:rPr>
              <a:t>Värmlandsrådets arbetsformer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C940B76-04D7-44ED-ACBA-567C3951F4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2187"/>
          </a:xfrm>
        </p:spPr>
        <p:txBody>
          <a:bodyPr>
            <a:normAutofit/>
          </a:bodyPr>
          <a:lstStyle/>
          <a:p>
            <a:r>
              <a:rPr lang="sv-SE" sz="2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Region Värmlands uppdrag utifrån de processer som regleras i lag och/eller reglemente att säkerställa att dialogen mellan regionen och kommunerna fungerar väl</a:t>
            </a:r>
            <a:br>
              <a:rPr lang="sv-S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sv-SE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sv-SE" sz="2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</a:t>
            </a:r>
            <a:r>
              <a:rPr lang="sv-SE" sz="2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olitiskt informationsforum för specifika sakfrågor</a:t>
            </a:r>
            <a:br>
              <a:rPr lang="sv-SE" sz="2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sv-SE" sz="2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sv-SE" sz="2600" dirty="0">
                <a:latin typeface="Arial" panose="020B0604020202020204" pitchFamily="34" charset="0"/>
                <a:cs typeface="Arial" panose="020B0604020202020204" pitchFamily="34" charset="0"/>
              </a:rPr>
              <a:t>Ordföranderådet avgör vilka forum som ska finnas;</a:t>
            </a:r>
            <a:br>
              <a:rPr lang="sv-SE" sz="2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v-SE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v-SE" sz="2600" dirty="0">
                <a:latin typeface="Arial" panose="020B0604020202020204" pitchFamily="34" charset="0"/>
                <a:cs typeface="Arial" panose="020B0604020202020204" pitchFamily="34" charset="0"/>
              </a:rPr>
              <a:t>	- Hälso- och sjukvårdsforum</a:t>
            </a:r>
            <a:br>
              <a:rPr lang="sv-SE" sz="2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2600" dirty="0">
                <a:latin typeface="Arial" panose="020B0604020202020204" pitchFamily="34" charset="0"/>
                <a:cs typeface="Arial" panose="020B0604020202020204" pitchFamily="34" charset="0"/>
              </a:rPr>
              <a:t>	- Kollektivtrafik- och regionalt </a:t>
            </a:r>
            <a:r>
              <a:rPr lang="sv-SE" sz="2600" dirty="0" err="1">
                <a:latin typeface="Arial" panose="020B0604020202020204" pitchFamily="34" charset="0"/>
                <a:cs typeface="Arial" panose="020B0604020202020204" pitchFamily="34" charset="0"/>
              </a:rPr>
              <a:t>utvecklingsforum</a:t>
            </a:r>
            <a:endParaRPr lang="sv-SE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buNone/>
            </a:pPr>
            <a:r>
              <a:rPr lang="sv-SE" sz="2800" dirty="0">
                <a:latin typeface="Arial" panose="020B0604020202020204" pitchFamily="34" charset="0"/>
                <a:cs typeface="Arial" panose="020B0604020202020204" pitchFamily="34" charset="0"/>
              </a:rPr>
              <a:t>- Kultur- och bildningsforum</a:t>
            </a:r>
            <a:br>
              <a:rPr lang="sv-SE" sz="2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sv-SE" dirty="0"/>
          </a:p>
          <a:p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BB2BF16-340F-48D0-8A60-E3FEF0DFA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A4610D-0CB4-467D-BC55-C7CED2DB9794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2022-05-12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0D3D530-4809-4B7C-A028-B30E4B018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938453-894A-41CC-99FE-F03393AB014B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1661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0381986-A8EE-407F-90FC-6A96035C2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>
                <a:latin typeface="Arial" panose="020B0604020202020204" pitchFamily="34" charset="0"/>
                <a:cs typeface="Arial" panose="020B0604020202020204" pitchFamily="34" charset="0"/>
              </a:rPr>
              <a:t>Värmlandsrådets arbetsformer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C940B76-04D7-44ED-ACBA-567C3951F4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00351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sz="26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Roller och ansvar</a:t>
            </a:r>
            <a:br>
              <a:rPr lang="sv-SE" sz="2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sv-SE" sz="2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sv-SE" sz="2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Gör inga ställningstaganden, ordföranderådet är den instans som gör ställningstagande</a:t>
            </a:r>
            <a:br>
              <a:rPr lang="sv-SE" sz="2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sv-SE" sz="2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sv-SE" sz="2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 juridiskt beslutsorgan i kommunallagens mening</a:t>
            </a:r>
            <a:br>
              <a:rPr lang="sv-SE" sz="2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sv-SE" sz="2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sv-SE" sz="2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Dialog med yrkesnätverk, direktörsberedning ansvar att utse nätverk som ska vara stöd för forumen</a:t>
            </a:r>
          </a:p>
          <a:p>
            <a:pPr marL="0" indent="0">
              <a:buNone/>
            </a:pPr>
            <a:endParaRPr lang="sv-SE" sz="2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sv-SE" sz="2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Region Värmland administrativt ansvarig</a:t>
            </a:r>
            <a:br>
              <a:rPr lang="sv-SE" sz="2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sv-SE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sv-SE" dirty="0"/>
          </a:p>
          <a:p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BB2BF16-340F-48D0-8A60-E3FEF0DFA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A4610D-0CB4-467D-BC55-C7CED2DB9794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2022-05-12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0D3D530-4809-4B7C-A028-B30E4B018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938453-894A-41CC-99FE-F03393AB014B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6243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0381986-A8EE-407F-90FC-6A96035C2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>
                <a:latin typeface="Arial" panose="020B0604020202020204" pitchFamily="34" charset="0"/>
                <a:cs typeface="Arial" panose="020B0604020202020204" pitchFamily="34" charset="0"/>
              </a:rPr>
              <a:t>Värmlandsrådets arbetsformer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C940B76-04D7-44ED-ACBA-567C3951F4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0035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6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Deltagare</a:t>
            </a:r>
            <a:br>
              <a:rPr lang="sv-SE" sz="2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sv-SE" sz="2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sv-SE" sz="2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Kommunerna erbjuds möjlighe</a:t>
            </a:r>
            <a:r>
              <a:rPr lang="sv-SE" sz="2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 att utse två ledamöter och två personliga ersättare (som tjänstgör vid ordinarie ledamots frånvaro)</a:t>
            </a:r>
            <a:br>
              <a:rPr lang="sv-SE" sz="2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sv-SE" sz="2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sv-SE" sz="2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Regionen deltar med två eller fler ledamöter och med möjlighet till personliga ersättare </a:t>
            </a:r>
            <a:r>
              <a:rPr lang="sv-SE" sz="2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(som tjänstgör vid ordinarie ledamots frånvaro)</a:t>
            </a:r>
            <a:br>
              <a:rPr lang="sv-SE" sz="2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sv-SE" sz="26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br>
              <a:rPr lang="sv-SE" sz="2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sv-SE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sv-SE" dirty="0"/>
          </a:p>
          <a:p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BB2BF16-340F-48D0-8A60-E3FEF0DFA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A4610D-0CB4-467D-BC55-C7CED2DB9794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2022-05-12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0D3D530-4809-4B7C-A028-B30E4B018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938453-894A-41CC-99FE-F03393AB014B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3250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0381986-A8EE-407F-90FC-6A96035C2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>
                <a:latin typeface="Arial" panose="020B0604020202020204" pitchFamily="34" charset="0"/>
                <a:cs typeface="Arial" panose="020B0604020202020204" pitchFamily="34" charset="0"/>
              </a:rPr>
              <a:t>Var är vi i processen nu?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C940B76-04D7-44ED-ACBA-567C3951F4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0859"/>
            <a:ext cx="10515600" cy="554231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sv-SE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sv-SE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Brev har skickats till kommunerna och internt i regionen </a:t>
            </a:r>
            <a:br>
              <a:rPr lang="sv-SE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sv-SE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sv-SE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11</a:t>
            </a:r>
            <a:r>
              <a:rPr lang="sv-SE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kommuner och regionen utsett ledamöter och personliga ersättare i de tre olika forumen, några har valt att avstå från att utse ersättare</a:t>
            </a:r>
            <a:br>
              <a:rPr lang="sv-SE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sv-SE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sv-SE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Regionen ordförandeskap, kommunerna vice ordförande (enligt struktur)</a:t>
            </a:r>
            <a:br>
              <a:rPr lang="sv-SE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sv-SE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sv-SE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Förslag på datum för ett första möte finns framtaget, möten föreslås i juni, fysiska möten</a:t>
            </a:r>
            <a:br>
              <a:rPr lang="sv-SE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sv-SE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sv-SE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Inbjudan/kallelse kommer att mejlas ut från regionen inom kort</a:t>
            </a:r>
            <a:br>
              <a:rPr lang="sv-SE" sz="2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sv-SE" sz="2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sv-SE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sv-SE" dirty="0"/>
          </a:p>
          <a:p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BB2BF16-340F-48D0-8A60-E3FEF0DFA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A4610D-0CB4-467D-BC55-C7CED2DB9794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2022-05-12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0D3D530-4809-4B7C-A028-B30E4B018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938453-894A-41CC-99FE-F03393AB014B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6159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0A42738-C012-47E1-B316-97C7C9136F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857143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AA7965F-7239-4D30-A276-8A06581AF8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sv-SE" dirty="0"/>
          </a:p>
          <a:p>
            <a:r>
              <a:rPr lang="sv-SE" dirty="0"/>
              <a:t>Läs mer:</a:t>
            </a:r>
          </a:p>
          <a:p>
            <a:endParaRPr lang="sv-SE" dirty="0"/>
          </a:p>
          <a:p>
            <a:r>
              <a:rPr lang="sv-SE" dirty="0">
                <a:hlinkClick r:id="rId2"/>
              </a:rPr>
              <a:t>Värmlandsrådet Webb: Start (trippus.net)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07D39AE-3D45-44E2-A101-D1F961550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6B551-8BEF-445B-9850-C0F5E3220191}" type="datetime1">
              <a:rPr lang="sv-SE" smtClean="0"/>
              <a:t>2022-05-12</a:t>
            </a:fld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5F00F53-A7F6-4947-B618-FA5449040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38453-894A-41CC-99FE-F03393AB014B}" type="slidenum">
              <a:rPr lang="sv-SE" smtClean="0"/>
              <a:t>6</a:t>
            </a:fld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0B35E34C-06AC-4BE0-A3DB-88FA313729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8207" y="1061981"/>
            <a:ext cx="3683761" cy="1519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642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arm blå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6565</TotalTime>
  <Words>325</Words>
  <Application>Microsoft Office PowerPoint</Application>
  <PresentationFormat>Bredbild</PresentationFormat>
  <Paragraphs>60</Paragraphs>
  <Slides>6</Slides>
  <Notes>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             Sakområdesforum  </vt:lpstr>
      <vt:lpstr>Värmlandsrådets arbetsformer</vt:lpstr>
      <vt:lpstr>Värmlandsrådets arbetsformer</vt:lpstr>
      <vt:lpstr>Värmlandsrådets arbetsformer</vt:lpstr>
      <vt:lpstr>Var är vi i processen nu?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Magnus Persson</dc:creator>
  <cp:lastModifiedBy>Britt Marie Lindgren</cp:lastModifiedBy>
  <cp:revision>4</cp:revision>
  <dcterms:created xsi:type="dcterms:W3CDTF">2022-01-19T14:59:51Z</dcterms:created>
  <dcterms:modified xsi:type="dcterms:W3CDTF">2022-05-12T06:48:15Z</dcterms:modified>
</cp:coreProperties>
</file>