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25"/>
  </p:notesMasterIdLst>
  <p:handoutMasterIdLst>
    <p:handoutMasterId r:id="rId26"/>
  </p:handoutMasterIdLst>
  <p:sldIdLst>
    <p:sldId id="257" r:id="rId6"/>
    <p:sldId id="266" r:id="rId7"/>
    <p:sldId id="272" r:id="rId8"/>
    <p:sldId id="274" r:id="rId9"/>
    <p:sldId id="271" r:id="rId10"/>
    <p:sldId id="275" r:id="rId11"/>
    <p:sldId id="276" r:id="rId12"/>
    <p:sldId id="287" r:id="rId13"/>
    <p:sldId id="286" r:id="rId14"/>
    <p:sldId id="298" r:id="rId15"/>
    <p:sldId id="299" r:id="rId16"/>
    <p:sldId id="278" r:id="rId17"/>
    <p:sldId id="281" r:id="rId18"/>
    <p:sldId id="291" r:id="rId19"/>
    <p:sldId id="300" r:id="rId20"/>
    <p:sldId id="296" r:id="rId21"/>
    <p:sldId id="297" r:id="rId22"/>
    <p:sldId id="284" r:id="rId23"/>
    <p:sldId id="258" r:id="rId24"/>
  </p:sldIdLst>
  <p:sldSz cx="9144000" cy="5143500" type="screen16x9"/>
  <p:notesSz cx="6889750" cy="1002188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a:srgbClr val="0069B4"/>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51" d="100"/>
          <a:sy n="151" d="100"/>
        </p:scale>
        <p:origin x="456"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38D880-6B45-4260-8B35-EB6589DA4026}" type="doc">
      <dgm:prSet loTypeId="urn:microsoft.com/office/officeart/2005/8/layout/hProcess4" loCatId="process" qsTypeId="urn:microsoft.com/office/officeart/2005/8/quickstyle/simple5" qsCatId="simple" csTypeId="urn:microsoft.com/office/officeart/2005/8/colors/colorful1" csCatId="colorful" phldr="1"/>
      <dgm:spPr/>
      <dgm:t>
        <a:bodyPr/>
        <a:lstStyle/>
        <a:p>
          <a:endParaRPr lang="sv-SE"/>
        </a:p>
      </dgm:t>
    </dgm:pt>
    <dgm:pt modelId="{5EF712E1-B573-4D86-81EE-7A8A2BA88692}">
      <dgm:prSet phldrT="[Text]"/>
      <dgm:spPr/>
      <dgm:t>
        <a:bodyPr/>
        <a:lstStyle/>
        <a:p>
          <a:r>
            <a:rPr lang="sv-SE" dirty="0"/>
            <a:t>Nulägesanalys</a:t>
          </a:r>
        </a:p>
      </dgm:t>
    </dgm:pt>
    <dgm:pt modelId="{38094F10-EBE0-400D-844B-00B5798D1133}" type="parTrans" cxnId="{7B614194-9288-4DF1-9D3A-CDD32866FAEE}">
      <dgm:prSet/>
      <dgm:spPr/>
      <dgm:t>
        <a:bodyPr/>
        <a:lstStyle/>
        <a:p>
          <a:endParaRPr lang="sv-SE"/>
        </a:p>
      </dgm:t>
    </dgm:pt>
    <dgm:pt modelId="{D50F61E5-91A3-4191-866C-A559C0EB562C}" type="sibTrans" cxnId="{7B614194-9288-4DF1-9D3A-CDD32866FAEE}">
      <dgm:prSet/>
      <dgm:spPr/>
      <dgm:t>
        <a:bodyPr/>
        <a:lstStyle/>
        <a:p>
          <a:endParaRPr lang="sv-SE"/>
        </a:p>
      </dgm:t>
    </dgm:pt>
    <dgm:pt modelId="{5BE45C73-8CE7-4D9D-A3DD-804E1505D1DE}">
      <dgm:prSet phldrT="[Text]"/>
      <dgm:spPr/>
      <dgm:t>
        <a:bodyPr/>
        <a:lstStyle/>
        <a:p>
          <a:r>
            <a:rPr lang="sv-SE" dirty="0"/>
            <a:t>Beslut</a:t>
          </a:r>
        </a:p>
      </dgm:t>
    </dgm:pt>
    <dgm:pt modelId="{8654DE8E-EA42-4102-9F08-39AE54AFAA24}" type="parTrans" cxnId="{DD0CFAEB-B1A0-4C0C-B200-D72DB2F0E98F}">
      <dgm:prSet/>
      <dgm:spPr/>
      <dgm:t>
        <a:bodyPr/>
        <a:lstStyle/>
        <a:p>
          <a:endParaRPr lang="sv-SE"/>
        </a:p>
      </dgm:t>
    </dgm:pt>
    <dgm:pt modelId="{7FE23231-A47C-4858-97BB-75DBFA00FE2D}" type="sibTrans" cxnId="{DD0CFAEB-B1A0-4C0C-B200-D72DB2F0E98F}">
      <dgm:prSet/>
      <dgm:spPr/>
      <dgm:t>
        <a:bodyPr/>
        <a:lstStyle/>
        <a:p>
          <a:endParaRPr lang="sv-SE"/>
        </a:p>
      </dgm:t>
    </dgm:pt>
    <dgm:pt modelId="{D977061B-1621-4B33-9BD5-1F380EEC99B0}">
      <dgm:prSet phldrT="[Text]" custT="1"/>
      <dgm:spPr/>
      <dgm:t>
        <a:bodyPr/>
        <a:lstStyle/>
        <a:p>
          <a:r>
            <a:rPr lang="sv-SE" sz="1050" dirty="0">
              <a:solidFill>
                <a:schemeClr val="tx1"/>
              </a:solidFill>
            </a:rPr>
            <a:t>Införande om NVP</a:t>
          </a:r>
        </a:p>
      </dgm:t>
    </dgm:pt>
    <dgm:pt modelId="{24CD7B26-71E8-46D8-B404-E67FE0C15A68}" type="parTrans" cxnId="{F5D874D5-FE4A-41B1-9A49-B2B1387534CB}">
      <dgm:prSet/>
      <dgm:spPr/>
      <dgm:t>
        <a:bodyPr/>
        <a:lstStyle/>
        <a:p>
          <a:endParaRPr lang="sv-SE"/>
        </a:p>
      </dgm:t>
    </dgm:pt>
    <dgm:pt modelId="{FA3C2B5E-7B2E-41D7-AE88-9097344E2114}" type="sibTrans" cxnId="{F5D874D5-FE4A-41B1-9A49-B2B1387534CB}">
      <dgm:prSet/>
      <dgm:spPr/>
      <dgm:t>
        <a:bodyPr/>
        <a:lstStyle/>
        <a:p>
          <a:endParaRPr lang="sv-SE"/>
        </a:p>
      </dgm:t>
    </dgm:pt>
    <dgm:pt modelId="{7A550A76-47CD-411D-A36D-CE8D839AB18A}">
      <dgm:prSet phldrT="[Text]"/>
      <dgm:spPr/>
      <dgm:t>
        <a:bodyPr/>
        <a:lstStyle/>
        <a:p>
          <a:r>
            <a:rPr lang="sv-SE" dirty="0"/>
            <a:t>Kompetens</a:t>
          </a:r>
        </a:p>
      </dgm:t>
    </dgm:pt>
    <dgm:pt modelId="{548DB13E-9AF4-4136-B4DD-A8CAA9EE5E27}" type="parTrans" cxnId="{D9103D7B-1456-4CA6-B834-9A34A2F8634B}">
      <dgm:prSet/>
      <dgm:spPr/>
      <dgm:t>
        <a:bodyPr/>
        <a:lstStyle/>
        <a:p>
          <a:endParaRPr lang="sv-SE"/>
        </a:p>
      </dgm:t>
    </dgm:pt>
    <dgm:pt modelId="{A1BFE325-A217-4D4F-B22D-8A7272CFF5E3}" type="sibTrans" cxnId="{D9103D7B-1456-4CA6-B834-9A34A2F8634B}">
      <dgm:prSet/>
      <dgm:spPr/>
      <dgm:t>
        <a:bodyPr/>
        <a:lstStyle/>
        <a:p>
          <a:endParaRPr lang="sv-SE"/>
        </a:p>
      </dgm:t>
    </dgm:pt>
    <dgm:pt modelId="{7A8C3A30-3DE6-4BA6-BFFF-DCC6EDAB01FD}">
      <dgm:prSet phldrT="[Text]" custT="1"/>
      <dgm:spPr/>
      <dgm:t>
        <a:bodyPr/>
        <a:lstStyle/>
        <a:p>
          <a:r>
            <a:rPr lang="sv-SE" sz="1050" dirty="0"/>
            <a:t>Utbildning</a:t>
          </a:r>
        </a:p>
      </dgm:t>
    </dgm:pt>
    <dgm:pt modelId="{7FBE23C0-3209-42CE-8A38-BDFE526200FF}" type="parTrans" cxnId="{3ABE1277-8280-4AC3-8BBA-27284C6E6A61}">
      <dgm:prSet/>
      <dgm:spPr/>
      <dgm:t>
        <a:bodyPr/>
        <a:lstStyle/>
        <a:p>
          <a:endParaRPr lang="sv-SE"/>
        </a:p>
      </dgm:t>
    </dgm:pt>
    <dgm:pt modelId="{CBE94962-02F1-4B9D-A136-CDD63F47860F}" type="sibTrans" cxnId="{3ABE1277-8280-4AC3-8BBA-27284C6E6A61}">
      <dgm:prSet/>
      <dgm:spPr/>
      <dgm:t>
        <a:bodyPr/>
        <a:lstStyle/>
        <a:p>
          <a:endParaRPr lang="sv-SE"/>
        </a:p>
      </dgm:t>
    </dgm:pt>
    <dgm:pt modelId="{6BA7D614-3283-4732-83AC-C9866F9EB67B}">
      <dgm:prSet phldrT="[Text]"/>
      <dgm:spPr/>
      <dgm:t>
        <a:bodyPr/>
        <a:lstStyle/>
        <a:p>
          <a:r>
            <a:rPr lang="sv-SE" dirty="0"/>
            <a:t>Införande</a:t>
          </a:r>
        </a:p>
      </dgm:t>
    </dgm:pt>
    <dgm:pt modelId="{1955C0AF-B43E-4AB7-A944-81847C1A12E0}" type="parTrans" cxnId="{C6EB21EA-6AB3-4076-94CE-4F4B8E93C453}">
      <dgm:prSet/>
      <dgm:spPr/>
      <dgm:t>
        <a:bodyPr/>
        <a:lstStyle/>
        <a:p>
          <a:endParaRPr lang="sv-SE"/>
        </a:p>
      </dgm:t>
    </dgm:pt>
    <dgm:pt modelId="{49191567-26E6-496E-B86E-237D4D2BD8D7}" type="sibTrans" cxnId="{C6EB21EA-6AB3-4076-94CE-4F4B8E93C453}">
      <dgm:prSet/>
      <dgm:spPr/>
      <dgm:t>
        <a:bodyPr/>
        <a:lstStyle/>
        <a:p>
          <a:endParaRPr lang="sv-SE"/>
        </a:p>
      </dgm:t>
    </dgm:pt>
    <dgm:pt modelId="{698CFD04-6F5A-4B0E-A42A-2CBF8379192D}">
      <dgm:prSet phldrT="[Text]" custT="1"/>
      <dgm:spPr/>
      <dgm:t>
        <a:bodyPr/>
        <a:lstStyle/>
        <a:p>
          <a:r>
            <a:rPr lang="sv-SE" sz="1050" dirty="0"/>
            <a:t>Stödpersoner</a:t>
          </a:r>
        </a:p>
      </dgm:t>
    </dgm:pt>
    <dgm:pt modelId="{5DF65027-75FF-4208-8CB1-9D3190265A1C}" type="parTrans" cxnId="{5525CF4D-D670-481B-A867-85C3AC8F184E}">
      <dgm:prSet/>
      <dgm:spPr/>
      <dgm:t>
        <a:bodyPr/>
        <a:lstStyle/>
        <a:p>
          <a:endParaRPr lang="sv-SE"/>
        </a:p>
      </dgm:t>
    </dgm:pt>
    <dgm:pt modelId="{574FC04C-EC17-4876-9215-3937D2F3245F}" type="sibTrans" cxnId="{5525CF4D-D670-481B-A867-85C3AC8F184E}">
      <dgm:prSet/>
      <dgm:spPr/>
      <dgm:t>
        <a:bodyPr/>
        <a:lstStyle/>
        <a:p>
          <a:endParaRPr lang="sv-SE"/>
        </a:p>
      </dgm:t>
    </dgm:pt>
    <dgm:pt modelId="{15E13C5B-828A-4F7D-802F-6B42CEA17482}">
      <dgm:prSet custT="1"/>
      <dgm:spPr/>
      <dgm:t>
        <a:bodyPr/>
        <a:lstStyle/>
        <a:p>
          <a:r>
            <a:rPr lang="sv-SE" sz="1050" dirty="0">
              <a:solidFill>
                <a:schemeClr val="tx1"/>
              </a:solidFill>
            </a:rPr>
            <a:t>Var och vilka delar av NVP</a:t>
          </a:r>
        </a:p>
      </dgm:t>
    </dgm:pt>
    <dgm:pt modelId="{9017A324-36EA-49BD-B2FA-A73B6129ECD9}" type="parTrans" cxnId="{56CA53B0-BD51-4534-96BF-008EB2E2D708}">
      <dgm:prSet/>
      <dgm:spPr/>
      <dgm:t>
        <a:bodyPr/>
        <a:lstStyle/>
        <a:p>
          <a:endParaRPr lang="sv-SE"/>
        </a:p>
      </dgm:t>
    </dgm:pt>
    <dgm:pt modelId="{18DC67F9-BC2C-4FED-91F4-E107C1083BD8}" type="sibTrans" cxnId="{56CA53B0-BD51-4534-96BF-008EB2E2D708}">
      <dgm:prSet/>
      <dgm:spPr/>
      <dgm:t>
        <a:bodyPr/>
        <a:lstStyle/>
        <a:p>
          <a:endParaRPr lang="sv-SE"/>
        </a:p>
      </dgm:t>
    </dgm:pt>
    <dgm:pt modelId="{74702149-A3D9-417B-A1DE-A4622C8676C1}">
      <dgm:prSet custT="1"/>
      <dgm:spPr/>
      <dgm:t>
        <a:bodyPr/>
        <a:lstStyle/>
        <a:p>
          <a:r>
            <a:rPr lang="sv-SE" sz="1050" dirty="0"/>
            <a:t>Kunskaps- eller dokumentationsstöd</a:t>
          </a:r>
        </a:p>
      </dgm:t>
    </dgm:pt>
    <dgm:pt modelId="{4AEC4568-3540-4CC6-8ABB-41ED6C39B323}" type="parTrans" cxnId="{B8A70A1A-D561-48E6-84C0-65884ABEF083}">
      <dgm:prSet/>
      <dgm:spPr/>
      <dgm:t>
        <a:bodyPr/>
        <a:lstStyle/>
        <a:p>
          <a:endParaRPr lang="sv-SE"/>
        </a:p>
      </dgm:t>
    </dgm:pt>
    <dgm:pt modelId="{D95019A7-C6D8-4AE4-85B1-160191D2A7E7}" type="sibTrans" cxnId="{B8A70A1A-D561-48E6-84C0-65884ABEF083}">
      <dgm:prSet/>
      <dgm:spPr/>
      <dgm:t>
        <a:bodyPr/>
        <a:lstStyle/>
        <a:p>
          <a:endParaRPr lang="sv-SE"/>
        </a:p>
      </dgm:t>
    </dgm:pt>
    <dgm:pt modelId="{94925DE0-50F7-477F-978E-5651AA75146D}">
      <dgm:prSet custT="1"/>
      <dgm:spPr/>
      <dgm:t>
        <a:bodyPr/>
        <a:lstStyle/>
        <a:p>
          <a:r>
            <a:rPr lang="sv-SE" sz="1050" dirty="0"/>
            <a:t>Former för utvärdering</a:t>
          </a:r>
        </a:p>
      </dgm:t>
    </dgm:pt>
    <dgm:pt modelId="{4C3F4545-C72F-470C-8D4A-15122232BA62}" type="parTrans" cxnId="{7C7F9F38-A36C-444F-A3A1-A3284B995A7E}">
      <dgm:prSet/>
      <dgm:spPr/>
      <dgm:t>
        <a:bodyPr/>
        <a:lstStyle/>
        <a:p>
          <a:endParaRPr lang="sv-SE"/>
        </a:p>
      </dgm:t>
    </dgm:pt>
    <dgm:pt modelId="{1C63CAB9-B0D0-457E-986B-B9159DE18EAD}" type="sibTrans" cxnId="{7C7F9F38-A36C-444F-A3A1-A3284B995A7E}">
      <dgm:prSet/>
      <dgm:spPr/>
      <dgm:t>
        <a:bodyPr/>
        <a:lstStyle/>
        <a:p>
          <a:endParaRPr lang="sv-SE"/>
        </a:p>
      </dgm:t>
    </dgm:pt>
    <dgm:pt modelId="{E7BC993B-7F6F-4BD8-A891-B81C644022A7}">
      <dgm:prSet custT="1"/>
      <dgm:spPr/>
      <dgm:t>
        <a:bodyPr/>
        <a:lstStyle/>
        <a:p>
          <a:r>
            <a:rPr lang="sv-SE" sz="1050" dirty="0"/>
            <a:t>Svenska palliativregistret</a:t>
          </a:r>
        </a:p>
      </dgm:t>
    </dgm:pt>
    <dgm:pt modelId="{6B263E27-0C03-4CF1-8939-B3A9F937B370}" type="parTrans" cxnId="{97B61DD7-008D-4803-932B-01DEAFD2E00E}">
      <dgm:prSet/>
      <dgm:spPr/>
      <dgm:t>
        <a:bodyPr/>
        <a:lstStyle/>
        <a:p>
          <a:endParaRPr lang="sv-SE"/>
        </a:p>
      </dgm:t>
    </dgm:pt>
    <dgm:pt modelId="{20AF06F5-8562-40D4-82ED-E0E0F2274141}" type="sibTrans" cxnId="{97B61DD7-008D-4803-932B-01DEAFD2E00E}">
      <dgm:prSet/>
      <dgm:spPr/>
      <dgm:t>
        <a:bodyPr/>
        <a:lstStyle/>
        <a:p>
          <a:endParaRPr lang="sv-SE"/>
        </a:p>
      </dgm:t>
    </dgm:pt>
    <dgm:pt modelId="{A028E308-5853-4C73-9B3F-D5BD0AC6F4F5}">
      <dgm:prSet phldrT="[Text]" custT="1"/>
      <dgm:spPr/>
      <dgm:t>
        <a:bodyPr/>
        <a:lstStyle/>
        <a:p>
          <a:r>
            <a:rPr lang="sv-SE" sz="1050" dirty="0">
              <a:solidFill>
                <a:schemeClr val="tx1"/>
              </a:solidFill>
            </a:rPr>
            <a:t>Tillgång till viktig information </a:t>
          </a:r>
        </a:p>
      </dgm:t>
    </dgm:pt>
    <dgm:pt modelId="{55BC53F5-A013-46A3-85B2-3884B2DB1553}" type="sibTrans" cxnId="{EFCAF762-15AA-4B5D-ACD2-700A84B9E7C0}">
      <dgm:prSet/>
      <dgm:spPr/>
      <dgm:t>
        <a:bodyPr/>
        <a:lstStyle/>
        <a:p>
          <a:endParaRPr lang="sv-SE"/>
        </a:p>
      </dgm:t>
    </dgm:pt>
    <dgm:pt modelId="{241F4688-7E33-44F1-9494-5C1D7211C9D9}" type="parTrans" cxnId="{EFCAF762-15AA-4B5D-ACD2-700A84B9E7C0}">
      <dgm:prSet/>
      <dgm:spPr/>
      <dgm:t>
        <a:bodyPr/>
        <a:lstStyle/>
        <a:p>
          <a:endParaRPr lang="sv-SE"/>
        </a:p>
      </dgm:t>
    </dgm:pt>
    <dgm:pt modelId="{9F1846EA-B4F5-4D8B-A308-6466331A5838}">
      <dgm:prSet phldrT="[Text]" custT="1"/>
      <dgm:spPr/>
      <dgm:t>
        <a:bodyPr/>
        <a:lstStyle/>
        <a:p>
          <a:r>
            <a:rPr lang="sv-SE" sz="1050" dirty="0">
              <a:solidFill>
                <a:schemeClr val="tx1"/>
              </a:solidFill>
            </a:rPr>
            <a:t>Kvalitet</a:t>
          </a:r>
        </a:p>
      </dgm:t>
    </dgm:pt>
    <dgm:pt modelId="{F9B423E9-7F9D-456C-B20E-8F988CB0D63F}" type="sibTrans" cxnId="{1C590960-2C1B-4DD9-AC2A-E637933592C8}">
      <dgm:prSet/>
      <dgm:spPr/>
      <dgm:t>
        <a:bodyPr/>
        <a:lstStyle/>
        <a:p>
          <a:endParaRPr lang="sv-SE"/>
        </a:p>
      </dgm:t>
    </dgm:pt>
    <dgm:pt modelId="{1A670D7D-B727-42D9-BE71-2B4A82FC3219}" type="parTrans" cxnId="{1C590960-2C1B-4DD9-AC2A-E637933592C8}">
      <dgm:prSet/>
      <dgm:spPr/>
      <dgm:t>
        <a:bodyPr/>
        <a:lstStyle/>
        <a:p>
          <a:endParaRPr lang="sv-SE"/>
        </a:p>
      </dgm:t>
    </dgm:pt>
    <dgm:pt modelId="{1F425C17-53E9-4308-BFEF-0B540FAFD523}">
      <dgm:prSet phldrT="[Text]" custT="1"/>
      <dgm:spPr/>
      <dgm:t>
        <a:bodyPr/>
        <a:lstStyle/>
        <a:p>
          <a:r>
            <a:rPr lang="sv-SE" sz="1050" dirty="0"/>
            <a:t>Palliativa vårdbehov</a:t>
          </a:r>
        </a:p>
      </dgm:t>
    </dgm:pt>
    <dgm:pt modelId="{4FAD7C9D-391F-4A1C-8E63-7C9C4B01A545}" type="sibTrans" cxnId="{61EDAD09-B9DB-487B-9891-9C14915A13DA}">
      <dgm:prSet/>
      <dgm:spPr/>
      <dgm:t>
        <a:bodyPr/>
        <a:lstStyle/>
        <a:p>
          <a:endParaRPr lang="sv-SE"/>
        </a:p>
      </dgm:t>
    </dgm:pt>
    <dgm:pt modelId="{119EC1C0-1095-45BE-BDA1-42E7B71400D3}" type="parTrans" cxnId="{61EDAD09-B9DB-487B-9891-9C14915A13DA}">
      <dgm:prSet/>
      <dgm:spPr/>
      <dgm:t>
        <a:bodyPr/>
        <a:lstStyle/>
        <a:p>
          <a:endParaRPr lang="sv-SE"/>
        </a:p>
      </dgm:t>
    </dgm:pt>
    <dgm:pt modelId="{883F3BF6-0E16-4957-80C7-5737FE1DEBBA}">
      <dgm:prSet phldrT="[Text]" custT="1"/>
      <dgm:spPr/>
      <dgm:t>
        <a:bodyPr/>
        <a:lstStyle/>
        <a:p>
          <a:r>
            <a:rPr lang="sv-SE" sz="1050" dirty="0">
              <a:solidFill>
                <a:schemeClr val="tx1"/>
              </a:solidFill>
            </a:rPr>
            <a:t>Rutiner</a:t>
          </a:r>
        </a:p>
      </dgm:t>
    </dgm:pt>
    <dgm:pt modelId="{E2D2275A-46B0-4230-A8B7-EDA935EA732B}" type="parTrans" cxnId="{F6DC9015-7B02-425B-BF8A-23671FA37F93}">
      <dgm:prSet/>
      <dgm:spPr/>
      <dgm:t>
        <a:bodyPr/>
        <a:lstStyle/>
        <a:p>
          <a:endParaRPr lang="sv-SE"/>
        </a:p>
      </dgm:t>
    </dgm:pt>
    <dgm:pt modelId="{783FBA50-7BA5-4408-9D53-73F5C07C624D}" type="sibTrans" cxnId="{F6DC9015-7B02-425B-BF8A-23671FA37F93}">
      <dgm:prSet/>
      <dgm:spPr/>
      <dgm:t>
        <a:bodyPr/>
        <a:lstStyle/>
        <a:p>
          <a:endParaRPr lang="sv-SE"/>
        </a:p>
      </dgm:t>
    </dgm:pt>
    <dgm:pt modelId="{23F5AECF-BD63-4541-BCAE-CFA242CB0B51}">
      <dgm:prSet custT="1"/>
      <dgm:spPr/>
      <dgm:t>
        <a:bodyPr/>
        <a:lstStyle/>
        <a:p>
          <a:r>
            <a:rPr lang="sv-SE" sz="1050" dirty="0"/>
            <a:t>Information</a:t>
          </a:r>
        </a:p>
      </dgm:t>
    </dgm:pt>
    <dgm:pt modelId="{A153A16E-FCF5-47C8-A33A-FE3DC25C9660}" type="parTrans" cxnId="{C8D5BEA0-521B-40DC-9342-3DFFE744B451}">
      <dgm:prSet/>
      <dgm:spPr/>
      <dgm:t>
        <a:bodyPr/>
        <a:lstStyle/>
        <a:p>
          <a:endParaRPr lang="sv-SE"/>
        </a:p>
      </dgm:t>
    </dgm:pt>
    <dgm:pt modelId="{0F568A21-78C2-4A45-91E7-FFD4AFED0EB2}" type="sibTrans" cxnId="{C8D5BEA0-521B-40DC-9342-3DFFE744B451}">
      <dgm:prSet/>
      <dgm:spPr/>
      <dgm:t>
        <a:bodyPr/>
        <a:lstStyle/>
        <a:p>
          <a:endParaRPr lang="sv-SE"/>
        </a:p>
      </dgm:t>
    </dgm:pt>
    <dgm:pt modelId="{838EE7EF-52CE-4D9A-89E4-B0E81922AA03}">
      <dgm:prSet custT="1"/>
      <dgm:spPr/>
      <dgm:t>
        <a:bodyPr/>
        <a:lstStyle/>
        <a:p>
          <a:r>
            <a:rPr lang="sv-SE" sz="1050" dirty="0"/>
            <a:t>Förankring</a:t>
          </a:r>
        </a:p>
      </dgm:t>
    </dgm:pt>
    <dgm:pt modelId="{1BA3A671-FFEC-43A1-B035-0CB527DF2136}" type="parTrans" cxnId="{0182047F-B2F0-46DB-B762-189FAA706592}">
      <dgm:prSet/>
      <dgm:spPr/>
      <dgm:t>
        <a:bodyPr/>
        <a:lstStyle/>
        <a:p>
          <a:endParaRPr lang="sv-SE"/>
        </a:p>
      </dgm:t>
    </dgm:pt>
    <dgm:pt modelId="{40A8A802-E69D-49C2-86A6-BE7AFC03680E}" type="sibTrans" cxnId="{0182047F-B2F0-46DB-B762-189FAA706592}">
      <dgm:prSet/>
      <dgm:spPr/>
      <dgm:t>
        <a:bodyPr/>
        <a:lstStyle/>
        <a:p>
          <a:endParaRPr lang="sv-SE"/>
        </a:p>
      </dgm:t>
    </dgm:pt>
    <dgm:pt modelId="{1E6614BE-5960-41B0-914A-AE15D9F19517}">
      <dgm:prSet custT="1"/>
      <dgm:spPr/>
      <dgm:t>
        <a:bodyPr/>
        <a:lstStyle/>
        <a:p>
          <a:r>
            <a:rPr lang="sv-SE" sz="1050" dirty="0"/>
            <a:t>Rutiner och arbetssätt</a:t>
          </a:r>
        </a:p>
      </dgm:t>
    </dgm:pt>
    <dgm:pt modelId="{567698B4-B736-4D5F-B03A-093AA2640332}" type="parTrans" cxnId="{E87F86CC-DC20-4A2A-BFE2-F431CF9D0093}">
      <dgm:prSet/>
      <dgm:spPr/>
      <dgm:t>
        <a:bodyPr/>
        <a:lstStyle/>
        <a:p>
          <a:endParaRPr lang="sv-SE"/>
        </a:p>
      </dgm:t>
    </dgm:pt>
    <dgm:pt modelId="{E59B50D3-ED1B-4130-8024-9F147C45D52D}" type="sibTrans" cxnId="{E87F86CC-DC20-4A2A-BFE2-F431CF9D0093}">
      <dgm:prSet/>
      <dgm:spPr/>
      <dgm:t>
        <a:bodyPr/>
        <a:lstStyle/>
        <a:p>
          <a:endParaRPr lang="sv-SE"/>
        </a:p>
      </dgm:t>
    </dgm:pt>
    <dgm:pt modelId="{82265E93-E63C-4369-B9F0-84294C68BC68}">
      <dgm:prSet custT="1"/>
      <dgm:spPr/>
      <dgm:t>
        <a:bodyPr/>
        <a:lstStyle/>
        <a:p>
          <a:r>
            <a:rPr lang="sv-SE" sz="1050" dirty="0"/>
            <a:t>Dokumentation</a:t>
          </a:r>
        </a:p>
      </dgm:t>
    </dgm:pt>
    <dgm:pt modelId="{D5E75948-AD8F-4907-BE80-A92AA01832B2}" type="parTrans" cxnId="{EF0E7462-704F-4B22-98C5-425A184E449D}">
      <dgm:prSet/>
      <dgm:spPr/>
      <dgm:t>
        <a:bodyPr/>
        <a:lstStyle/>
        <a:p>
          <a:endParaRPr lang="sv-SE"/>
        </a:p>
      </dgm:t>
    </dgm:pt>
    <dgm:pt modelId="{F52EA847-9EE6-42AD-9889-7F4E65C2B896}" type="sibTrans" cxnId="{EF0E7462-704F-4B22-98C5-425A184E449D}">
      <dgm:prSet/>
      <dgm:spPr/>
      <dgm:t>
        <a:bodyPr/>
        <a:lstStyle/>
        <a:p>
          <a:endParaRPr lang="sv-SE"/>
        </a:p>
      </dgm:t>
    </dgm:pt>
    <dgm:pt modelId="{C538FF25-040C-4B56-B82A-D35FC5BD4B29}">
      <dgm:prSet custT="1"/>
      <dgm:spPr/>
      <dgm:t>
        <a:bodyPr/>
        <a:lstStyle/>
        <a:p>
          <a:r>
            <a:rPr lang="sv-SE" sz="1050" dirty="0">
              <a:solidFill>
                <a:schemeClr val="tx1"/>
              </a:solidFill>
            </a:rPr>
            <a:t>Ansvarsfördelning</a:t>
          </a:r>
        </a:p>
      </dgm:t>
    </dgm:pt>
    <dgm:pt modelId="{A6E87CBE-50D5-42B9-B09C-68356B396C03}" type="parTrans" cxnId="{69EF7EAC-7624-47D6-8C9D-D7E0A492393A}">
      <dgm:prSet/>
      <dgm:spPr/>
      <dgm:t>
        <a:bodyPr/>
        <a:lstStyle/>
        <a:p>
          <a:endParaRPr lang="sv-SE"/>
        </a:p>
      </dgm:t>
    </dgm:pt>
    <dgm:pt modelId="{599EDC75-FF2C-4E4B-951C-6BE4424F4A65}" type="sibTrans" cxnId="{69EF7EAC-7624-47D6-8C9D-D7E0A492393A}">
      <dgm:prSet/>
      <dgm:spPr/>
      <dgm:t>
        <a:bodyPr/>
        <a:lstStyle/>
        <a:p>
          <a:endParaRPr lang="sv-SE"/>
        </a:p>
      </dgm:t>
    </dgm:pt>
    <dgm:pt modelId="{B0ED74AE-3871-4771-86AC-08E118B441E0}">
      <dgm:prSet phldrT="[Text]"/>
      <dgm:spPr/>
      <dgm:t>
        <a:bodyPr/>
        <a:lstStyle/>
        <a:p>
          <a:endParaRPr lang="sv-SE" sz="1300" dirty="0"/>
        </a:p>
      </dgm:t>
    </dgm:pt>
    <dgm:pt modelId="{DF64EF7A-C1E6-4175-9EA8-C1FC304970B3}" type="parTrans" cxnId="{3A09099D-4C10-41A8-9FE7-E1805EF9AAFD}">
      <dgm:prSet/>
      <dgm:spPr/>
      <dgm:t>
        <a:bodyPr/>
        <a:lstStyle/>
        <a:p>
          <a:endParaRPr lang="sv-SE"/>
        </a:p>
      </dgm:t>
    </dgm:pt>
    <dgm:pt modelId="{F3E061AD-A89F-4402-869A-DBD76F62C615}" type="sibTrans" cxnId="{3A09099D-4C10-41A8-9FE7-E1805EF9AAFD}">
      <dgm:prSet/>
      <dgm:spPr/>
      <dgm:t>
        <a:bodyPr/>
        <a:lstStyle/>
        <a:p>
          <a:endParaRPr lang="sv-SE"/>
        </a:p>
      </dgm:t>
    </dgm:pt>
    <dgm:pt modelId="{2DE3A034-E1BE-407C-9E9F-6C78064B13CE}">
      <dgm:prSet phldrT="[Text]" custT="1"/>
      <dgm:spPr/>
      <dgm:t>
        <a:bodyPr/>
        <a:lstStyle/>
        <a:p>
          <a:r>
            <a:rPr lang="sv-SE" sz="1050" dirty="0"/>
            <a:t>Journalgranskning</a:t>
          </a:r>
        </a:p>
      </dgm:t>
    </dgm:pt>
    <dgm:pt modelId="{54364F4B-D33B-40E7-9D15-111E0F4C5306}" type="parTrans" cxnId="{60B40A5D-FFFA-4EA7-8400-8620D80E9947}">
      <dgm:prSet/>
      <dgm:spPr/>
      <dgm:t>
        <a:bodyPr/>
        <a:lstStyle/>
        <a:p>
          <a:endParaRPr lang="sv-SE"/>
        </a:p>
      </dgm:t>
    </dgm:pt>
    <dgm:pt modelId="{4861B211-3806-4F48-A650-023F401C1879}" type="sibTrans" cxnId="{60B40A5D-FFFA-4EA7-8400-8620D80E9947}">
      <dgm:prSet/>
      <dgm:spPr/>
      <dgm:t>
        <a:bodyPr/>
        <a:lstStyle/>
        <a:p>
          <a:endParaRPr lang="sv-SE"/>
        </a:p>
      </dgm:t>
    </dgm:pt>
    <dgm:pt modelId="{EA6AA379-F6C1-4D21-8773-283A9ECA9E42}" type="pres">
      <dgm:prSet presAssocID="{3138D880-6B45-4260-8B35-EB6589DA4026}" presName="Name0" presStyleCnt="0">
        <dgm:presLayoutVars>
          <dgm:dir/>
          <dgm:animLvl val="lvl"/>
          <dgm:resizeHandles val="exact"/>
        </dgm:presLayoutVars>
      </dgm:prSet>
      <dgm:spPr/>
    </dgm:pt>
    <dgm:pt modelId="{2B3A57FC-1928-4BE8-B9EB-7D56FE348421}" type="pres">
      <dgm:prSet presAssocID="{3138D880-6B45-4260-8B35-EB6589DA4026}" presName="tSp" presStyleCnt="0"/>
      <dgm:spPr/>
    </dgm:pt>
    <dgm:pt modelId="{FB0D8B8E-CFD0-47B6-A10D-7AC1C9ED17B8}" type="pres">
      <dgm:prSet presAssocID="{3138D880-6B45-4260-8B35-EB6589DA4026}" presName="bSp" presStyleCnt="0"/>
      <dgm:spPr/>
    </dgm:pt>
    <dgm:pt modelId="{0F21B72D-301E-4AD3-838E-3D5B0885DCF1}" type="pres">
      <dgm:prSet presAssocID="{3138D880-6B45-4260-8B35-EB6589DA4026}" presName="process" presStyleCnt="0"/>
      <dgm:spPr/>
    </dgm:pt>
    <dgm:pt modelId="{D02AF83B-D81D-414D-B5A2-889D1915D597}" type="pres">
      <dgm:prSet presAssocID="{5EF712E1-B573-4D86-81EE-7A8A2BA88692}" presName="composite1" presStyleCnt="0"/>
      <dgm:spPr/>
    </dgm:pt>
    <dgm:pt modelId="{FB17D936-A111-4F2D-86C7-C3520AF54A38}" type="pres">
      <dgm:prSet presAssocID="{5EF712E1-B573-4D86-81EE-7A8A2BA88692}" presName="dummyNode1" presStyleLbl="node1" presStyleIdx="0" presStyleCnt="4"/>
      <dgm:spPr/>
    </dgm:pt>
    <dgm:pt modelId="{25C13436-BBEE-4294-96D9-91C72F568BA3}" type="pres">
      <dgm:prSet presAssocID="{5EF712E1-B573-4D86-81EE-7A8A2BA88692}" presName="childNode1" presStyleLbl="bgAcc1" presStyleIdx="0" presStyleCnt="4">
        <dgm:presLayoutVars>
          <dgm:bulletEnabled val="1"/>
        </dgm:presLayoutVars>
      </dgm:prSet>
      <dgm:spPr/>
    </dgm:pt>
    <dgm:pt modelId="{8720EBA4-247B-4195-8178-E58B76DC95B7}" type="pres">
      <dgm:prSet presAssocID="{5EF712E1-B573-4D86-81EE-7A8A2BA88692}" presName="childNode1tx" presStyleLbl="bgAcc1" presStyleIdx="0" presStyleCnt="4">
        <dgm:presLayoutVars>
          <dgm:bulletEnabled val="1"/>
        </dgm:presLayoutVars>
      </dgm:prSet>
      <dgm:spPr/>
    </dgm:pt>
    <dgm:pt modelId="{7E444219-82CA-49E3-8E00-92C77B88C37F}" type="pres">
      <dgm:prSet presAssocID="{5EF712E1-B573-4D86-81EE-7A8A2BA88692}" presName="parentNode1" presStyleLbl="node1" presStyleIdx="0" presStyleCnt="4" custLinFactNeighborX="-20202" custLinFactNeighborY="30534">
        <dgm:presLayoutVars>
          <dgm:chMax val="1"/>
          <dgm:bulletEnabled val="1"/>
        </dgm:presLayoutVars>
      </dgm:prSet>
      <dgm:spPr/>
    </dgm:pt>
    <dgm:pt modelId="{01DA38E3-35EF-4A9D-BBED-0A4D70772DA1}" type="pres">
      <dgm:prSet presAssocID="{5EF712E1-B573-4D86-81EE-7A8A2BA88692}" presName="connSite1" presStyleCnt="0"/>
      <dgm:spPr/>
    </dgm:pt>
    <dgm:pt modelId="{C2C7676A-778F-449B-8B1D-9F969BF157C4}" type="pres">
      <dgm:prSet presAssocID="{D50F61E5-91A3-4191-866C-A559C0EB562C}" presName="Name9" presStyleLbl="sibTrans2D1" presStyleIdx="0" presStyleCnt="3"/>
      <dgm:spPr/>
    </dgm:pt>
    <dgm:pt modelId="{32D89D98-ACF7-4AEB-9E92-0A24BB0B385A}" type="pres">
      <dgm:prSet presAssocID="{5BE45C73-8CE7-4D9D-A3DD-804E1505D1DE}" presName="composite2" presStyleCnt="0"/>
      <dgm:spPr/>
    </dgm:pt>
    <dgm:pt modelId="{CF027F86-A8A0-40DC-B718-1F10C5CF1161}" type="pres">
      <dgm:prSet presAssocID="{5BE45C73-8CE7-4D9D-A3DD-804E1505D1DE}" presName="dummyNode2" presStyleLbl="node1" presStyleIdx="0" presStyleCnt="4"/>
      <dgm:spPr/>
    </dgm:pt>
    <dgm:pt modelId="{59A796E4-DB06-4BD3-A714-6ED7AFF384F8}" type="pres">
      <dgm:prSet presAssocID="{5BE45C73-8CE7-4D9D-A3DD-804E1505D1DE}" presName="childNode2" presStyleLbl="bgAcc1" presStyleIdx="1" presStyleCnt="4" custScaleX="114655" custScaleY="114995">
        <dgm:presLayoutVars>
          <dgm:bulletEnabled val="1"/>
        </dgm:presLayoutVars>
      </dgm:prSet>
      <dgm:spPr/>
    </dgm:pt>
    <dgm:pt modelId="{0689DBF1-3119-4457-958D-94DD4C16ADE4}" type="pres">
      <dgm:prSet presAssocID="{5BE45C73-8CE7-4D9D-A3DD-804E1505D1DE}" presName="childNode2tx" presStyleLbl="bgAcc1" presStyleIdx="1" presStyleCnt="4">
        <dgm:presLayoutVars>
          <dgm:bulletEnabled val="1"/>
        </dgm:presLayoutVars>
      </dgm:prSet>
      <dgm:spPr/>
    </dgm:pt>
    <dgm:pt modelId="{7D7B5F28-69DE-41DB-B948-45E5F94B2192}" type="pres">
      <dgm:prSet presAssocID="{5BE45C73-8CE7-4D9D-A3DD-804E1505D1DE}" presName="parentNode2" presStyleLbl="node1" presStyleIdx="1" presStyleCnt="4" custLinFactNeighborX="-26196" custLinFactNeighborY="-90531">
        <dgm:presLayoutVars>
          <dgm:chMax val="0"/>
          <dgm:bulletEnabled val="1"/>
        </dgm:presLayoutVars>
      </dgm:prSet>
      <dgm:spPr/>
    </dgm:pt>
    <dgm:pt modelId="{4162E777-C9E7-4AA8-B5D3-3739DDEB2BC3}" type="pres">
      <dgm:prSet presAssocID="{5BE45C73-8CE7-4D9D-A3DD-804E1505D1DE}" presName="connSite2" presStyleCnt="0"/>
      <dgm:spPr/>
    </dgm:pt>
    <dgm:pt modelId="{36D40442-7097-4391-8F45-B3C7970DE139}" type="pres">
      <dgm:prSet presAssocID="{7FE23231-A47C-4858-97BB-75DBFA00FE2D}" presName="Name18" presStyleLbl="sibTrans2D1" presStyleIdx="1" presStyleCnt="3"/>
      <dgm:spPr/>
    </dgm:pt>
    <dgm:pt modelId="{BB4B1FDE-31E1-41C5-ABE1-A495597D00B5}" type="pres">
      <dgm:prSet presAssocID="{7A550A76-47CD-411D-A36D-CE8D839AB18A}" presName="composite1" presStyleCnt="0"/>
      <dgm:spPr/>
    </dgm:pt>
    <dgm:pt modelId="{0914EC05-5B96-44B7-910A-AE1369693696}" type="pres">
      <dgm:prSet presAssocID="{7A550A76-47CD-411D-A36D-CE8D839AB18A}" presName="dummyNode1" presStyleLbl="node1" presStyleIdx="1" presStyleCnt="4"/>
      <dgm:spPr/>
    </dgm:pt>
    <dgm:pt modelId="{17591206-F90E-4AB1-A9AB-162EE01631E9}" type="pres">
      <dgm:prSet presAssocID="{7A550A76-47CD-411D-A36D-CE8D839AB18A}" presName="childNode1" presStyleLbl="bgAcc1" presStyleIdx="2" presStyleCnt="4">
        <dgm:presLayoutVars>
          <dgm:bulletEnabled val="1"/>
        </dgm:presLayoutVars>
      </dgm:prSet>
      <dgm:spPr/>
    </dgm:pt>
    <dgm:pt modelId="{03B93D8C-EDA4-4DC2-921B-F5B8D7339993}" type="pres">
      <dgm:prSet presAssocID="{7A550A76-47CD-411D-A36D-CE8D839AB18A}" presName="childNode1tx" presStyleLbl="bgAcc1" presStyleIdx="2" presStyleCnt="4">
        <dgm:presLayoutVars>
          <dgm:bulletEnabled val="1"/>
        </dgm:presLayoutVars>
      </dgm:prSet>
      <dgm:spPr/>
    </dgm:pt>
    <dgm:pt modelId="{D3DBE913-B559-4620-902E-FE1852D64B28}" type="pres">
      <dgm:prSet presAssocID="{7A550A76-47CD-411D-A36D-CE8D839AB18A}" presName="parentNode1" presStyleLbl="node1" presStyleIdx="2" presStyleCnt="4" custLinFactNeighborX="-19402" custLinFactNeighborY="49685">
        <dgm:presLayoutVars>
          <dgm:chMax val="1"/>
          <dgm:bulletEnabled val="1"/>
        </dgm:presLayoutVars>
      </dgm:prSet>
      <dgm:spPr/>
    </dgm:pt>
    <dgm:pt modelId="{B45B0DA5-9D05-4403-80DD-B4F7F3295628}" type="pres">
      <dgm:prSet presAssocID="{7A550A76-47CD-411D-A36D-CE8D839AB18A}" presName="connSite1" presStyleCnt="0"/>
      <dgm:spPr/>
    </dgm:pt>
    <dgm:pt modelId="{B054A543-6DF7-404F-A243-CE8A0E65E809}" type="pres">
      <dgm:prSet presAssocID="{A1BFE325-A217-4D4F-B22D-8A7272CFF5E3}" presName="Name9" presStyleLbl="sibTrans2D1" presStyleIdx="2" presStyleCnt="3"/>
      <dgm:spPr/>
    </dgm:pt>
    <dgm:pt modelId="{E085B21C-6AED-4665-9E82-EEF182616655}" type="pres">
      <dgm:prSet presAssocID="{6BA7D614-3283-4732-83AC-C9866F9EB67B}" presName="composite2" presStyleCnt="0"/>
      <dgm:spPr/>
    </dgm:pt>
    <dgm:pt modelId="{358C7026-F58F-4F94-9975-7A95B6F7B2CE}" type="pres">
      <dgm:prSet presAssocID="{6BA7D614-3283-4732-83AC-C9866F9EB67B}" presName="dummyNode2" presStyleLbl="node1" presStyleIdx="2" presStyleCnt="4"/>
      <dgm:spPr/>
    </dgm:pt>
    <dgm:pt modelId="{6F30A1CF-6267-4F98-AB45-FA4D9BDD2396}" type="pres">
      <dgm:prSet presAssocID="{6BA7D614-3283-4732-83AC-C9866F9EB67B}" presName="childNode2" presStyleLbl="bgAcc1" presStyleIdx="3" presStyleCnt="4">
        <dgm:presLayoutVars>
          <dgm:bulletEnabled val="1"/>
        </dgm:presLayoutVars>
      </dgm:prSet>
      <dgm:spPr/>
    </dgm:pt>
    <dgm:pt modelId="{B2CAAD5F-F2B8-4645-AB43-0172F75B8D46}" type="pres">
      <dgm:prSet presAssocID="{6BA7D614-3283-4732-83AC-C9866F9EB67B}" presName="childNode2tx" presStyleLbl="bgAcc1" presStyleIdx="3" presStyleCnt="4">
        <dgm:presLayoutVars>
          <dgm:bulletEnabled val="1"/>
        </dgm:presLayoutVars>
      </dgm:prSet>
      <dgm:spPr/>
    </dgm:pt>
    <dgm:pt modelId="{D203C87B-DFCA-4F8F-86B8-8CA9746A3367}" type="pres">
      <dgm:prSet presAssocID="{6BA7D614-3283-4732-83AC-C9866F9EB67B}" presName="parentNode2" presStyleLbl="node1" presStyleIdx="3" presStyleCnt="4" custLinFactNeighborX="-16974" custLinFactNeighborY="-25266">
        <dgm:presLayoutVars>
          <dgm:chMax val="0"/>
          <dgm:bulletEnabled val="1"/>
        </dgm:presLayoutVars>
      </dgm:prSet>
      <dgm:spPr/>
    </dgm:pt>
    <dgm:pt modelId="{FC6D4F26-D6CA-471F-93FF-970439257F4B}" type="pres">
      <dgm:prSet presAssocID="{6BA7D614-3283-4732-83AC-C9866F9EB67B}" presName="connSite2" presStyleCnt="0"/>
      <dgm:spPr/>
    </dgm:pt>
  </dgm:ptLst>
  <dgm:cxnLst>
    <dgm:cxn modelId="{61EDAD09-B9DB-487B-9891-9C14915A13DA}" srcId="{5EF712E1-B573-4D86-81EE-7A8A2BA88692}" destId="{1F425C17-53E9-4308-BFEF-0B540FAFD523}" srcOrd="0" destOrd="0" parTransId="{119EC1C0-1095-45BE-BDA1-42E7B71400D3}" sibTransId="{4FAD7C9D-391F-4A1C-8E63-7C9C4B01A545}"/>
    <dgm:cxn modelId="{6DA4210B-9384-4A0E-B51C-694051BBB861}" type="presOf" srcId="{7FE23231-A47C-4858-97BB-75DBFA00FE2D}" destId="{36D40442-7097-4391-8F45-B3C7970DE139}" srcOrd="0" destOrd="0" presId="urn:microsoft.com/office/officeart/2005/8/layout/hProcess4"/>
    <dgm:cxn modelId="{9685DD10-A33F-47B7-B3C9-585CC4ED4DF3}" type="presOf" srcId="{1E6614BE-5960-41B0-914A-AE15D9F19517}" destId="{6F30A1CF-6267-4F98-AB45-FA4D9BDD2396}" srcOrd="0" destOrd="1" presId="urn:microsoft.com/office/officeart/2005/8/layout/hProcess4"/>
    <dgm:cxn modelId="{679D3212-6921-4032-9F19-7CF17A668069}" type="presOf" srcId="{23F5AECF-BD63-4541-BCAE-CFA242CB0B51}" destId="{17591206-F90E-4AB1-A9AB-162EE01631E9}" srcOrd="0" destOrd="2" presId="urn:microsoft.com/office/officeart/2005/8/layout/hProcess4"/>
    <dgm:cxn modelId="{F6DC9015-7B02-425B-BF8A-23671FA37F93}" srcId="{5EF712E1-B573-4D86-81EE-7A8A2BA88692}" destId="{883F3BF6-0E16-4957-80C7-5737FE1DEBBA}" srcOrd="2" destOrd="0" parTransId="{E2D2275A-46B0-4230-A8B7-EDA935EA732B}" sibTransId="{783FBA50-7BA5-4408-9D53-73F5C07C624D}"/>
    <dgm:cxn modelId="{B8A70A1A-D561-48E6-84C0-65884ABEF083}" srcId="{5BE45C73-8CE7-4D9D-A3DD-804E1505D1DE}" destId="{74702149-A3D9-417B-A1DE-A4622C8676C1}" srcOrd="2" destOrd="0" parTransId="{4AEC4568-3540-4CC6-8ABB-41ED6C39B323}" sibTransId="{D95019A7-C6D8-4AE4-85B1-160191D2A7E7}"/>
    <dgm:cxn modelId="{E3E7911D-6BCF-47E5-BD2F-02FC4F88E339}" type="presOf" srcId="{2DE3A034-E1BE-407C-9E9F-6C78064B13CE}" destId="{25C13436-BBEE-4294-96D9-91C72F568BA3}" srcOrd="0" destOrd="4" presId="urn:microsoft.com/office/officeart/2005/8/layout/hProcess4"/>
    <dgm:cxn modelId="{D98FAC1D-DA3E-4B71-B2E9-AFB2B0CACB73}" type="presOf" srcId="{883F3BF6-0E16-4957-80C7-5737FE1DEBBA}" destId="{25C13436-BBEE-4294-96D9-91C72F568BA3}" srcOrd="0" destOrd="2" presId="urn:microsoft.com/office/officeart/2005/8/layout/hProcess4"/>
    <dgm:cxn modelId="{6D6D471E-15AF-4721-8A30-205EBBA767D1}" type="presOf" srcId="{15E13C5B-828A-4F7D-802F-6B42CEA17482}" destId="{59A796E4-DB06-4BD3-A714-6ED7AFF384F8}" srcOrd="0" destOrd="1" presId="urn:microsoft.com/office/officeart/2005/8/layout/hProcess4"/>
    <dgm:cxn modelId="{D0FF6030-AF8B-48AD-A35D-25E220F23307}" type="presOf" srcId="{1F425C17-53E9-4308-BFEF-0B540FAFD523}" destId="{25C13436-BBEE-4294-96D9-91C72F568BA3}" srcOrd="0" destOrd="0" presId="urn:microsoft.com/office/officeart/2005/8/layout/hProcess4"/>
    <dgm:cxn modelId="{448C3C32-B951-4548-BC05-5CD4374C8E6C}" type="presOf" srcId="{883F3BF6-0E16-4957-80C7-5737FE1DEBBA}" destId="{8720EBA4-247B-4195-8178-E58B76DC95B7}" srcOrd="1" destOrd="2" presId="urn:microsoft.com/office/officeart/2005/8/layout/hProcess4"/>
    <dgm:cxn modelId="{05BD0633-6509-49BA-AF23-8B6EE2F9F775}" type="presOf" srcId="{23F5AECF-BD63-4541-BCAE-CFA242CB0B51}" destId="{03B93D8C-EDA4-4DC2-921B-F5B8D7339993}" srcOrd="1" destOrd="2" presId="urn:microsoft.com/office/officeart/2005/8/layout/hProcess4"/>
    <dgm:cxn modelId="{7C7F9F38-A36C-444F-A3A1-A3284B995A7E}" srcId="{5BE45C73-8CE7-4D9D-A3DD-804E1505D1DE}" destId="{94925DE0-50F7-477F-978E-5651AA75146D}" srcOrd="3" destOrd="0" parTransId="{4C3F4545-C72F-470C-8D4A-15122232BA62}" sibTransId="{1C63CAB9-B0D0-457E-986B-B9159DE18EAD}"/>
    <dgm:cxn modelId="{60B40A5D-FFFA-4EA7-8400-8620D80E9947}" srcId="{5EF712E1-B573-4D86-81EE-7A8A2BA88692}" destId="{2DE3A034-E1BE-407C-9E9F-6C78064B13CE}" srcOrd="4" destOrd="0" parTransId="{54364F4B-D33B-40E7-9D15-111E0F4C5306}" sibTransId="{4861B211-3806-4F48-A650-023F401C1879}"/>
    <dgm:cxn modelId="{1C590960-2C1B-4DD9-AC2A-E637933592C8}" srcId="{5EF712E1-B573-4D86-81EE-7A8A2BA88692}" destId="{9F1846EA-B4F5-4D8B-A308-6466331A5838}" srcOrd="1" destOrd="0" parTransId="{1A670D7D-B727-42D9-BE71-2B4A82FC3219}" sibTransId="{F9B423E9-7F9D-456C-B20E-8F988CB0D63F}"/>
    <dgm:cxn modelId="{6979D841-036C-45E1-9935-531BD5F935E2}" type="presOf" srcId="{74702149-A3D9-417B-A1DE-A4622C8676C1}" destId="{0689DBF1-3119-4457-958D-94DD4C16ADE4}" srcOrd="1" destOrd="2" presId="urn:microsoft.com/office/officeart/2005/8/layout/hProcess4"/>
    <dgm:cxn modelId="{AD4F1F42-AB30-46E5-AED5-7B9F6E3B4589}" type="presOf" srcId="{D977061B-1621-4B33-9BD5-1F380EEC99B0}" destId="{59A796E4-DB06-4BD3-A714-6ED7AFF384F8}" srcOrd="0" destOrd="0" presId="urn:microsoft.com/office/officeart/2005/8/layout/hProcess4"/>
    <dgm:cxn modelId="{3B156D62-E78A-4D83-8D3E-60D5EA1F6D29}" type="presOf" srcId="{D977061B-1621-4B33-9BD5-1F380EEC99B0}" destId="{0689DBF1-3119-4457-958D-94DD4C16ADE4}" srcOrd="1" destOrd="0" presId="urn:microsoft.com/office/officeart/2005/8/layout/hProcess4"/>
    <dgm:cxn modelId="{EF0E7462-704F-4B22-98C5-425A184E449D}" srcId="{6BA7D614-3283-4732-83AC-C9866F9EB67B}" destId="{82265E93-E63C-4369-B9F0-84294C68BC68}" srcOrd="2" destOrd="0" parTransId="{D5E75948-AD8F-4907-BE80-A92AA01832B2}" sibTransId="{F52EA847-9EE6-42AD-9889-7F4E65C2B896}"/>
    <dgm:cxn modelId="{EFCAF762-15AA-4B5D-ACD2-700A84B9E7C0}" srcId="{5EF712E1-B573-4D86-81EE-7A8A2BA88692}" destId="{A028E308-5853-4C73-9B3F-D5BD0AC6F4F5}" srcOrd="3" destOrd="0" parTransId="{241F4688-7E33-44F1-9494-5C1D7211C9D9}" sibTransId="{55BC53F5-A013-46A3-85B2-3884B2DB1553}"/>
    <dgm:cxn modelId="{E8559045-244C-4117-9815-70BC3A4E3F5E}" type="presOf" srcId="{94925DE0-50F7-477F-978E-5651AA75146D}" destId="{0689DBF1-3119-4457-958D-94DD4C16ADE4}" srcOrd="1" destOrd="3" presId="urn:microsoft.com/office/officeart/2005/8/layout/hProcess4"/>
    <dgm:cxn modelId="{FCA6C16A-659C-4C18-94F5-50491EE1DE96}" type="presOf" srcId="{15E13C5B-828A-4F7D-802F-6B42CEA17482}" destId="{0689DBF1-3119-4457-958D-94DD4C16ADE4}" srcOrd="1" destOrd="1" presId="urn:microsoft.com/office/officeart/2005/8/layout/hProcess4"/>
    <dgm:cxn modelId="{2ED4956B-1BD5-49D6-905D-95AF66378285}" type="presOf" srcId="{698CFD04-6F5A-4B0E-A42A-2CBF8379192D}" destId="{B2CAAD5F-F2B8-4645-AB43-0172F75B8D46}" srcOrd="1" destOrd="0" presId="urn:microsoft.com/office/officeart/2005/8/layout/hProcess4"/>
    <dgm:cxn modelId="{ED23EA4C-AF24-4C00-B2E7-DADF121E963B}" type="presOf" srcId="{5EF712E1-B573-4D86-81EE-7A8A2BA88692}" destId="{7E444219-82CA-49E3-8E00-92C77B88C37F}" srcOrd="0" destOrd="0" presId="urn:microsoft.com/office/officeart/2005/8/layout/hProcess4"/>
    <dgm:cxn modelId="{5525CF4D-D670-481B-A867-85C3AC8F184E}" srcId="{6BA7D614-3283-4732-83AC-C9866F9EB67B}" destId="{698CFD04-6F5A-4B0E-A42A-2CBF8379192D}" srcOrd="0" destOrd="0" parTransId="{5DF65027-75FF-4208-8CB1-9D3190265A1C}" sibTransId="{574FC04C-EC17-4876-9215-3937D2F3245F}"/>
    <dgm:cxn modelId="{4E20B76F-EA4B-4954-A41D-87081098411C}" type="presOf" srcId="{2DE3A034-E1BE-407C-9E9F-6C78064B13CE}" destId="{8720EBA4-247B-4195-8178-E58B76DC95B7}" srcOrd="1" destOrd="4" presId="urn:microsoft.com/office/officeart/2005/8/layout/hProcess4"/>
    <dgm:cxn modelId="{B88B3972-4AFE-475F-A3E0-9C2BF6AD2EC7}" type="presOf" srcId="{B0ED74AE-3871-4771-86AC-08E118B441E0}" destId="{03B93D8C-EDA4-4DC2-921B-F5B8D7339993}" srcOrd="1" destOrd="0" presId="urn:microsoft.com/office/officeart/2005/8/layout/hProcess4"/>
    <dgm:cxn modelId="{E17B2055-8BFA-4850-9ADE-6E405527922A}" type="presOf" srcId="{82265E93-E63C-4369-B9F0-84294C68BC68}" destId="{6F30A1CF-6267-4F98-AB45-FA4D9BDD2396}" srcOrd="0" destOrd="2" presId="urn:microsoft.com/office/officeart/2005/8/layout/hProcess4"/>
    <dgm:cxn modelId="{3ABE1277-8280-4AC3-8BBA-27284C6E6A61}" srcId="{7A550A76-47CD-411D-A36D-CE8D839AB18A}" destId="{7A8C3A30-3DE6-4BA6-BFFF-DCC6EDAB01FD}" srcOrd="1" destOrd="0" parTransId="{7FBE23C0-3209-42CE-8A38-BDFE526200FF}" sibTransId="{CBE94962-02F1-4B9D-A136-CDD63F47860F}"/>
    <dgm:cxn modelId="{3E5C7D79-23F6-4B2B-A649-5A4E7727F383}" type="presOf" srcId="{E7BC993B-7F6F-4BD8-A891-B81C644022A7}" destId="{0689DBF1-3119-4457-958D-94DD4C16ADE4}" srcOrd="1" destOrd="4" presId="urn:microsoft.com/office/officeart/2005/8/layout/hProcess4"/>
    <dgm:cxn modelId="{F54D367A-72C1-449B-9A63-B93C6FC94685}" type="presOf" srcId="{7A8C3A30-3DE6-4BA6-BFFF-DCC6EDAB01FD}" destId="{03B93D8C-EDA4-4DC2-921B-F5B8D7339993}" srcOrd="1" destOrd="1" presId="urn:microsoft.com/office/officeart/2005/8/layout/hProcess4"/>
    <dgm:cxn modelId="{D9103D7B-1456-4CA6-B834-9A34A2F8634B}" srcId="{3138D880-6B45-4260-8B35-EB6589DA4026}" destId="{7A550A76-47CD-411D-A36D-CE8D839AB18A}" srcOrd="2" destOrd="0" parTransId="{548DB13E-9AF4-4136-B4DD-A8CAA9EE5E27}" sibTransId="{A1BFE325-A217-4D4F-B22D-8A7272CFF5E3}"/>
    <dgm:cxn modelId="{0B3CF97D-2747-4CB8-8332-8357501169A5}" type="presOf" srcId="{698CFD04-6F5A-4B0E-A42A-2CBF8379192D}" destId="{6F30A1CF-6267-4F98-AB45-FA4D9BDD2396}" srcOrd="0" destOrd="0" presId="urn:microsoft.com/office/officeart/2005/8/layout/hProcess4"/>
    <dgm:cxn modelId="{0182047F-B2F0-46DB-B762-189FAA706592}" srcId="{7A550A76-47CD-411D-A36D-CE8D839AB18A}" destId="{838EE7EF-52CE-4D9A-89E4-B0E81922AA03}" srcOrd="3" destOrd="0" parTransId="{1BA3A671-FFEC-43A1-B035-0CB527DF2136}" sibTransId="{40A8A802-E69D-49C2-86A6-BE7AFC03680E}"/>
    <dgm:cxn modelId="{0B7BC27F-9754-4553-BDE4-B64BDF104010}" type="presOf" srcId="{9F1846EA-B4F5-4D8B-A308-6466331A5838}" destId="{8720EBA4-247B-4195-8178-E58B76DC95B7}" srcOrd="1" destOrd="1" presId="urn:microsoft.com/office/officeart/2005/8/layout/hProcess4"/>
    <dgm:cxn modelId="{C828668B-3CE9-4DFE-B8AB-35F54264BC35}" type="presOf" srcId="{838EE7EF-52CE-4D9A-89E4-B0E81922AA03}" destId="{17591206-F90E-4AB1-A9AB-162EE01631E9}" srcOrd="0" destOrd="3" presId="urn:microsoft.com/office/officeart/2005/8/layout/hProcess4"/>
    <dgm:cxn modelId="{17E20C8C-A0C2-4B8D-AAE1-ED47F2C0499C}" type="presOf" srcId="{C538FF25-040C-4B56-B82A-D35FC5BD4B29}" destId="{6F30A1CF-6267-4F98-AB45-FA4D9BDD2396}" srcOrd="0" destOrd="3" presId="urn:microsoft.com/office/officeart/2005/8/layout/hProcess4"/>
    <dgm:cxn modelId="{5A40348E-B4F0-4305-8048-6DB532E3F9C2}" type="presOf" srcId="{9F1846EA-B4F5-4D8B-A308-6466331A5838}" destId="{25C13436-BBEE-4294-96D9-91C72F568BA3}" srcOrd="0" destOrd="1" presId="urn:microsoft.com/office/officeart/2005/8/layout/hProcess4"/>
    <dgm:cxn modelId="{07A0E58E-E435-4299-BCE4-6F114C23D8CB}" type="presOf" srcId="{C538FF25-040C-4B56-B82A-D35FC5BD4B29}" destId="{B2CAAD5F-F2B8-4645-AB43-0172F75B8D46}" srcOrd="1" destOrd="3" presId="urn:microsoft.com/office/officeart/2005/8/layout/hProcess4"/>
    <dgm:cxn modelId="{7B614194-9288-4DF1-9D3A-CDD32866FAEE}" srcId="{3138D880-6B45-4260-8B35-EB6589DA4026}" destId="{5EF712E1-B573-4D86-81EE-7A8A2BA88692}" srcOrd="0" destOrd="0" parTransId="{38094F10-EBE0-400D-844B-00B5798D1133}" sibTransId="{D50F61E5-91A3-4191-866C-A559C0EB562C}"/>
    <dgm:cxn modelId="{773E2896-0314-4BA0-A139-087A90352830}" type="presOf" srcId="{E7BC993B-7F6F-4BD8-A891-B81C644022A7}" destId="{59A796E4-DB06-4BD3-A714-6ED7AFF384F8}" srcOrd="0" destOrd="4" presId="urn:microsoft.com/office/officeart/2005/8/layout/hProcess4"/>
    <dgm:cxn modelId="{6850DA98-2C64-49A3-A41D-EE23A1C466D4}" type="presOf" srcId="{82265E93-E63C-4369-B9F0-84294C68BC68}" destId="{B2CAAD5F-F2B8-4645-AB43-0172F75B8D46}" srcOrd="1" destOrd="2" presId="urn:microsoft.com/office/officeart/2005/8/layout/hProcess4"/>
    <dgm:cxn modelId="{3A09099D-4C10-41A8-9FE7-E1805EF9AAFD}" srcId="{7A550A76-47CD-411D-A36D-CE8D839AB18A}" destId="{B0ED74AE-3871-4771-86AC-08E118B441E0}" srcOrd="0" destOrd="0" parTransId="{DF64EF7A-C1E6-4175-9EA8-C1FC304970B3}" sibTransId="{F3E061AD-A89F-4402-869A-DBD76F62C615}"/>
    <dgm:cxn modelId="{C8D5BEA0-521B-40DC-9342-3DFFE744B451}" srcId="{7A550A76-47CD-411D-A36D-CE8D839AB18A}" destId="{23F5AECF-BD63-4541-BCAE-CFA242CB0B51}" srcOrd="2" destOrd="0" parTransId="{A153A16E-FCF5-47C8-A33A-FE3DC25C9660}" sibTransId="{0F568A21-78C2-4A45-91E7-FFD4AFED0EB2}"/>
    <dgm:cxn modelId="{0AD551AC-EA39-4B85-8E60-7D2E690BCCE4}" type="presOf" srcId="{B0ED74AE-3871-4771-86AC-08E118B441E0}" destId="{17591206-F90E-4AB1-A9AB-162EE01631E9}" srcOrd="0" destOrd="0" presId="urn:microsoft.com/office/officeart/2005/8/layout/hProcess4"/>
    <dgm:cxn modelId="{69EF7EAC-7624-47D6-8C9D-D7E0A492393A}" srcId="{6BA7D614-3283-4732-83AC-C9866F9EB67B}" destId="{C538FF25-040C-4B56-B82A-D35FC5BD4B29}" srcOrd="3" destOrd="0" parTransId="{A6E87CBE-50D5-42B9-B09C-68356B396C03}" sibTransId="{599EDC75-FF2C-4E4B-951C-6BE4424F4A65}"/>
    <dgm:cxn modelId="{56CA53B0-BD51-4534-96BF-008EB2E2D708}" srcId="{5BE45C73-8CE7-4D9D-A3DD-804E1505D1DE}" destId="{15E13C5B-828A-4F7D-802F-6B42CEA17482}" srcOrd="1" destOrd="0" parTransId="{9017A324-36EA-49BD-B2FA-A73B6129ECD9}" sibTransId="{18DC67F9-BC2C-4FED-91F4-E107C1083BD8}"/>
    <dgm:cxn modelId="{79623ABC-411A-482A-AFA2-8F8E92133220}" type="presOf" srcId="{A1BFE325-A217-4D4F-B22D-8A7272CFF5E3}" destId="{B054A543-6DF7-404F-A243-CE8A0E65E809}" srcOrd="0" destOrd="0" presId="urn:microsoft.com/office/officeart/2005/8/layout/hProcess4"/>
    <dgm:cxn modelId="{4A0345C2-8B18-4B6A-97E5-357436DCDD0E}" type="presOf" srcId="{D50F61E5-91A3-4191-866C-A559C0EB562C}" destId="{C2C7676A-778F-449B-8B1D-9F969BF157C4}" srcOrd="0" destOrd="0" presId="urn:microsoft.com/office/officeart/2005/8/layout/hProcess4"/>
    <dgm:cxn modelId="{205716CB-5194-4397-9B0C-CCF66AA84E01}" type="presOf" srcId="{74702149-A3D9-417B-A1DE-A4622C8676C1}" destId="{59A796E4-DB06-4BD3-A714-6ED7AFF384F8}" srcOrd="0" destOrd="2" presId="urn:microsoft.com/office/officeart/2005/8/layout/hProcess4"/>
    <dgm:cxn modelId="{E87F86CC-DC20-4A2A-BFE2-F431CF9D0093}" srcId="{6BA7D614-3283-4732-83AC-C9866F9EB67B}" destId="{1E6614BE-5960-41B0-914A-AE15D9F19517}" srcOrd="1" destOrd="0" parTransId="{567698B4-B736-4D5F-B03A-093AA2640332}" sibTransId="{E59B50D3-ED1B-4130-8024-9F147C45D52D}"/>
    <dgm:cxn modelId="{F64F82D2-C4EC-4096-BC8E-9E6AED1437C4}" type="presOf" srcId="{1F425C17-53E9-4308-BFEF-0B540FAFD523}" destId="{8720EBA4-247B-4195-8178-E58B76DC95B7}" srcOrd="1" destOrd="0" presId="urn:microsoft.com/office/officeart/2005/8/layout/hProcess4"/>
    <dgm:cxn modelId="{F5D874D5-FE4A-41B1-9A49-B2B1387534CB}" srcId="{5BE45C73-8CE7-4D9D-A3DD-804E1505D1DE}" destId="{D977061B-1621-4B33-9BD5-1F380EEC99B0}" srcOrd="0" destOrd="0" parTransId="{24CD7B26-71E8-46D8-B404-E67FE0C15A68}" sibTransId="{FA3C2B5E-7B2E-41D7-AE88-9097344E2114}"/>
    <dgm:cxn modelId="{97B61DD7-008D-4803-932B-01DEAFD2E00E}" srcId="{5BE45C73-8CE7-4D9D-A3DD-804E1505D1DE}" destId="{E7BC993B-7F6F-4BD8-A891-B81C644022A7}" srcOrd="4" destOrd="0" parTransId="{6B263E27-0C03-4CF1-8939-B3A9F937B370}" sibTransId="{20AF06F5-8562-40D4-82ED-E0E0F2274141}"/>
    <dgm:cxn modelId="{C3EBC0D7-5079-4B44-9BA2-7EBCEAA6F79C}" type="presOf" srcId="{7A8C3A30-3DE6-4BA6-BFFF-DCC6EDAB01FD}" destId="{17591206-F90E-4AB1-A9AB-162EE01631E9}" srcOrd="0" destOrd="1" presId="urn:microsoft.com/office/officeart/2005/8/layout/hProcess4"/>
    <dgm:cxn modelId="{3D8EFCE0-354E-450C-81F2-91885DFCA5D4}" type="presOf" srcId="{94925DE0-50F7-477F-978E-5651AA75146D}" destId="{59A796E4-DB06-4BD3-A714-6ED7AFF384F8}" srcOrd="0" destOrd="3" presId="urn:microsoft.com/office/officeart/2005/8/layout/hProcess4"/>
    <dgm:cxn modelId="{31CD8CE4-DC20-49AD-B886-22465AB212C9}" type="presOf" srcId="{1E6614BE-5960-41B0-914A-AE15D9F19517}" destId="{B2CAAD5F-F2B8-4645-AB43-0172F75B8D46}" srcOrd="1" destOrd="1" presId="urn:microsoft.com/office/officeart/2005/8/layout/hProcess4"/>
    <dgm:cxn modelId="{F350F5E7-2CF0-453F-A66B-646DE2718B2D}" type="presOf" srcId="{838EE7EF-52CE-4D9A-89E4-B0E81922AA03}" destId="{03B93D8C-EDA4-4DC2-921B-F5B8D7339993}" srcOrd="1" destOrd="3" presId="urn:microsoft.com/office/officeart/2005/8/layout/hProcess4"/>
    <dgm:cxn modelId="{C6EB21EA-6AB3-4076-94CE-4F4B8E93C453}" srcId="{3138D880-6B45-4260-8B35-EB6589DA4026}" destId="{6BA7D614-3283-4732-83AC-C9866F9EB67B}" srcOrd="3" destOrd="0" parTransId="{1955C0AF-B43E-4AB7-A944-81847C1A12E0}" sibTransId="{49191567-26E6-496E-B86E-237D4D2BD8D7}"/>
    <dgm:cxn modelId="{DD0CFAEB-B1A0-4C0C-B200-D72DB2F0E98F}" srcId="{3138D880-6B45-4260-8B35-EB6589DA4026}" destId="{5BE45C73-8CE7-4D9D-A3DD-804E1505D1DE}" srcOrd="1" destOrd="0" parTransId="{8654DE8E-EA42-4102-9F08-39AE54AFAA24}" sibTransId="{7FE23231-A47C-4858-97BB-75DBFA00FE2D}"/>
    <dgm:cxn modelId="{272B11ED-42BC-42C7-8C87-4DDB6E8BE7D2}" type="presOf" srcId="{5BE45C73-8CE7-4D9D-A3DD-804E1505D1DE}" destId="{7D7B5F28-69DE-41DB-B948-45E5F94B2192}" srcOrd="0" destOrd="0" presId="urn:microsoft.com/office/officeart/2005/8/layout/hProcess4"/>
    <dgm:cxn modelId="{38EC2BEE-350A-4F1E-95A4-0CCDE493FEB8}" type="presOf" srcId="{A028E308-5853-4C73-9B3F-D5BD0AC6F4F5}" destId="{8720EBA4-247B-4195-8178-E58B76DC95B7}" srcOrd="1" destOrd="3" presId="urn:microsoft.com/office/officeart/2005/8/layout/hProcess4"/>
    <dgm:cxn modelId="{8E09F2F4-5E2B-46A0-AD49-7B171AE8843D}" type="presOf" srcId="{6BA7D614-3283-4732-83AC-C9866F9EB67B}" destId="{D203C87B-DFCA-4F8F-86B8-8CA9746A3367}" srcOrd="0" destOrd="0" presId="urn:microsoft.com/office/officeart/2005/8/layout/hProcess4"/>
    <dgm:cxn modelId="{FADB83F5-A9B1-471D-83A1-F1716931A406}" type="presOf" srcId="{7A550A76-47CD-411D-A36D-CE8D839AB18A}" destId="{D3DBE913-B559-4620-902E-FE1852D64B28}" srcOrd="0" destOrd="0" presId="urn:microsoft.com/office/officeart/2005/8/layout/hProcess4"/>
    <dgm:cxn modelId="{3288EDF8-C0AE-4A18-A276-5DAC5B9E18C9}" type="presOf" srcId="{3138D880-6B45-4260-8B35-EB6589DA4026}" destId="{EA6AA379-F6C1-4D21-8773-283A9ECA9E42}" srcOrd="0" destOrd="0" presId="urn:microsoft.com/office/officeart/2005/8/layout/hProcess4"/>
    <dgm:cxn modelId="{D80ADBFC-2908-4241-9B8F-2731D59BD6B6}" type="presOf" srcId="{A028E308-5853-4C73-9B3F-D5BD0AC6F4F5}" destId="{25C13436-BBEE-4294-96D9-91C72F568BA3}" srcOrd="0" destOrd="3" presId="urn:microsoft.com/office/officeart/2005/8/layout/hProcess4"/>
    <dgm:cxn modelId="{A4DA3F28-139E-42AB-A7C3-B644B1998A4B}" type="presParOf" srcId="{EA6AA379-F6C1-4D21-8773-283A9ECA9E42}" destId="{2B3A57FC-1928-4BE8-B9EB-7D56FE348421}" srcOrd="0" destOrd="0" presId="urn:microsoft.com/office/officeart/2005/8/layout/hProcess4"/>
    <dgm:cxn modelId="{55BF125F-DC13-4D7E-BD67-75810844CAB9}" type="presParOf" srcId="{EA6AA379-F6C1-4D21-8773-283A9ECA9E42}" destId="{FB0D8B8E-CFD0-47B6-A10D-7AC1C9ED17B8}" srcOrd="1" destOrd="0" presId="urn:microsoft.com/office/officeart/2005/8/layout/hProcess4"/>
    <dgm:cxn modelId="{04A43808-F663-4774-BE8D-73A7FEDA6877}" type="presParOf" srcId="{EA6AA379-F6C1-4D21-8773-283A9ECA9E42}" destId="{0F21B72D-301E-4AD3-838E-3D5B0885DCF1}" srcOrd="2" destOrd="0" presId="urn:microsoft.com/office/officeart/2005/8/layout/hProcess4"/>
    <dgm:cxn modelId="{C5E34801-E79E-4B02-9BA1-99886A80BAC6}" type="presParOf" srcId="{0F21B72D-301E-4AD3-838E-3D5B0885DCF1}" destId="{D02AF83B-D81D-414D-B5A2-889D1915D597}" srcOrd="0" destOrd="0" presId="urn:microsoft.com/office/officeart/2005/8/layout/hProcess4"/>
    <dgm:cxn modelId="{1DB6C044-A380-4A8A-ADE5-33A8F1269151}" type="presParOf" srcId="{D02AF83B-D81D-414D-B5A2-889D1915D597}" destId="{FB17D936-A111-4F2D-86C7-C3520AF54A38}" srcOrd="0" destOrd="0" presId="urn:microsoft.com/office/officeart/2005/8/layout/hProcess4"/>
    <dgm:cxn modelId="{82D81D3C-7477-4371-890B-ACCC611FB324}" type="presParOf" srcId="{D02AF83B-D81D-414D-B5A2-889D1915D597}" destId="{25C13436-BBEE-4294-96D9-91C72F568BA3}" srcOrd="1" destOrd="0" presId="urn:microsoft.com/office/officeart/2005/8/layout/hProcess4"/>
    <dgm:cxn modelId="{C512ED2C-3EE0-4D22-8A44-B27FBD737E19}" type="presParOf" srcId="{D02AF83B-D81D-414D-B5A2-889D1915D597}" destId="{8720EBA4-247B-4195-8178-E58B76DC95B7}" srcOrd="2" destOrd="0" presId="urn:microsoft.com/office/officeart/2005/8/layout/hProcess4"/>
    <dgm:cxn modelId="{E80ADDD7-4ECE-4078-9AF5-D1616F9F6B40}" type="presParOf" srcId="{D02AF83B-D81D-414D-B5A2-889D1915D597}" destId="{7E444219-82CA-49E3-8E00-92C77B88C37F}" srcOrd="3" destOrd="0" presId="urn:microsoft.com/office/officeart/2005/8/layout/hProcess4"/>
    <dgm:cxn modelId="{A1EDDBE9-660C-4816-BE33-78F7B336DF70}" type="presParOf" srcId="{D02AF83B-D81D-414D-B5A2-889D1915D597}" destId="{01DA38E3-35EF-4A9D-BBED-0A4D70772DA1}" srcOrd="4" destOrd="0" presId="urn:microsoft.com/office/officeart/2005/8/layout/hProcess4"/>
    <dgm:cxn modelId="{EC55044C-8066-4AF8-93EF-C9EDAD61E18E}" type="presParOf" srcId="{0F21B72D-301E-4AD3-838E-3D5B0885DCF1}" destId="{C2C7676A-778F-449B-8B1D-9F969BF157C4}" srcOrd="1" destOrd="0" presId="urn:microsoft.com/office/officeart/2005/8/layout/hProcess4"/>
    <dgm:cxn modelId="{383DCE5F-DD60-46D3-9D3B-FBCDA1ED562E}" type="presParOf" srcId="{0F21B72D-301E-4AD3-838E-3D5B0885DCF1}" destId="{32D89D98-ACF7-4AEB-9E92-0A24BB0B385A}" srcOrd="2" destOrd="0" presId="urn:microsoft.com/office/officeart/2005/8/layout/hProcess4"/>
    <dgm:cxn modelId="{BA2183E4-0BE4-4A6B-96CD-B1892858244E}" type="presParOf" srcId="{32D89D98-ACF7-4AEB-9E92-0A24BB0B385A}" destId="{CF027F86-A8A0-40DC-B718-1F10C5CF1161}" srcOrd="0" destOrd="0" presId="urn:microsoft.com/office/officeart/2005/8/layout/hProcess4"/>
    <dgm:cxn modelId="{586D2DCD-300F-4162-A8C8-0B7A46DED7AD}" type="presParOf" srcId="{32D89D98-ACF7-4AEB-9E92-0A24BB0B385A}" destId="{59A796E4-DB06-4BD3-A714-6ED7AFF384F8}" srcOrd="1" destOrd="0" presId="urn:microsoft.com/office/officeart/2005/8/layout/hProcess4"/>
    <dgm:cxn modelId="{5E1AD9DE-5FEF-4052-8312-6A497CFA0EBF}" type="presParOf" srcId="{32D89D98-ACF7-4AEB-9E92-0A24BB0B385A}" destId="{0689DBF1-3119-4457-958D-94DD4C16ADE4}" srcOrd="2" destOrd="0" presId="urn:microsoft.com/office/officeart/2005/8/layout/hProcess4"/>
    <dgm:cxn modelId="{606D91F0-C4C7-4E3E-A5B4-AFEFC89196C7}" type="presParOf" srcId="{32D89D98-ACF7-4AEB-9E92-0A24BB0B385A}" destId="{7D7B5F28-69DE-41DB-B948-45E5F94B2192}" srcOrd="3" destOrd="0" presId="urn:microsoft.com/office/officeart/2005/8/layout/hProcess4"/>
    <dgm:cxn modelId="{3DEB0CC2-0F1F-4246-8902-98D96C029C8C}" type="presParOf" srcId="{32D89D98-ACF7-4AEB-9E92-0A24BB0B385A}" destId="{4162E777-C9E7-4AA8-B5D3-3739DDEB2BC3}" srcOrd="4" destOrd="0" presId="urn:microsoft.com/office/officeart/2005/8/layout/hProcess4"/>
    <dgm:cxn modelId="{0E979DED-8B2B-44E5-9390-1067D3A90DB0}" type="presParOf" srcId="{0F21B72D-301E-4AD3-838E-3D5B0885DCF1}" destId="{36D40442-7097-4391-8F45-B3C7970DE139}" srcOrd="3" destOrd="0" presId="urn:microsoft.com/office/officeart/2005/8/layout/hProcess4"/>
    <dgm:cxn modelId="{F7D5985C-63F2-461F-8DB3-A785F8D1D3E4}" type="presParOf" srcId="{0F21B72D-301E-4AD3-838E-3D5B0885DCF1}" destId="{BB4B1FDE-31E1-41C5-ABE1-A495597D00B5}" srcOrd="4" destOrd="0" presId="urn:microsoft.com/office/officeart/2005/8/layout/hProcess4"/>
    <dgm:cxn modelId="{D6374C48-B67B-4092-819A-E0A668C4A85F}" type="presParOf" srcId="{BB4B1FDE-31E1-41C5-ABE1-A495597D00B5}" destId="{0914EC05-5B96-44B7-910A-AE1369693696}" srcOrd="0" destOrd="0" presId="urn:microsoft.com/office/officeart/2005/8/layout/hProcess4"/>
    <dgm:cxn modelId="{D34CD913-ADD4-4597-AF7B-B68B02C6F031}" type="presParOf" srcId="{BB4B1FDE-31E1-41C5-ABE1-A495597D00B5}" destId="{17591206-F90E-4AB1-A9AB-162EE01631E9}" srcOrd="1" destOrd="0" presId="urn:microsoft.com/office/officeart/2005/8/layout/hProcess4"/>
    <dgm:cxn modelId="{928AE7A6-D724-4243-A2AE-9952A7D79190}" type="presParOf" srcId="{BB4B1FDE-31E1-41C5-ABE1-A495597D00B5}" destId="{03B93D8C-EDA4-4DC2-921B-F5B8D7339993}" srcOrd="2" destOrd="0" presId="urn:microsoft.com/office/officeart/2005/8/layout/hProcess4"/>
    <dgm:cxn modelId="{75550CF7-7022-4984-9611-20DD7F2F0E09}" type="presParOf" srcId="{BB4B1FDE-31E1-41C5-ABE1-A495597D00B5}" destId="{D3DBE913-B559-4620-902E-FE1852D64B28}" srcOrd="3" destOrd="0" presId="urn:microsoft.com/office/officeart/2005/8/layout/hProcess4"/>
    <dgm:cxn modelId="{9FC02DE6-6174-450A-86C6-78B615DD6390}" type="presParOf" srcId="{BB4B1FDE-31E1-41C5-ABE1-A495597D00B5}" destId="{B45B0DA5-9D05-4403-80DD-B4F7F3295628}" srcOrd="4" destOrd="0" presId="urn:microsoft.com/office/officeart/2005/8/layout/hProcess4"/>
    <dgm:cxn modelId="{F764A7FF-958C-4DBA-8DA9-3497205FA4B9}" type="presParOf" srcId="{0F21B72D-301E-4AD3-838E-3D5B0885DCF1}" destId="{B054A543-6DF7-404F-A243-CE8A0E65E809}" srcOrd="5" destOrd="0" presId="urn:microsoft.com/office/officeart/2005/8/layout/hProcess4"/>
    <dgm:cxn modelId="{5DF89C00-B62F-4C89-9077-F66932C2ED09}" type="presParOf" srcId="{0F21B72D-301E-4AD3-838E-3D5B0885DCF1}" destId="{E085B21C-6AED-4665-9E82-EEF182616655}" srcOrd="6" destOrd="0" presId="urn:microsoft.com/office/officeart/2005/8/layout/hProcess4"/>
    <dgm:cxn modelId="{156EF786-39D6-414B-97A3-79F0EC5556A3}" type="presParOf" srcId="{E085B21C-6AED-4665-9E82-EEF182616655}" destId="{358C7026-F58F-4F94-9975-7A95B6F7B2CE}" srcOrd="0" destOrd="0" presId="urn:microsoft.com/office/officeart/2005/8/layout/hProcess4"/>
    <dgm:cxn modelId="{C4D70186-9642-42FD-9E5E-D7111262792D}" type="presParOf" srcId="{E085B21C-6AED-4665-9E82-EEF182616655}" destId="{6F30A1CF-6267-4F98-AB45-FA4D9BDD2396}" srcOrd="1" destOrd="0" presId="urn:microsoft.com/office/officeart/2005/8/layout/hProcess4"/>
    <dgm:cxn modelId="{71134CF5-A397-468E-81F2-ABABC0388211}" type="presParOf" srcId="{E085B21C-6AED-4665-9E82-EEF182616655}" destId="{B2CAAD5F-F2B8-4645-AB43-0172F75B8D46}" srcOrd="2" destOrd="0" presId="urn:microsoft.com/office/officeart/2005/8/layout/hProcess4"/>
    <dgm:cxn modelId="{A0B757AE-3534-466B-9B0A-612A6DAC308E}" type="presParOf" srcId="{E085B21C-6AED-4665-9E82-EEF182616655}" destId="{D203C87B-DFCA-4F8F-86B8-8CA9746A3367}" srcOrd="3" destOrd="0" presId="urn:microsoft.com/office/officeart/2005/8/layout/hProcess4"/>
    <dgm:cxn modelId="{50261F26-BE38-40B9-A22D-C7E7BADF9758}" type="presParOf" srcId="{E085B21C-6AED-4665-9E82-EEF182616655}" destId="{FC6D4F26-D6CA-471F-93FF-970439257F4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13436-BBEE-4294-96D9-91C72F568BA3}">
      <dsp:nvSpPr>
        <dsp:cNvPr id="0" name=""/>
        <dsp:cNvSpPr/>
      </dsp:nvSpPr>
      <dsp:spPr>
        <a:xfrm>
          <a:off x="4851" y="1476125"/>
          <a:ext cx="1666940" cy="137487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57150" lvl="1" indent="-57150" algn="l" defTabSz="466725">
            <a:lnSpc>
              <a:spcPct val="90000"/>
            </a:lnSpc>
            <a:spcBef>
              <a:spcPct val="0"/>
            </a:spcBef>
            <a:spcAft>
              <a:spcPct val="15000"/>
            </a:spcAft>
            <a:buChar char="•"/>
          </a:pPr>
          <a:r>
            <a:rPr lang="sv-SE" sz="1050" kern="1200" dirty="0"/>
            <a:t>Palliativa vårdbehov</a:t>
          </a:r>
        </a:p>
        <a:p>
          <a:pPr marL="57150" lvl="1" indent="-57150" algn="l" defTabSz="466725">
            <a:lnSpc>
              <a:spcPct val="90000"/>
            </a:lnSpc>
            <a:spcBef>
              <a:spcPct val="0"/>
            </a:spcBef>
            <a:spcAft>
              <a:spcPct val="15000"/>
            </a:spcAft>
            <a:buChar char="•"/>
          </a:pPr>
          <a:r>
            <a:rPr lang="sv-SE" sz="1050" kern="1200" dirty="0">
              <a:solidFill>
                <a:schemeClr val="tx1"/>
              </a:solidFill>
            </a:rPr>
            <a:t>Kvalitet</a:t>
          </a:r>
        </a:p>
        <a:p>
          <a:pPr marL="57150" lvl="1" indent="-57150" algn="l" defTabSz="466725">
            <a:lnSpc>
              <a:spcPct val="90000"/>
            </a:lnSpc>
            <a:spcBef>
              <a:spcPct val="0"/>
            </a:spcBef>
            <a:spcAft>
              <a:spcPct val="15000"/>
            </a:spcAft>
            <a:buChar char="•"/>
          </a:pPr>
          <a:r>
            <a:rPr lang="sv-SE" sz="1050" kern="1200" dirty="0">
              <a:solidFill>
                <a:schemeClr val="tx1"/>
              </a:solidFill>
            </a:rPr>
            <a:t>Rutiner</a:t>
          </a:r>
        </a:p>
        <a:p>
          <a:pPr marL="57150" lvl="1" indent="-57150" algn="l" defTabSz="466725">
            <a:lnSpc>
              <a:spcPct val="90000"/>
            </a:lnSpc>
            <a:spcBef>
              <a:spcPct val="0"/>
            </a:spcBef>
            <a:spcAft>
              <a:spcPct val="15000"/>
            </a:spcAft>
            <a:buChar char="•"/>
          </a:pPr>
          <a:r>
            <a:rPr lang="sv-SE" sz="1050" kern="1200" dirty="0">
              <a:solidFill>
                <a:schemeClr val="tx1"/>
              </a:solidFill>
            </a:rPr>
            <a:t>Tillgång till viktig information </a:t>
          </a:r>
        </a:p>
        <a:p>
          <a:pPr marL="57150" lvl="1" indent="-57150" algn="l" defTabSz="466725">
            <a:lnSpc>
              <a:spcPct val="90000"/>
            </a:lnSpc>
            <a:spcBef>
              <a:spcPct val="0"/>
            </a:spcBef>
            <a:spcAft>
              <a:spcPct val="15000"/>
            </a:spcAft>
            <a:buChar char="•"/>
          </a:pPr>
          <a:r>
            <a:rPr lang="sv-SE" sz="1050" kern="1200" dirty="0"/>
            <a:t>Journalgranskning</a:t>
          </a:r>
        </a:p>
      </dsp:txBody>
      <dsp:txXfrm>
        <a:off x="36491" y="1507765"/>
        <a:ext cx="1603660" cy="1016980"/>
      </dsp:txXfrm>
    </dsp:sp>
    <dsp:sp modelId="{C2C7676A-778F-449B-8B1D-9F969BF157C4}">
      <dsp:nvSpPr>
        <dsp:cNvPr id="0" name=""/>
        <dsp:cNvSpPr/>
      </dsp:nvSpPr>
      <dsp:spPr>
        <a:xfrm>
          <a:off x="556576" y="1532812"/>
          <a:ext cx="2324171" cy="2324171"/>
        </a:xfrm>
        <a:prstGeom prst="leftCircularArrow">
          <a:avLst>
            <a:gd name="adj1" fmla="val 2447"/>
            <a:gd name="adj2" fmla="val 296192"/>
            <a:gd name="adj3" fmla="val 1749382"/>
            <a:gd name="adj4" fmla="val 8702169"/>
            <a:gd name="adj5" fmla="val 2855"/>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E444219-82CA-49E3-8E00-92C77B88C37F}">
      <dsp:nvSpPr>
        <dsp:cNvPr id="0" name=""/>
        <dsp:cNvSpPr/>
      </dsp:nvSpPr>
      <dsp:spPr>
        <a:xfrm>
          <a:off x="75945" y="2736303"/>
          <a:ext cx="1481725" cy="58923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v-SE" sz="1800" kern="1200" dirty="0"/>
            <a:t>Nulägesanalys</a:t>
          </a:r>
        </a:p>
      </dsp:txBody>
      <dsp:txXfrm>
        <a:off x="93203" y="2753561"/>
        <a:ext cx="1447209" cy="554717"/>
      </dsp:txXfrm>
    </dsp:sp>
    <dsp:sp modelId="{59A796E4-DB06-4BD3-A714-6ED7AFF384F8}">
      <dsp:nvSpPr>
        <dsp:cNvPr id="0" name=""/>
        <dsp:cNvSpPr/>
      </dsp:nvSpPr>
      <dsp:spPr>
        <a:xfrm>
          <a:off x="2127826" y="1372307"/>
          <a:ext cx="1911231" cy="158104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57150" lvl="1" indent="-57150" algn="l" defTabSz="466725">
            <a:lnSpc>
              <a:spcPct val="90000"/>
            </a:lnSpc>
            <a:spcBef>
              <a:spcPct val="0"/>
            </a:spcBef>
            <a:spcAft>
              <a:spcPct val="15000"/>
            </a:spcAft>
            <a:buChar char="•"/>
          </a:pPr>
          <a:r>
            <a:rPr lang="sv-SE" sz="1050" kern="1200" dirty="0">
              <a:solidFill>
                <a:schemeClr val="tx1"/>
              </a:solidFill>
            </a:rPr>
            <a:t>Införande om NVP</a:t>
          </a:r>
        </a:p>
        <a:p>
          <a:pPr marL="57150" lvl="1" indent="-57150" algn="l" defTabSz="466725">
            <a:lnSpc>
              <a:spcPct val="90000"/>
            </a:lnSpc>
            <a:spcBef>
              <a:spcPct val="0"/>
            </a:spcBef>
            <a:spcAft>
              <a:spcPct val="15000"/>
            </a:spcAft>
            <a:buChar char="•"/>
          </a:pPr>
          <a:r>
            <a:rPr lang="sv-SE" sz="1050" kern="1200" dirty="0">
              <a:solidFill>
                <a:schemeClr val="tx1"/>
              </a:solidFill>
            </a:rPr>
            <a:t>Var och vilka delar av NVP</a:t>
          </a:r>
        </a:p>
        <a:p>
          <a:pPr marL="57150" lvl="1" indent="-57150" algn="l" defTabSz="466725">
            <a:lnSpc>
              <a:spcPct val="90000"/>
            </a:lnSpc>
            <a:spcBef>
              <a:spcPct val="0"/>
            </a:spcBef>
            <a:spcAft>
              <a:spcPct val="15000"/>
            </a:spcAft>
            <a:buChar char="•"/>
          </a:pPr>
          <a:r>
            <a:rPr lang="sv-SE" sz="1050" kern="1200" dirty="0"/>
            <a:t>Kunskaps- eller dokumentationsstöd</a:t>
          </a:r>
        </a:p>
        <a:p>
          <a:pPr marL="57150" lvl="1" indent="-57150" algn="l" defTabSz="466725">
            <a:lnSpc>
              <a:spcPct val="90000"/>
            </a:lnSpc>
            <a:spcBef>
              <a:spcPct val="0"/>
            </a:spcBef>
            <a:spcAft>
              <a:spcPct val="15000"/>
            </a:spcAft>
            <a:buChar char="•"/>
          </a:pPr>
          <a:r>
            <a:rPr lang="sv-SE" sz="1050" kern="1200" dirty="0"/>
            <a:t>Former för utvärdering</a:t>
          </a:r>
        </a:p>
        <a:p>
          <a:pPr marL="57150" lvl="1" indent="-57150" algn="l" defTabSz="466725">
            <a:lnSpc>
              <a:spcPct val="90000"/>
            </a:lnSpc>
            <a:spcBef>
              <a:spcPct val="0"/>
            </a:spcBef>
            <a:spcAft>
              <a:spcPct val="15000"/>
            </a:spcAft>
            <a:buChar char="•"/>
          </a:pPr>
          <a:r>
            <a:rPr lang="sv-SE" sz="1050" kern="1200" dirty="0"/>
            <a:t>Svenska palliativregistret</a:t>
          </a:r>
        </a:p>
      </dsp:txBody>
      <dsp:txXfrm>
        <a:off x="2164210" y="1747486"/>
        <a:ext cx="1838463" cy="1169478"/>
      </dsp:txXfrm>
    </dsp:sp>
    <dsp:sp modelId="{36D40442-7097-4391-8F45-B3C7970DE139}">
      <dsp:nvSpPr>
        <dsp:cNvPr id="0" name=""/>
        <dsp:cNvSpPr/>
      </dsp:nvSpPr>
      <dsp:spPr>
        <a:xfrm>
          <a:off x="2566299" y="214785"/>
          <a:ext cx="2567621" cy="2567621"/>
        </a:xfrm>
        <a:prstGeom prst="circularArrow">
          <a:avLst>
            <a:gd name="adj1" fmla="val 2215"/>
            <a:gd name="adj2" fmla="val 266677"/>
            <a:gd name="adj3" fmla="val 20431114"/>
            <a:gd name="adj4" fmla="val 13448812"/>
            <a:gd name="adj5" fmla="val 2584"/>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D7B5F28-69DE-41DB-B948-45E5F94B2192}">
      <dsp:nvSpPr>
        <dsp:cNvPr id="0" name=""/>
        <dsp:cNvSpPr/>
      </dsp:nvSpPr>
      <dsp:spPr>
        <a:xfrm>
          <a:off x="2232249" y="647333"/>
          <a:ext cx="1481725" cy="58923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v-SE" sz="1800" kern="1200" dirty="0"/>
            <a:t>Beslut</a:t>
          </a:r>
        </a:p>
      </dsp:txBody>
      <dsp:txXfrm>
        <a:off x="2249507" y="664591"/>
        <a:ext cx="1447209" cy="554717"/>
      </dsp:txXfrm>
    </dsp:sp>
    <dsp:sp modelId="{17591206-F90E-4AB1-A9AB-162EE01631E9}">
      <dsp:nvSpPr>
        <dsp:cNvPr id="0" name=""/>
        <dsp:cNvSpPr/>
      </dsp:nvSpPr>
      <dsp:spPr>
        <a:xfrm>
          <a:off x="4372945" y="1476125"/>
          <a:ext cx="1666940" cy="137487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577850">
            <a:lnSpc>
              <a:spcPct val="90000"/>
            </a:lnSpc>
            <a:spcBef>
              <a:spcPct val="0"/>
            </a:spcBef>
            <a:spcAft>
              <a:spcPct val="15000"/>
            </a:spcAft>
            <a:buChar char="•"/>
          </a:pPr>
          <a:endParaRPr lang="sv-SE" sz="1300" kern="1200" dirty="0"/>
        </a:p>
        <a:p>
          <a:pPr marL="57150" lvl="1" indent="-57150" algn="l" defTabSz="466725">
            <a:lnSpc>
              <a:spcPct val="90000"/>
            </a:lnSpc>
            <a:spcBef>
              <a:spcPct val="0"/>
            </a:spcBef>
            <a:spcAft>
              <a:spcPct val="15000"/>
            </a:spcAft>
            <a:buChar char="•"/>
          </a:pPr>
          <a:r>
            <a:rPr lang="sv-SE" sz="1050" kern="1200" dirty="0"/>
            <a:t>Utbildning</a:t>
          </a:r>
        </a:p>
        <a:p>
          <a:pPr marL="57150" lvl="1" indent="-57150" algn="l" defTabSz="466725">
            <a:lnSpc>
              <a:spcPct val="90000"/>
            </a:lnSpc>
            <a:spcBef>
              <a:spcPct val="0"/>
            </a:spcBef>
            <a:spcAft>
              <a:spcPct val="15000"/>
            </a:spcAft>
            <a:buChar char="•"/>
          </a:pPr>
          <a:r>
            <a:rPr lang="sv-SE" sz="1050" kern="1200" dirty="0"/>
            <a:t>Information</a:t>
          </a:r>
        </a:p>
        <a:p>
          <a:pPr marL="57150" lvl="1" indent="-57150" algn="l" defTabSz="466725">
            <a:lnSpc>
              <a:spcPct val="90000"/>
            </a:lnSpc>
            <a:spcBef>
              <a:spcPct val="0"/>
            </a:spcBef>
            <a:spcAft>
              <a:spcPct val="15000"/>
            </a:spcAft>
            <a:buChar char="•"/>
          </a:pPr>
          <a:r>
            <a:rPr lang="sv-SE" sz="1050" kern="1200" dirty="0"/>
            <a:t>Förankring</a:t>
          </a:r>
        </a:p>
      </dsp:txBody>
      <dsp:txXfrm>
        <a:off x="4404585" y="1507765"/>
        <a:ext cx="1603660" cy="1016980"/>
      </dsp:txXfrm>
    </dsp:sp>
    <dsp:sp modelId="{B054A543-6DF7-404F-A243-CE8A0E65E809}">
      <dsp:nvSpPr>
        <dsp:cNvPr id="0" name=""/>
        <dsp:cNvSpPr/>
      </dsp:nvSpPr>
      <dsp:spPr>
        <a:xfrm>
          <a:off x="4905339" y="1694981"/>
          <a:ext cx="2188038" cy="2188038"/>
        </a:xfrm>
        <a:prstGeom prst="leftCircularArrow">
          <a:avLst>
            <a:gd name="adj1" fmla="val 2599"/>
            <a:gd name="adj2" fmla="val 315733"/>
            <a:gd name="adj3" fmla="val 1528195"/>
            <a:gd name="adj4" fmla="val 8461440"/>
            <a:gd name="adj5" fmla="val 30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3DBE913-B559-4620-902E-FE1852D64B28}">
      <dsp:nvSpPr>
        <dsp:cNvPr id="0" name=""/>
        <dsp:cNvSpPr/>
      </dsp:nvSpPr>
      <dsp:spPr>
        <a:xfrm>
          <a:off x="4455892" y="2849147"/>
          <a:ext cx="1481725" cy="58923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v-SE" sz="1800" kern="1200" dirty="0"/>
            <a:t>Kompetens</a:t>
          </a:r>
        </a:p>
      </dsp:txBody>
      <dsp:txXfrm>
        <a:off x="4473150" y="2866405"/>
        <a:ext cx="1447209" cy="554717"/>
      </dsp:txXfrm>
    </dsp:sp>
    <dsp:sp modelId="{6F30A1CF-6267-4F98-AB45-FA4D9BDD2396}">
      <dsp:nvSpPr>
        <dsp:cNvPr id="0" name=""/>
        <dsp:cNvSpPr/>
      </dsp:nvSpPr>
      <dsp:spPr>
        <a:xfrm>
          <a:off x="6495919" y="1476125"/>
          <a:ext cx="1666940" cy="137487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57150" lvl="1" indent="-57150" algn="l" defTabSz="466725">
            <a:lnSpc>
              <a:spcPct val="90000"/>
            </a:lnSpc>
            <a:spcBef>
              <a:spcPct val="0"/>
            </a:spcBef>
            <a:spcAft>
              <a:spcPct val="15000"/>
            </a:spcAft>
            <a:buChar char="•"/>
          </a:pPr>
          <a:r>
            <a:rPr lang="sv-SE" sz="1050" kern="1200" dirty="0"/>
            <a:t>Stödpersoner</a:t>
          </a:r>
        </a:p>
        <a:p>
          <a:pPr marL="57150" lvl="1" indent="-57150" algn="l" defTabSz="466725">
            <a:lnSpc>
              <a:spcPct val="90000"/>
            </a:lnSpc>
            <a:spcBef>
              <a:spcPct val="0"/>
            </a:spcBef>
            <a:spcAft>
              <a:spcPct val="15000"/>
            </a:spcAft>
            <a:buChar char="•"/>
          </a:pPr>
          <a:r>
            <a:rPr lang="sv-SE" sz="1050" kern="1200" dirty="0"/>
            <a:t>Rutiner och arbetssätt</a:t>
          </a:r>
        </a:p>
        <a:p>
          <a:pPr marL="57150" lvl="1" indent="-57150" algn="l" defTabSz="466725">
            <a:lnSpc>
              <a:spcPct val="90000"/>
            </a:lnSpc>
            <a:spcBef>
              <a:spcPct val="0"/>
            </a:spcBef>
            <a:spcAft>
              <a:spcPct val="15000"/>
            </a:spcAft>
            <a:buChar char="•"/>
          </a:pPr>
          <a:r>
            <a:rPr lang="sv-SE" sz="1050" kern="1200" dirty="0"/>
            <a:t>Dokumentation</a:t>
          </a:r>
        </a:p>
        <a:p>
          <a:pPr marL="57150" lvl="1" indent="-57150" algn="l" defTabSz="466725">
            <a:lnSpc>
              <a:spcPct val="90000"/>
            </a:lnSpc>
            <a:spcBef>
              <a:spcPct val="0"/>
            </a:spcBef>
            <a:spcAft>
              <a:spcPct val="15000"/>
            </a:spcAft>
            <a:buChar char="•"/>
          </a:pPr>
          <a:r>
            <a:rPr lang="sv-SE" sz="1050" kern="1200" dirty="0">
              <a:solidFill>
                <a:schemeClr val="tx1"/>
              </a:solidFill>
            </a:rPr>
            <a:t>Ansvarsfördelning</a:t>
          </a:r>
        </a:p>
      </dsp:txBody>
      <dsp:txXfrm>
        <a:off x="6527559" y="1802382"/>
        <a:ext cx="1603660" cy="1016980"/>
      </dsp:txXfrm>
    </dsp:sp>
    <dsp:sp modelId="{D203C87B-DFCA-4F8F-86B8-8CA9746A3367}">
      <dsp:nvSpPr>
        <dsp:cNvPr id="0" name=""/>
        <dsp:cNvSpPr/>
      </dsp:nvSpPr>
      <dsp:spPr>
        <a:xfrm>
          <a:off x="6614842" y="1032633"/>
          <a:ext cx="1481725" cy="58923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v-SE" sz="1800" kern="1200" dirty="0"/>
            <a:t>Införande</a:t>
          </a:r>
        </a:p>
      </dsp:txBody>
      <dsp:txXfrm>
        <a:off x="6632100" y="1049891"/>
        <a:ext cx="1447209" cy="5547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55EE9C8F-66DB-477A-A9DC-A2BA6F599A15}" type="datetimeFigureOut">
              <a:rPr lang="sv-SE" smtClean="0"/>
              <a:t>2018-10-09</a:t>
            </a:fld>
            <a:endParaRPr lang="sv-SE"/>
          </a:p>
        </p:txBody>
      </p:sp>
      <p:sp>
        <p:nvSpPr>
          <p:cNvPr id="4" name="Platshållare för sidfot 3"/>
          <p:cNvSpPr>
            <a:spLocks noGrp="1"/>
          </p:cNvSpPr>
          <p:nvPr>
            <p:ph type="ftr" sz="quarter" idx="2"/>
          </p:nvPr>
        </p:nvSpPr>
        <p:spPr>
          <a:xfrm>
            <a:off x="0" y="9520238"/>
            <a:ext cx="2986088" cy="50165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902075" y="9520238"/>
            <a:ext cx="2986088" cy="501650"/>
          </a:xfrm>
          <a:prstGeom prst="rect">
            <a:avLst/>
          </a:prstGeom>
        </p:spPr>
        <p:txBody>
          <a:bodyPr vert="horz" lIns="91440" tIns="45720" rIns="91440" bIns="45720" rtlCol="0" anchor="b"/>
          <a:lstStyle>
            <a:lvl1pPr algn="r">
              <a:defRPr sz="1200"/>
            </a:lvl1pPr>
          </a:lstStyle>
          <a:p>
            <a:fld id="{7877DB08-9625-4525-9ED1-105D907B4C17}" type="slidenum">
              <a:rPr lang="sv-SE" smtClean="0"/>
              <a:t>‹#›</a:t>
            </a:fld>
            <a:endParaRPr lang="sv-SE"/>
          </a:p>
        </p:txBody>
      </p:sp>
    </p:spTree>
    <p:extLst>
      <p:ext uri="{BB962C8B-B14F-4D97-AF65-F5344CB8AC3E}">
        <p14:creationId xmlns:p14="http://schemas.microsoft.com/office/powerpoint/2010/main" val="1271695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sv-SE"/>
          </a:p>
        </p:txBody>
      </p:sp>
      <p:sp>
        <p:nvSpPr>
          <p:cNvPr id="3" name="Platshållare för datum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38DDBE4A-0151-4983-A71A-D97243AE74F7}" type="datetimeFigureOut">
              <a:rPr lang="sv-SE" smtClean="0"/>
              <a:t>2018-10-09</a:t>
            </a:fld>
            <a:endParaRPr lang="sv-SE"/>
          </a:p>
        </p:txBody>
      </p:sp>
      <p:sp>
        <p:nvSpPr>
          <p:cNvPr id="4" name="Platshållare för bildobjekt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sv-SE"/>
          </a:p>
        </p:txBody>
      </p:sp>
      <p:sp>
        <p:nvSpPr>
          <p:cNvPr id="5" name="Platshållare för anteckninga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sv-SE"/>
          </a:p>
        </p:txBody>
      </p:sp>
      <p:sp>
        <p:nvSpPr>
          <p:cNvPr id="7" name="Platshållare för bildnumm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C4038C20-1E13-4717-90B8-9547897037F4}" type="slidenum">
              <a:rPr lang="sv-SE" smtClean="0"/>
              <a:t>‹#›</a:t>
            </a:fld>
            <a:endParaRPr lang="sv-SE"/>
          </a:p>
        </p:txBody>
      </p:sp>
    </p:spTree>
    <p:extLst>
      <p:ext uri="{BB962C8B-B14F-4D97-AF65-F5344CB8AC3E}">
        <p14:creationId xmlns:p14="http://schemas.microsoft.com/office/powerpoint/2010/main" val="78283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Projektgruppen, bestående av kliniskt verksamma sjuksköterskor och läkare, har under tre års tid arbetat intensivt med att ta fram NVP. En styrgrupp med Carl Johan Fürst som ordförande har lett projektet.</a:t>
            </a:r>
          </a:p>
          <a:p>
            <a:r>
              <a:rPr lang="sv-SE" dirty="0"/>
              <a:t>Innehållsvalidering har genomförts för att undersöka om NVP har kunnat</a:t>
            </a:r>
            <a:r>
              <a:rPr lang="sv-SE" baseline="0" dirty="0"/>
              <a:t> användas och förstås så som det är tänkt. </a:t>
            </a:r>
          </a:p>
          <a:p>
            <a:endParaRPr lang="sv-SE" baseline="0" dirty="0"/>
          </a:p>
          <a:p>
            <a:r>
              <a:rPr lang="sv-SE" baseline="0" dirty="0"/>
              <a:t>Referensgruppen på ca 90 personer är multiprofessionellt sammansatt från hela landet. Referensgruppen har också arbetat under tre års tid med att återkoppla synpunkter och kommentarer på de olika versionerna som arbetats fram. Ett väldigt viktigt arbete som är helt ovärderligt.</a:t>
            </a:r>
          </a:p>
          <a:p>
            <a:endParaRPr lang="sv-SE" baseline="0" dirty="0"/>
          </a:p>
          <a:p>
            <a:r>
              <a:rPr lang="sv-SE" baseline="0" dirty="0"/>
              <a:t>Tre kliniska tester har genomförts, inom kommunal vård, på sjukhus och inom specialiserade palliativa enheter. Den sista var även den största, vilken genomfördes på ett trettiotal enheter i Sverige, totalt användes mer än 500 NVP-dokument under en tre månaders period.</a:t>
            </a:r>
          </a:p>
          <a:p>
            <a:r>
              <a:rPr lang="sv-SE" baseline="0" dirty="0"/>
              <a:t> </a:t>
            </a:r>
          </a:p>
          <a:p>
            <a:r>
              <a:rPr lang="sv-SE" baseline="0" dirty="0"/>
              <a:t>Patient och närståenderepresentanter har deltagit genom att gå igenom NVP och inkommit med synpunkter på innehåll ur deras perspektiv. Det har också varit viktigt för oss att NVP är formulerad på ett sätt som inte väcker oro, det ska kännas tryggt för personalen att använda och visa NVP för både patienter och närstående. Även patientorganisationer så som PRO och SPF har haft möjlighet att kommentera NVP. Intervjuer har genomförts med både patienter och närstående för att ytterligare vidga patientperspektivet.</a:t>
            </a:r>
          </a:p>
          <a:p>
            <a:endParaRPr lang="sv-SE" dirty="0"/>
          </a:p>
          <a:p>
            <a:endParaRPr lang="sv-SE" baseline="0" dirty="0"/>
          </a:p>
          <a:p>
            <a:r>
              <a:rPr lang="sv-SE" baseline="0" dirty="0"/>
              <a:t>Kunskapsbasen baseras på tillgänglig evidens som finns i Sverige. Det nationella kunskapsstödet för god palliativ vård samt det nationella vårdprogrammet har helt och hållet legat till grund för NVPs innehåll. Kliniskt verksamma har också tittat på materialet för att ge synpunkter på vad som fungerar i kliniskt i det patientnära mötet.</a:t>
            </a:r>
          </a:p>
          <a:p>
            <a:endParaRPr lang="sv-SE" baseline="0" dirty="0"/>
          </a:p>
          <a:p>
            <a:r>
              <a:rPr lang="sv-SE" baseline="0" dirty="0"/>
              <a:t>Dessutom har LCP (Liverpool Care Pathway) också varit en inspirationskälla för innehåll och layout. LCP har avvecklats både nationellt och internationellt och NVP kan därför ses som en uppföljare till LCP, men med den stora skillnaden att den erbjuder stöd även för tiden innan patienten bedöms vara döende samt att NVP ger stöd för viktiga åtgärder som kan tänkas bli aktuella för patienten. </a:t>
            </a:r>
          </a:p>
          <a:p>
            <a:r>
              <a:rPr lang="sv-SE" baseline="0" dirty="0"/>
              <a:t> </a:t>
            </a:r>
          </a:p>
          <a:p>
            <a:endParaRPr lang="sv-SE" baseline="0" dirty="0"/>
          </a:p>
          <a:p>
            <a:endParaRPr lang="sv-SE" baseline="0" dirty="0"/>
          </a:p>
          <a:p>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CB2FBABD-1832-49BD-9141-EE8220822BD1}" type="slidenum">
              <a:rPr lang="sv-SE" smtClean="0"/>
              <a:t>4</a:t>
            </a:fld>
            <a:endParaRPr lang="sv-SE"/>
          </a:p>
        </p:txBody>
      </p:sp>
    </p:spTree>
    <p:extLst>
      <p:ext uri="{BB962C8B-B14F-4D97-AF65-F5344CB8AC3E}">
        <p14:creationId xmlns:p14="http://schemas.microsoft.com/office/powerpoint/2010/main" val="13875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66338">
              <a:defRPr/>
            </a:pPr>
            <a:r>
              <a:rPr lang="sv-SE" altLang="sv-SE" baseline="0" dirty="0"/>
              <a:t>Här är NVP: s samtliga delar. Observera att medarbetarna behöver få tid till att titta igenom samtliga delar avseende innehåll och hur dessa ska användas.  Detta kan ske på olika sätt. Ett exempel är </a:t>
            </a:r>
            <a:r>
              <a:rPr lang="sv-SE" altLang="sv-SE" baseline="0" dirty="0" err="1"/>
              <a:t>worshops</a:t>
            </a:r>
            <a:r>
              <a:rPr lang="sv-SE" altLang="sv-SE" baseline="0" dirty="0"/>
              <a:t> med grupp diskussioner och möjlighet att testa dokumentens användning med fiktiva patientfall.</a:t>
            </a:r>
          </a:p>
          <a:p>
            <a:endParaRPr lang="sv-SE" dirty="0"/>
          </a:p>
        </p:txBody>
      </p:sp>
      <p:sp>
        <p:nvSpPr>
          <p:cNvPr id="4" name="Platshållare för bildnummer 3"/>
          <p:cNvSpPr>
            <a:spLocks noGrp="1"/>
          </p:cNvSpPr>
          <p:nvPr>
            <p:ph type="sldNum" sz="quarter" idx="10"/>
          </p:nvPr>
        </p:nvSpPr>
        <p:spPr/>
        <p:txBody>
          <a:bodyPr/>
          <a:lstStyle/>
          <a:p>
            <a:fld id="{CB2FBABD-1832-49BD-9141-EE8220822BD1}" type="slidenum">
              <a:rPr lang="sv-SE" smtClean="0"/>
              <a:t>6</a:t>
            </a:fld>
            <a:endParaRPr lang="sv-SE"/>
          </a:p>
        </p:txBody>
      </p:sp>
    </p:spTree>
    <p:extLst>
      <p:ext uri="{BB962C8B-B14F-4D97-AF65-F5344CB8AC3E}">
        <p14:creationId xmlns:p14="http://schemas.microsoft.com/office/powerpoint/2010/main" val="223916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vad NVP kan hjälpa patienten och dess närstående med. Hjälper patienten</a:t>
            </a:r>
            <a:r>
              <a:rPr lang="sv-SE" baseline="0" dirty="0"/>
              <a:t> (och </a:t>
            </a:r>
            <a:r>
              <a:rPr lang="sv-SE" dirty="0"/>
              <a:t>oss) och ger stöd för att hitta det som är viktigt nu. </a:t>
            </a:r>
          </a:p>
          <a:p>
            <a:endParaRPr lang="sv-SE" dirty="0"/>
          </a:p>
        </p:txBody>
      </p:sp>
      <p:sp>
        <p:nvSpPr>
          <p:cNvPr id="4" name="Platshållare för bildnummer 3"/>
          <p:cNvSpPr>
            <a:spLocks noGrp="1"/>
          </p:cNvSpPr>
          <p:nvPr>
            <p:ph type="sldNum" sz="quarter" idx="10"/>
          </p:nvPr>
        </p:nvSpPr>
        <p:spPr/>
        <p:txBody>
          <a:bodyPr/>
          <a:lstStyle/>
          <a:p>
            <a:fld id="{CB2FBABD-1832-49BD-9141-EE8220822BD1}" type="slidenum">
              <a:rPr lang="sv-SE" smtClean="0">
                <a:solidFill>
                  <a:prstClr val="black"/>
                </a:solidFill>
              </a:rPr>
              <a:pPr/>
              <a:t>8</a:t>
            </a:fld>
            <a:endParaRPr lang="sv-SE">
              <a:solidFill>
                <a:prstClr val="black"/>
              </a:solidFill>
            </a:endParaRPr>
          </a:p>
        </p:txBody>
      </p:sp>
    </p:spTree>
    <p:extLst>
      <p:ext uri="{BB962C8B-B14F-4D97-AF65-F5344CB8AC3E}">
        <p14:creationId xmlns:p14="http://schemas.microsoft.com/office/powerpoint/2010/main" val="100020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en bild som vill visa på vilken nytta NVP kan ha ur vårdpersonalens perspektiv.</a:t>
            </a:r>
          </a:p>
        </p:txBody>
      </p:sp>
      <p:sp>
        <p:nvSpPr>
          <p:cNvPr id="4" name="Platshållare för bildnummer 3"/>
          <p:cNvSpPr>
            <a:spLocks noGrp="1"/>
          </p:cNvSpPr>
          <p:nvPr>
            <p:ph type="sldNum" sz="quarter" idx="10"/>
          </p:nvPr>
        </p:nvSpPr>
        <p:spPr/>
        <p:txBody>
          <a:bodyPr/>
          <a:lstStyle/>
          <a:p>
            <a:fld id="{CB2FBABD-1832-49BD-9141-EE8220822BD1}" type="slidenum">
              <a:rPr lang="sv-SE" smtClean="0">
                <a:solidFill>
                  <a:prstClr val="black"/>
                </a:solidFill>
              </a:rPr>
              <a:pPr/>
              <a:t>9</a:t>
            </a:fld>
            <a:endParaRPr lang="sv-SE">
              <a:solidFill>
                <a:prstClr val="black"/>
              </a:solidFill>
            </a:endParaRPr>
          </a:p>
        </p:txBody>
      </p:sp>
    </p:spTree>
    <p:extLst>
      <p:ext uri="{BB962C8B-B14F-4D97-AF65-F5344CB8AC3E}">
        <p14:creationId xmlns:p14="http://schemas.microsoft.com/office/powerpoint/2010/main" val="701435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vill illustrera processen vid införandet. Dvs ett förslag på vad man behöver ta ställning till och fundera</a:t>
            </a:r>
            <a:r>
              <a:rPr lang="sv-SE" baseline="0" dirty="0"/>
              <a:t> på vid ett införande. Chefens godkännande och beslut är av stor vikt för ett framgångsrikt införande.</a:t>
            </a:r>
            <a:endParaRPr lang="sv-SE" dirty="0"/>
          </a:p>
          <a:p>
            <a:endParaRPr lang="sv-SE" dirty="0"/>
          </a:p>
          <a:p>
            <a:r>
              <a:rPr lang="sv-SE" dirty="0"/>
              <a:t>Utgå från verksamhetens behov</a:t>
            </a:r>
          </a:p>
          <a:p>
            <a:r>
              <a:rPr lang="sv-SE" dirty="0"/>
              <a:t>Förankra och utbilda</a:t>
            </a:r>
          </a:p>
          <a:p>
            <a:r>
              <a:rPr lang="sv-SE" dirty="0"/>
              <a:t>Tydligt beslut av chefen</a:t>
            </a:r>
          </a:p>
          <a:p>
            <a:r>
              <a:rPr lang="sv-SE" dirty="0"/>
              <a:t>Säkerställ stöd under införandet</a:t>
            </a:r>
          </a:p>
          <a:p>
            <a:r>
              <a:rPr lang="sv-SE" dirty="0"/>
              <a:t>Utvärdera och följ upp</a:t>
            </a:r>
          </a:p>
          <a:p>
            <a:r>
              <a:rPr lang="sv-SE" dirty="0"/>
              <a:t>Tveka inte att revidera rutinerna när det behövs</a:t>
            </a:r>
          </a:p>
          <a:p>
            <a:r>
              <a:rPr lang="sv-SE" dirty="0"/>
              <a:t>Ansvarsfördelning</a:t>
            </a:r>
          </a:p>
          <a:p>
            <a:endParaRPr lang="sv-SE" dirty="0"/>
          </a:p>
          <a:p>
            <a:pPr lvl="0"/>
            <a:r>
              <a:rPr lang="sv-SE" dirty="0"/>
              <a:t>Fatta beslut om användning av NVP </a:t>
            </a:r>
          </a:p>
          <a:p>
            <a:pPr lvl="0"/>
            <a:r>
              <a:rPr lang="sv-SE" dirty="0"/>
              <a:t>Tillse att beslutet anmäls till Palliativt Utvecklingscentrum där enheten registreras som NVP-användare</a:t>
            </a:r>
          </a:p>
          <a:p>
            <a:r>
              <a:rPr lang="sv-SE" dirty="0"/>
              <a:t>Med utgångspunkt från verksamhetens förutsättningar besluta:</a:t>
            </a:r>
          </a:p>
          <a:p>
            <a:pPr lvl="1"/>
            <a:r>
              <a:rPr lang="sv-SE" dirty="0"/>
              <a:t>vilka delar av verksamheten ska använda NVP</a:t>
            </a:r>
          </a:p>
          <a:p>
            <a:pPr lvl="1"/>
            <a:r>
              <a:rPr lang="sv-SE" dirty="0"/>
              <a:t>ska NVP användas i sin helhet eller endast valda delar </a:t>
            </a:r>
          </a:p>
          <a:p>
            <a:pPr lvl="1"/>
            <a:r>
              <a:rPr lang="sv-SE" dirty="0"/>
              <a:t>ska NVP användas för patientrelaterad dokumentation, hur ska den då hanteras som journalhandling och integreras med, alternativt ersätta annan journaldokumentation</a:t>
            </a:r>
          </a:p>
          <a:p>
            <a:pPr lvl="1"/>
            <a:endParaRPr lang="sv-SE" dirty="0"/>
          </a:p>
          <a:p>
            <a:pPr lvl="0"/>
            <a:r>
              <a:rPr lang="sv-SE" dirty="0"/>
              <a:t>NVP-ansvarig(a) medarbetare, som kan ge stöd på enheten vid införande och användandet av NVP, utses av ansvarig chef </a:t>
            </a:r>
          </a:p>
          <a:p>
            <a:pPr lvl="0"/>
            <a:r>
              <a:rPr lang="sv-SE" dirty="0" err="1"/>
              <a:t>NVP:s</a:t>
            </a:r>
            <a:r>
              <a:rPr lang="sv-SE" dirty="0"/>
              <a:t> delar används tvärprofessionellt och koordinerat inom teamet</a:t>
            </a:r>
          </a:p>
          <a:p>
            <a:pPr lvl="0"/>
            <a:r>
              <a:rPr lang="sv-SE" dirty="0"/>
              <a:t>Användningen av NVP integreras så långt som möjligt i enhetens gällande rutiner och arbetssätt </a:t>
            </a:r>
          </a:p>
          <a:p>
            <a:pPr lvl="0"/>
            <a:r>
              <a:rPr lang="sv-SE" dirty="0" err="1"/>
              <a:t>NVP:s</a:t>
            </a:r>
            <a:r>
              <a:rPr lang="sv-SE" dirty="0"/>
              <a:t> praktiska handledning utnyttjas som en uppslagsdel för specifika frågor</a:t>
            </a:r>
          </a:p>
          <a:p>
            <a:pPr lvl="0"/>
            <a:r>
              <a:rPr lang="sv-SE" dirty="0"/>
              <a:t>NVP inkluderas i de lokala/regionala digitaliseringsprocesser som är/blir aktuella </a:t>
            </a:r>
          </a:p>
          <a:p>
            <a:endParaRPr lang="sv-SE" dirty="0"/>
          </a:p>
          <a:p>
            <a:endParaRPr lang="sv-SE" dirty="0"/>
          </a:p>
        </p:txBody>
      </p:sp>
      <p:sp>
        <p:nvSpPr>
          <p:cNvPr id="4" name="Platshållare för bildnummer 3"/>
          <p:cNvSpPr>
            <a:spLocks noGrp="1"/>
          </p:cNvSpPr>
          <p:nvPr>
            <p:ph type="sldNum" sz="quarter" idx="10"/>
          </p:nvPr>
        </p:nvSpPr>
        <p:spPr/>
        <p:txBody>
          <a:bodyPr/>
          <a:lstStyle/>
          <a:p>
            <a:fld id="{CB2FBABD-1832-49BD-9141-EE8220822BD1}" type="slidenum">
              <a:rPr lang="sv-SE" smtClean="0"/>
              <a:t>12</a:t>
            </a:fld>
            <a:endParaRPr lang="sv-SE"/>
          </a:p>
        </p:txBody>
      </p:sp>
    </p:spTree>
    <p:extLst>
      <p:ext uri="{BB962C8B-B14F-4D97-AF65-F5344CB8AC3E}">
        <p14:creationId xmlns:p14="http://schemas.microsoft.com/office/powerpoint/2010/main" val="326148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a:t>
            </a:r>
            <a:r>
              <a:rPr lang="sv-SE" baseline="0" dirty="0"/>
              <a:t> Palliativt Utvecklingscentrums hemsida finns information som kan vara till stöd för er vid införandet.</a:t>
            </a:r>
          </a:p>
          <a:p>
            <a:endParaRPr lang="sv-SE" baseline="0" dirty="0"/>
          </a:p>
          <a:p>
            <a:pPr marL="181188" indent="-181188">
              <a:buFont typeface="Arial" panose="020B0604020202020204" pitchFamily="34" charset="0"/>
              <a:buChar char="•"/>
            </a:pPr>
            <a:r>
              <a:rPr lang="sv-SE" baseline="0" dirty="0"/>
              <a:t>Filmer som ni kan titta på tillsammans</a:t>
            </a:r>
          </a:p>
          <a:p>
            <a:pPr marL="181188" indent="-181188">
              <a:buFont typeface="Arial" panose="020B0604020202020204" pitchFamily="34" charset="0"/>
              <a:buChar char="•"/>
            </a:pPr>
            <a:r>
              <a:rPr lang="sv-SE" baseline="0" dirty="0"/>
              <a:t>Broscher som ni kan läsa via webben, skriva ut eller beställa via Palliativt Utvecklingscentrum</a:t>
            </a:r>
          </a:p>
          <a:p>
            <a:pPr marL="181188" indent="-181188">
              <a:buFont typeface="Arial" panose="020B0604020202020204" pitchFamily="34" charset="0"/>
              <a:buChar char="•"/>
            </a:pPr>
            <a:r>
              <a:rPr lang="sv-SE" baseline="0" dirty="0"/>
              <a:t>Ta fram och se hur de olika dokumenten ser ut. Gå igenom innehållet tillsammans. Diskutera hur ni ska använda materialet.</a:t>
            </a:r>
          </a:p>
        </p:txBody>
      </p:sp>
      <p:sp>
        <p:nvSpPr>
          <p:cNvPr id="4" name="Platshållare för bildnummer 3"/>
          <p:cNvSpPr>
            <a:spLocks noGrp="1"/>
          </p:cNvSpPr>
          <p:nvPr>
            <p:ph type="sldNum" sz="quarter" idx="10"/>
          </p:nvPr>
        </p:nvSpPr>
        <p:spPr/>
        <p:txBody>
          <a:bodyPr/>
          <a:lstStyle/>
          <a:p>
            <a:fld id="{CB2FBABD-1832-49BD-9141-EE8220822BD1}" type="slidenum">
              <a:rPr lang="sv-SE" smtClean="0">
                <a:solidFill>
                  <a:prstClr val="black"/>
                </a:solidFill>
              </a:rPr>
              <a:pPr/>
              <a:t>18</a:t>
            </a:fld>
            <a:endParaRPr lang="sv-SE">
              <a:solidFill>
                <a:prstClr val="black"/>
              </a:solidFill>
            </a:endParaRPr>
          </a:p>
        </p:txBody>
      </p:sp>
    </p:spTree>
    <p:extLst>
      <p:ext uri="{BB962C8B-B14F-4D97-AF65-F5344CB8AC3E}">
        <p14:creationId xmlns:p14="http://schemas.microsoft.com/office/powerpoint/2010/main" val="1081631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003A7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311165" cy="2054051"/>
          </a:xfrm>
        </p:spPr>
        <p:txBody>
          <a:bodyPr>
            <a:normAutofit/>
          </a:bodyPr>
          <a:lstStyle>
            <a:lvl1pPr algn="ctr">
              <a:defRPr sz="5400" b="1">
                <a:solidFill>
                  <a:schemeClr val="bg1"/>
                </a:solidFill>
              </a:defRPr>
            </a:lvl1pPr>
          </a:lstStyle>
          <a:p>
            <a:r>
              <a:rPr lang="sv-SE"/>
              <a:t>Klicka här för att ändra mall för rubrikformat</a:t>
            </a:r>
            <a:endParaRPr lang="sv-S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0159" y="4005086"/>
            <a:ext cx="783338" cy="993650"/>
          </a:xfrm>
          <a:prstGeom prst="rect">
            <a:avLst/>
          </a:prstGeom>
        </p:spPr>
      </p:pic>
    </p:spTree>
    <p:extLst>
      <p:ext uri="{BB962C8B-B14F-4D97-AF65-F5344CB8AC3E}">
        <p14:creationId xmlns:p14="http://schemas.microsoft.com/office/powerpoint/2010/main" val="278465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9312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6255" y="195486"/>
            <a:ext cx="1774967" cy="4456493"/>
          </a:xfrm>
        </p:spPr>
        <p:txBody>
          <a:bodyPr vert="eaVert"/>
          <a:lstStyle/>
          <a:p>
            <a:r>
              <a:rPr lang="sv-SE"/>
              <a:t>Klicka här för att ändra mall för rubrikformat</a:t>
            </a:r>
            <a:endParaRPr lang="sv-SE" dirty="0"/>
          </a:p>
        </p:txBody>
      </p:sp>
      <p:sp>
        <p:nvSpPr>
          <p:cNvPr id="3" name="Vertical Text Placeholder 2"/>
          <p:cNvSpPr>
            <a:spLocks noGrp="1"/>
          </p:cNvSpPr>
          <p:nvPr>
            <p:ph type="body" orient="vert" idx="1"/>
          </p:nvPr>
        </p:nvSpPr>
        <p:spPr>
          <a:xfrm>
            <a:off x="457200" y="205979"/>
            <a:ext cx="6275040" cy="44460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985597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597819"/>
            <a:ext cx="7772400" cy="1102519"/>
          </a:xfrm>
        </p:spPr>
        <p:txBody>
          <a:bodyPr/>
          <a:lstStyle/>
          <a:p>
            <a:r>
              <a:rPr lang="sv-SE"/>
              <a:t>Klicka här för att ändra format</a:t>
            </a:r>
          </a:p>
        </p:txBody>
      </p:sp>
      <p:sp>
        <p:nvSpPr>
          <p:cNvPr id="3" name="Underrubri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49C3297D-9433-4DE8-A9B8-A53A07BB3F90}"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3324047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F484D91-117E-4AB9-8544-7DBA6A61835D}"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39814415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3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F6723FC-AA4B-4763-8743-CA3CE59B0E4A}"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2196760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33FB155-83C0-4ACB-81B0-EAC8B962A539}" type="datetime1">
              <a:rPr lang="sv-SE" smtClean="0">
                <a:solidFill>
                  <a:prstClr val="black">
                    <a:tint val="75000"/>
                  </a:prstClr>
                </a:solidFill>
              </a:rPr>
              <a:pPr/>
              <a:t>2018-10-09</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8" name="Bildobjekt 7"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9" name="Bildobjekt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1192753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05773B6-63B0-47CB-BCFF-06EAF8F5135A}" type="datetime1">
              <a:rPr lang="sv-SE" smtClean="0">
                <a:solidFill>
                  <a:prstClr val="black">
                    <a:tint val="75000"/>
                  </a:prstClr>
                </a:solidFill>
              </a:rPr>
              <a:pPr/>
              <a:t>2018-10-09</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10" name="Bildobjekt 9"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2333205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FC7947DF-99D2-4F43-8D74-A51592FE1D1E}" type="datetime1">
              <a:rPr lang="sv-SE" smtClean="0">
                <a:solidFill>
                  <a:prstClr val="black">
                    <a:tint val="75000"/>
                  </a:prstClr>
                </a:solidFill>
              </a:rPr>
              <a:pPr/>
              <a:t>2018-10-09</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6" name="Bildobjekt 5"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3905310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08073AE-06F6-444E-A140-046D114D8B2B}" type="datetime1">
              <a:rPr lang="sv-SE" smtClean="0">
                <a:solidFill>
                  <a:prstClr val="black">
                    <a:tint val="75000"/>
                  </a:prstClr>
                </a:solidFill>
              </a:rPr>
              <a:pPr/>
              <a:t>2018-10-09</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5" name="Bildobjekt 4"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6" name="Bildobjekt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30359633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p:spPr>
        <p:txBody>
          <a:bodyPr anchor="b"/>
          <a:lstStyle>
            <a:lvl1pPr algn="l">
              <a:defRPr sz="1500" b="1"/>
            </a:lvl1pPr>
          </a:lstStyle>
          <a:p>
            <a:r>
              <a:rPr lang="sv-SE"/>
              <a:t>Klicka här för att ändra format</a:t>
            </a:r>
          </a:p>
        </p:txBody>
      </p:sp>
      <p:sp>
        <p:nvSpPr>
          <p:cNvPr id="3" name="Platshållare för innehåll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DDB0BF0-D631-4F45-898A-0C7583F56207}" type="datetime1">
              <a:rPr lang="sv-SE" smtClean="0">
                <a:solidFill>
                  <a:prstClr val="black">
                    <a:tint val="75000"/>
                  </a:prstClr>
                </a:solidFill>
              </a:rPr>
              <a:pPr/>
              <a:t>2018-10-09</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8" name="Bildobjekt 7"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9" name="Bildobjekt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683650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19256" cy="857250"/>
          </a:xfrm>
        </p:spPr>
        <p:txBody>
          <a:bodyPr/>
          <a:lstStyle>
            <a:lvl1pPr>
              <a:defRPr b="1"/>
            </a:lvl1pPr>
          </a:lstStyle>
          <a:p>
            <a:r>
              <a:rPr lang="sv-SE"/>
              <a:t>Klicka här för att ändra mall för rubrikformat</a:t>
            </a:r>
            <a:endParaRPr lang="sv-SE" dirty="0"/>
          </a:p>
        </p:txBody>
      </p:sp>
      <p:sp>
        <p:nvSpPr>
          <p:cNvPr id="3" name="Content Placeholder 2"/>
          <p:cNvSpPr>
            <a:spLocks noGrp="1"/>
          </p:cNvSpPr>
          <p:nvPr>
            <p:ph idx="1"/>
          </p:nvPr>
        </p:nvSpPr>
        <p:spPr>
          <a:xfrm>
            <a:off x="457200" y="1200151"/>
            <a:ext cx="8219256" cy="34390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962684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p:spPr>
        <p:txBody>
          <a:bodyPr anchor="b"/>
          <a:lstStyle>
            <a:lvl1pPr algn="l">
              <a:defRPr sz="15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7E32493-203F-4BA7-B89C-2A94D6893680}" type="datetime1">
              <a:rPr lang="sv-SE" smtClean="0">
                <a:solidFill>
                  <a:prstClr val="black">
                    <a:tint val="75000"/>
                  </a:prstClr>
                </a:solidFill>
              </a:rPr>
              <a:pPr/>
              <a:t>2018-10-09</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8" name="Bildobjekt 7"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9" name="Bildobjekt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1357390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FAF8E9C-7536-47D8-A650-53A55A88760F}"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21762428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05979"/>
            <a:ext cx="2057400" cy="4388644"/>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05979"/>
            <a:ext cx="6019800" cy="4388644"/>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EFF8882-D2D8-4B61-8B53-3231026962DC}"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11793253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597819"/>
            <a:ext cx="7772400" cy="1102519"/>
          </a:xfrm>
        </p:spPr>
        <p:txBody>
          <a:bodyPr/>
          <a:lstStyle/>
          <a:p>
            <a:r>
              <a:rPr lang="sv-SE"/>
              <a:t>Klicka här för att ändra format</a:t>
            </a:r>
          </a:p>
        </p:txBody>
      </p:sp>
      <p:sp>
        <p:nvSpPr>
          <p:cNvPr id="3" name="Underrubri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49C3297D-9433-4DE8-A9B8-A53A07BB3F90}"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303727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F484D91-117E-4AB9-8544-7DBA6A61835D}"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2324817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3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F6723FC-AA4B-4763-8743-CA3CE59B0E4A}"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11505559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33FB155-83C0-4ACB-81B0-EAC8B962A539}" type="datetime1">
              <a:rPr lang="sv-SE" smtClean="0">
                <a:solidFill>
                  <a:prstClr val="black">
                    <a:tint val="75000"/>
                  </a:prstClr>
                </a:solidFill>
              </a:rPr>
              <a:pPr/>
              <a:t>2018-10-09</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8" name="Bildobjekt 7"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9" name="Bildobjekt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1947031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05773B6-63B0-47CB-BCFF-06EAF8F5135A}" type="datetime1">
              <a:rPr lang="sv-SE" smtClean="0">
                <a:solidFill>
                  <a:prstClr val="black">
                    <a:tint val="75000"/>
                  </a:prstClr>
                </a:solidFill>
              </a:rPr>
              <a:pPr/>
              <a:t>2018-10-09</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10" name="Bildobjekt 9"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33883117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FC7947DF-99D2-4F43-8D74-A51592FE1D1E}" type="datetime1">
              <a:rPr lang="sv-SE" smtClean="0">
                <a:solidFill>
                  <a:prstClr val="black">
                    <a:tint val="75000"/>
                  </a:prstClr>
                </a:solidFill>
              </a:rPr>
              <a:pPr/>
              <a:t>2018-10-09</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6" name="Bildobjekt 5"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309269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08073AE-06F6-444E-A140-046D114D8B2B}" type="datetime1">
              <a:rPr lang="sv-SE" smtClean="0">
                <a:solidFill>
                  <a:prstClr val="black">
                    <a:tint val="75000"/>
                  </a:prstClr>
                </a:solidFill>
              </a:rPr>
              <a:pPr/>
              <a:t>2018-10-09</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5" name="Bildobjekt 4"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6" name="Bildobjekt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21887762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2700561"/>
            <a:ext cx="7666111" cy="1343024"/>
          </a:xfrm>
        </p:spPr>
        <p:txBody>
          <a:bodyPr anchor="t"/>
          <a:lstStyle>
            <a:lvl1pPr algn="l">
              <a:defRPr sz="4000" b="1" cap="all"/>
            </a:lvl1pPr>
          </a:lstStyle>
          <a:p>
            <a:r>
              <a:rPr lang="sv-SE"/>
              <a:t>Klicka här för att ändra mall för rubrikformat</a:t>
            </a:r>
            <a:endParaRPr lang="sv-SE" dirty="0"/>
          </a:p>
        </p:txBody>
      </p:sp>
      <p:sp>
        <p:nvSpPr>
          <p:cNvPr id="3" name="Text Placeholder 2"/>
          <p:cNvSpPr>
            <a:spLocks noGrp="1"/>
          </p:cNvSpPr>
          <p:nvPr>
            <p:ph type="body" idx="1"/>
          </p:nvPr>
        </p:nvSpPr>
        <p:spPr>
          <a:xfrm>
            <a:off x="722313" y="1563638"/>
            <a:ext cx="7666111" cy="112514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1057887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p:spPr>
        <p:txBody>
          <a:bodyPr anchor="b"/>
          <a:lstStyle>
            <a:lvl1pPr algn="l">
              <a:defRPr sz="1500" b="1"/>
            </a:lvl1pPr>
          </a:lstStyle>
          <a:p>
            <a:r>
              <a:rPr lang="sv-SE"/>
              <a:t>Klicka här för att ändra format</a:t>
            </a:r>
          </a:p>
        </p:txBody>
      </p:sp>
      <p:sp>
        <p:nvSpPr>
          <p:cNvPr id="3" name="Platshållare för innehåll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DDB0BF0-D631-4F45-898A-0C7583F56207}" type="datetime1">
              <a:rPr lang="sv-SE" smtClean="0">
                <a:solidFill>
                  <a:prstClr val="black">
                    <a:tint val="75000"/>
                  </a:prstClr>
                </a:solidFill>
              </a:rPr>
              <a:pPr/>
              <a:t>2018-10-09</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8" name="Bildobjekt 7"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9" name="Bildobjekt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1232932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p:spPr>
        <p:txBody>
          <a:bodyPr anchor="b"/>
          <a:lstStyle>
            <a:lvl1pPr algn="l">
              <a:defRPr sz="15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7E32493-203F-4BA7-B89C-2A94D6893680}" type="datetime1">
              <a:rPr lang="sv-SE" smtClean="0">
                <a:solidFill>
                  <a:prstClr val="black">
                    <a:tint val="75000"/>
                  </a:prstClr>
                </a:solidFill>
              </a:rPr>
              <a:pPr/>
              <a:t>2018-10-09</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8" name="Bildobjekt 7"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9" name="Bildobjekt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16166688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FAF8E9C-7536-47D8-A650-53A55A88760F}"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1500327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05979"/>
            <a:ext cx="2057400" cy="4388644"/>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05979"/>
            <a:ext cx="6019800" cy="4388644"/>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EFF8882-D2D8-4B61-8B53-3231026962DC}"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26846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597819"/>
            <a:ext cx="7772400" cy="1102519"/>
          </a:xfrm>
        </p:spPr>
        <p:txBody>
          <a:bodyPr/>
          <a:lstStyle/>
          <a:p>
            <a:r>
              <a:rPr lang="sv-SE"/>
              <a:t>Klicka här för att ändra format</a:t>
            </a:r>
          </a:p>
        </p:txBody>
      </p:sp>
      <p:sp>
        <p:nvSpPr>
          <p:cNvPr id="3" name="Underrubri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49C3297D-9433-4DE8-A9B8-A53A07BB3F90}"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491905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F484D91-117E-4AB9-8544-7DBA6A61835D}"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1711601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3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F6723FC-AA4B-4763-8743-CA3CE59B0E4A}"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21105663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33FB155-83C0-4ACB-81B0-EAC8B962A539}" type="datetime1">
              <a:rPr lang="sv-SE" smtClean="0">
                <a:solidFill>
                  <a:prstClr val="black">
                    <a:tint val="75000"/>
                  </a:prstClr>
                </a:solidFill>
              </a:rPr>
              <a:pPr/>
              <a:t>2018-10-09</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8" name="Bildobjekt 7"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9" name="Bildobjekt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938654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05773B6-63B0-47CB-BCFF-06EAF8F5135A}" type="datetime1">
              <a:rPr lang="sv-SE" smtClean="0">
                <a:solidFill>
                  <a:prstClr val="black">
                    <a:tint val="75000"/>
                  </a:prstClr>
                </a:solidFill>
              </a:rPr>
              <a:pPr/>
              <a:t>2018-10-09</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10" name="Bildobjekt 9"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15630986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FC7947DF-99D2-4F43-8D74-A51592FE1D1E}" type="datetime1">
              <a:rPr lang="sv-SE" smtClean="0">
                <a:solidFill>
                  <a:prstClr val="black">
                    <a:tint val="75000"/>
                  </a:prstClr>
                </a:solidFill>
              </a:rPr>
              <a:pPr/>
              <a:t>2018-10-09</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6" name="Bildobjekt 5"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1158303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57200" y="1200150"/>
            <a:ext cx="3970784" cy="34480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p:cNvSpPr>
            <a:spLocks noGrp="1"/>
          </p:cNvSpPr>
          <p:nvPr>
            <p:ph sz="half" idx="2"/>
          </p:nvPr>
        </p:nvSpPr>
        <p:spPr>
          <a:xfrm>
            <a:off x="4716016" y="1200150"/>
            <a:ext cx="4032448" cy="34480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3267402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08073AE-06F6-444E-A140-046D114D8B2B}" type="datetime1">
              <a:rPr lang="sv-SE" smtClean="0">
                <a:solidFill>
                  <a:prstClr val="black">
                    <a:tint val="75000"/>
                  </a:prstClr>
                </a:solidFill>
              </a:rPr>
              <a:pPr/>
              <a:t>2018-10-09</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5" name="Bildobjekt 4"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6" name="Bildobjekt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4014501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p:spPr>
        <p:txBody>
          <a:bodyPr anchor="b"/>
          <a:lstStyle>
            <a:lvl1pPr algn="l">
              <a:defRPr sz="1500" b="1"/>
            </a:lvl1pPr>
          </a:lstStyle>
          <a:p>
            <a:r>
              <a:rPr lang="sv-SE"/>
              <a:t>Klicka här för att ändra format</a:t>
            </a:r>
          </a:p>
        </p:txBody>
      </p:sp>
      <p:sp>
        <p:nvSpPr>
          <p:cNvPr id="3" name="Platshållare för innehåll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DDB0BF0-D631-4F45-898A-0C7583F56207}" type="datetime1">
              <a:rPr lang="sv-SE" smtClean="0">
                <a:solidFill>
                  <a:prstClr val="black">
                    <a:tint val="75000"/>
                  </a:prstClr>
                </a:solidFill>
              </a:rPr>
              <a:pPr/>
              <a:t>2018-10-09</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8" name="Bildobjekt 7"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9" name="Bildobjekt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37732787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p:spPr>
        <p:txBody>
          <a:bodyPr anchor="b"/>
          <a:lstStyle>
            <a:lvl1pPr algn="l">
              <a:defRPr sz="15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7E32493-203F-4BA7-B89C-2A94D6893680}" type="datetime1">
              <a:rPr lang="sv-SE" smtClean="0">
                <a:solidFill>
                  <a:prstClr val="black">
                    <a:tint val="75000"/>
                  </a:prstClr>
                </a:solidFill>
              </a:rPr>
              <a:pPr/>
              <a:t>2018-10-09</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8" name="Bildobjekt 7"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9" name="Bildobjekt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27112604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FAF8E9C-7536-47D8-A650-53A55A88760F}"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893811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05979"/>
            <a:ext cx="2057400" cy="4388644"/>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05979"/>
            <a:ext cx="6019800" cy="4388644"/>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EFF8882-D2D8-4B61-8B53-3231026962DC}"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powerpoint_pc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3" y="141480"/>
            <a:ext cx="542829" cy="486054"/>
          </a:xfrm>
          <a:prstGeom prst="rect">
            <a:avLst/>
          </a:prstGeom>
        </p:spPr>
      </p:pic>
    </p:spTree>
    <p:extLst>
      <p:ext uri="{BB962C8B-B14F-4D97-AF65-F5344CB8AC3E}">
        <p14:creationId xmlns:p14="http://schemas.microsoft.com/office/powerpoint/2010/main" val="3653913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003A7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311165" cy="2054051"/>
          </a:xfrm>
        </p:spPr>
        <p:txBody>
          <a:bodyPr>
            <a:normAutofit/>
          </a:bodyPr>
          <a:lstStyle>
            <a:lvl1pPr algn="ctr">
              <a:defRPr sz="5400" b="1">
                <a:solidFill>
                  <a:schemeClr val="bg1"/>
                </a:solidFill>
              </a:defRPr>
            </a:lvl1pPr>
          </a:lstStyle>
          <a:p>
            <a:r>
              <a:rPr lang="sv-SE"/>
              <a:t>Klicka här för att ändra format</a:t>
            </a:r>
            <a:endParaRPr lang="sv-S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0159" y="4005086"/>
            <a:ext cx="783338" cy="993650"/>
          </a:xfrm>
          <a:prstGeom prst="rect">
            <a:avLst/>
          </a:prstGeom>
        </p:spPr>
      </p:pic>
    </p:spTree>
    <p:extLst>
      <p:ext uri="{BB962C8B-B14F-4D97-AF65-F5344CB8AC3E}">
        <p14:creationId xmlns:p14="http://schemas.microsoft.com/office/powerpoint/2010/main" val="3183562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19256" cy="857250"/>
          </a:xfrm>
        </p:spPr>
        <p:txBody>
          <a:bodyPr/>
          <a:lstStyle>
            <a:lvl1pPr>
              <a:defRPr b="1"/>
            </a:lvl1pPr>
          </a:lstStyle>
          <a:p>
            <a:r>
              <a:rPr lang="sv-SE"/>
              <a:t>Klicka här för att ändra format</a:t>
            </a:r>
            <a:endParaRPr lang="sv-SE" dirty="0"/>
          </a:p>
        </p:txBody>
      </p:sp>
      <p:sp>
        <p:nvSpPr>
          <p:cNvPr id="3" name="Content Placeholder 2"/>
          <p:cNvSpPr>
            <a:spLocks noGrp="1"/>
          </p:cNvSpPr>
          <p:nvPr>
            <p:ph idx="1"/>
          </p:nvPr>
        </p:nvSpPr>
        <p:spPr>
          <a:xfrm>
            <a:off x="457200" y="1200151"/>
            <a:ext cx="8219256" cy="34390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54410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2700561"/>
            <a:ext cx="7666111" cy="1343024"/>
          </a:xfrm>
        </p:spPr>
        <p:txBody>
          <a:bodyPr anchor="t"/>
          <a:lstStyle>
            <a:lvl1pPr algn="l">
              <a:defRPr sz="4000" b="1" cap="all"/>
            </a:lvl1pPr>
          </a:lstStyle>
          <a:p>
            <a:r>
              <a:rPr lang="sv-SE"/>
              <a:t>Klicka här för att ändra format</a:t>
            </a:r>
            <a:endParaRPr lang="sv-SE" dirty="0"/>
          </a:p>
        </p:txBody>
      </p:sp>
      <p:sp>
        <p:nvSpPr>
          <p:cNvPr id="3" name="Text Placeholder 2"/>
          <p:cNvSpPr>
            <a:spLocks noGrp="1"/>
          </p:cNvSpPr>
          <p:nvPr>
            <p:ph type="body" idx="1"/>
          </p:nvPr>
        </p:nvSpPr>
        <p:spPr>
          <a:xfrm>
            <a:off x="722313" y="1563638"/>
            <a:ext cx="7666111" cy="112514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23997336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Content Placeholder 2"/>
          <p:cNvSpPr>
            <a:spLocks noGrp="1"/>
          </p:cNvSpPr>
          <p:nvPr>
            <p:ph sz="half" idx="1"/>
          </p:nvPr>
        </p:nvSpPr>
        <p:spPr>
          <a:xfrm>
            <a:off x="457200" y="1200150"/>
            <a:ext cx="3970784" cy="34480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p:cNvSpPr>
            <a:spLocks noGrp="1"/>
          </p:cNvSpPr>
          <p:nvPr>
            <p:ph sz="half" idx="2"/>
          </p:nvPr>
        </p:nvSpPr>
        <p:spPr>
          <a:xfrm>
            <a:off x="4716016" y="1200150"/>
            <a:ext cx="4032448" cy="34480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973627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p>
        </p:txBody>
      </p:sp>
      <p:sp>
        <p:nvSpPr>
          <p:cNvPr id="3" name="Text Placeholder 2"/>
          <p:cNvSpPr>
            <a:spLocks noGrp="1"/>
          </p:cNvSpPr>
          <p:nvPr>
            <p:ph type="body" idx="1"/>
          </p:nvPr>
        </p:nvSpPr>
        <p:spPr>
          <a:xfrm>
            <a:off x="457200" y="1151334"/>
            <a:ext cx="3970784" cy="4600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5" name="Text Placeholder 4"/>
          <p:cNvSpPr>
            <a:spLocks noGrp="1"/>
          </p:cNvSpPr>
          <p:nvPr>
            <p:ph type="body" sz="quarter" idx="3"/>
          </p:nvPr>
        </p:nvSpPr>
        <p:spPr>
          <a:xfrm>
            <a:off x="4644008" y="1131590"/>
            <a:ext cx="4097923"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4644008" y="1611411"/>
            <a:ext cx="4097923" cy="30170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Content Placeholder 3"/>
          <p:cNvSpPr>
            <a:spLocks noGrp="1"/>
          </p:cNvSpPr>
          <p:nvPr>
            <p:ph sz="half" idx="2"/>
          </p:nvPr>
        </p:nvSpPr>
        <p:spPr>
          <a:xfrm>
            <a:off x="457200" y="1631156"/>
            <a:ext cx="3970784" cy="30170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620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p>
        </p:txBody>
      </p:sp>
      <p:sp>
        <p:nvSpPr>
          <p:cNvPr id="3" name="Text Placeholder 2"/>
          <p:cNvSpPr>
            <a:spLocks noGrp="1"/>
          </p:cNvSpPr>
          <p:nvPr>
            <p:ph type="body" idx="1"/>
          </p:nvPr>
        </p:nvSpPr>
        <p:spPr>
          <a:xfrm>
            <a:off x="457200" y="1151334"/>
            <a:ext cx="3970784" cy="4600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5" name="Text Placeholder 4"/>
          <p:cNvSpPr>
            <a:spLocks noGrp="1"/>
          </p:cNvSpPr>
          <p:nvPr>
            <p:ph type="body" sz="quarter" idx="3"/>
          </p:nvPr>
        </p:nvSpPr>
        <p:spPr>
          <a:xfrm>
            <a:off x="4644008" y="1131590"/>
            <a:ext cx="4097923"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4644008" y="1611411"/>
            <a:ext cx="4097923" cy="30170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Content Placeholder 3"/>
          <p:cNvSpPr>
            <a:spLocks noGrp="1"/>
          </p:cNvSpPr>
          <p:nvPr>
            <p:ph sz="half" idx="2"/>
          </p:nvPr>
        </p:nvSpPr>
        <p:spPr>
          <a:xfrm>
            <a:off x="457200" y="1631156"/>
            <a:ext cx="3970784" cy="30170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964870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8444506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182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sv-SE"/>
              <a:t>Klicka här för att ändra format</a:t>
            </a:r>
          </a:p>
        </p:txBody>
      </p:sp>
      <p:sp>
        <p:nvSpPr>
          <p:cNvPr id="3" name="Content Placeholder 2"/>
          <p:cNvSpPr>
            <a:spLocks noGrp="1"/>
          </p:cNvSpPr>
          <p:nvPr>
            <p:ph idx="1"/>
          </p:nvPr>
        </p:nvSpPr>
        <p:spPr>
          <a:xfrm>
            <a:off x="3635896" y="195485"/>
            <a:ext cx="4968552" cy="444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Text Placeholder 3"/>
          <p:cNvSpPr>
            <a:spLocks noGrp="1"/>
          </p:cNvSpPr>
          <p:nvPr>
            <p:ph type="body" sz="half" idx="2"/>
          </p:nvPr>
        </p:nvSpPr>
        <p:spPr>
          <a:xfrm>
            <a:off x="457201" y="1076326"/>
            <a:ext cx="3008313" cy="35623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4542824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sv-SE"/>
              <a:t>Klicka här för att ändra format</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30217867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571807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6255" y="195486"/>
            <a:ext cx="1774967" cy="4456493"/>
          </a:xfrm>
        </p:spPr>
        <p:txBody>
          <a:bodyPr vert="eaVert"/>
          <a:lstStyle/>
          <a:p>
            <a:r>
              <a:rPr lang="sv-SE"/>
              <a:t>Klicka här för att ändra format</a:t>
            </a:r>
            <a:endParaRPr lang="sv-SE" dirty="0"/>
          </a:p>
        </p:txBody>
      </p:sp>
      <p:sp>
        <p:nvSpPr>
          <p:cNvPr id="3" name="Vertical Text Placeholder 2"/>
          <p:cNvSpPr>
            <a:spLocks noGrp="1"/>
          </p:cNvSpPr>
          <p:nvPr>
            <p:ph type="body" orient="vert" idx="1"/>
          </p:nvPr>
        </p:nvSpPr>
        <p:spPr>
          <a:xfrm>
            <a:off x="457200" y="205979"/>
            <a:ext cx="6275040" cy="44460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27612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03093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69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sv-SE"/>
              <a:t>Klicka här för att ändra mall för rubrikformat</a:t>
            </a:r>
          </a:p>
        </p:txBody>
      </p:sp>
      <p:sp>
        <p:nvSpPr>
          <p:cNvPr id="3" name="Content Placeholder 2"/>
          <p:cNvSpPr>
            <a:spLocks noGrp="1"/>
          </p:cNvSpPr>
          <p:nvPr>
            <p:ph idx="1"/>
          </p:nvPr>
        </p:nvSpPr>
        <p:spPr>
          <a:xfrm>
            <a:off x="3635896" y="195485"/>
            <a:ext cx="4968552" cy="444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Text Placeholder 3"/>
          <p:cNvSpPr>
            <a:spLocks noGrp="1"/>
          </p:cNvSpPr>
          <p:nvPr>
            <p:ph type="body" sz="half" idx="2"/>
          </p:nvPr>
        </p:nvSpPr>
        <p:spPr>
          <a:xfrm>
            <a:off x="457201" y="1076326"/>
            <a:ext cx="3008313" cy="35623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217049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sv-SE"/>
              <a:t>Klicka här för att ändra mall för rubrikformat</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2660972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91264" cy="857250"/>
          </a:xfrm>
          <a:prstGeom prst="rect">
            <a:avLst/>
          </a:prstGeom>
        </p:spPr>
        <p:txBody>
          <a:bodyPr vert="horz" lIns="91440" tIns="45720" rIns="9144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457200" y="1200151"/>
            <a:ext cx="8291264" cy="343909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71532" y="4443959"/>
            <a:ext cx="706968" cy="706968"/>
          </a:xfrm>
          <a:prstGeom prst="rect">
            <a:avLst/>
          </a:prstGeom>
        </p:spPr>
      </p:pic>
    </p:spTree>
    <p:extLst>
      <p:ext uri="{BB962C8B-B14F-4D97-AF65-F5344CB8AC3E}">
        <p14:creationId xmlns:p14="http://schemas.microsoft.com/office/powerpoint/2010/main" val="1290100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b="1" kern="1200">
          <a:solidFill>
            <a:srgbClr val="003A70"/>
          </a:solidFill>
          <a:latin typeface="+mj-lt"/>
          <a:ea typeface="+mj-ea"/>
          <a:cs typeface="+mj-cs"/>
        </a:defRPr>
      </a:lvl1pPr>
    </p:titleStyle>
    <p:bodyStyle>
      <a:lvl1pPr marL="342900" indent="-1980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520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144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1800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1440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0D92A66-4EFD-4363-8192-43FC3A8534D9}"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109219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0D92A66-4EFD-4363-8192-43FC3A8534D9}"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567215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0D92A66-4EFD-4363-8192-43FC3A8534D9}" type="datetime1">
              <a:rPr lang="sv-SE" smtClean="0">
                <a:solidFill>
                  <a:prstClr val="black">
                    <a:tint val="75000"/>
                  </a:prstClr>
                </a:solidFill>
              </a:rPr>
              <a:pPr/>
              <a:t>2018-10-09</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9C5E327-9BAC-4BEC-87C0-A84302FF672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4463746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91264" cy="857250"/>
          </a:xfrm>
          <a:prstGeom prst="rect">
            <a:avLst/>
          </a:prstGeom>
        </p:spPr>
        <p:txBody>
          <a:bodyPr vert="horz" lIns="91440" tIns="45720" rIns="9144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457200" y="1200151"/>
            <a:ext cx="8291264" cy="343909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71532" y="4443959"/>
            <a:ext cx="706968" cy="706968"/>
          </a:xfrm>
          <a:prstGeom prst="rect">
            <a:avLst/>
          </a:prstGeom>
        </p:spPr>
      </p:pic>
    </p:spTree>
    <p:extLst>
      <p:ext uri="{BB962C8B-B14F-4D97-AF65-F5344CB8AC3E}">
        <p14:creationId xmlns:p14="http://schemas.microsoft.com/office/powerpoint/2010/main" val="1796470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b="1" kern="1200">
          <a:solidFill>
            <a:srgbClr val="003A70"/>
          </a:solidFill>
          <a:latin typeface="+mj-lt"/>
          <a:ea typeface="+mj-ea"/>
          <a:cs typeface="+mj-cs"/>
        </a:defRPr>
      </a:lvl1pPr>
    </p:titleStyle>
    <p:bodyStyle>
      <a:lvl1pPr marL="342900" indent="-1980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520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144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1800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1440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palliativtutvecklingscentrum.se/"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275606"/>
            <a:ext cx="8496944" cy="2376265"/>
          </a:xfrm>
        </p:spPr>
        <p:txBody>
          <a:bodyPr>
            <a:normAutofit fontScale="90000"/>
          </a:bodyPr>
          <a:lstStyle/>
          <a:p>
            <a:r>
              <a:rPr lang="sv-SE" dirty="0"/>
              <a:t>Att introducera Nationell vårdplan för palliativ vård (NVP)</a:t>
            </a:r>
          </a:p>
        </p:txBody>
      </p:sp>
    </p:spTree>
    <p:extLst>
      <p:ext uri="{BB962C8B-B14F-4D97-AF65-F5344CB8AC3E}">
        <p14:creationId xmlns:p14="http://schemas.microsoft.com/office/powerpoint/2010/main" val="1761763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ABC8B2-8AC5-4349-A080-02B3510AE619}"/>
              </a:ext>
            </a:extLst>
          </p:cNvPr>
          <p:cNvSpPr>
            <a:spLocks noGrp="1"/>
          </p:cNvSpPr>
          <p:nvPr>
            <p:ph type="title"/>
          </p:nvPr>
        </p:nvSpPr>
        <p:spPr/>
        <p:txBody>
          <a:bodyPr/>
          <a:lstStyle/>
          <a:p>
            <a:r>
              <a:rPr lang="sv-SE" dirty="0"/>
              <a:t>Erfarenheter från avd. 7 -- del 2, 2d och 3</a:t>
            </a:r>
          </a:p>
        </p:txBody>
      </p:sp>
      <p:sp>
        <p:nvSpPr>
          <p:cNvPr id="3" name="Platshållare för innehåll 2">
            <a:extLst>
              <a:ext uri="{FF2B5EF4-FFF2-40B4-BE49-F238E27FC236}">
                <a16:creationId xmlns:a16="http://schemas.microsoft.com/office/drawing/2014/main" id="{4247875C-BA8A-446C-870B-C4217C8B2295}"/>
              </a:ext>
            </a:extLst>
          </p:cNvPr>
          <p:cNvSpPr>
            <a:spLocks noGrp="1"/>
          </p:cNvSpPr>
          <p:nvPr>
            <p:ph idx="1"/>
          </p:nvPr>
        </p:nvSpPr>
        <p:spPr>
          <a:xfrm>
            <a:off x="395536" y="1063229"/>
            <a:ext cx="8293503" cy="3576020"/>
          </a:xfrm>
        </p:spPr>
        <p:txBody>
          <a:bodyPr>
            <a:normAutofit fontScale="25000" lnSpcReduction="20000"/>
          </a:bodyPr>
          <a:lstStyle/>
          <a:p>
            <a:pPr marL="144900" indent="0">
              <a:lnSpc>
                <a:spcPct val="80000"/>
              </a:lnSpc>
              <a:buNone/>
            </a:pPr>
            <a:endParaRPr lang="sv-SE" dirty="0"/>
          </a:p>
          <a:p>
            <a:pPr marL="144900" indent="0">
              <a:lnSpc>
                <a:spcPct val="80000"/>
              </a:lnSpc>
              <a:buNone/>
            </a:pPr>
            <a:endParaRPr lang="sv-SE" dirty="0"/>
          </a:p>
          <a:p>
            <a:pPr>
              <a:lnSpc>
                <a:spcPct val="80000"/>
              </a:lnSpc>
            </a:pPr>
            <a:r>
              <a:rPr lang="sv-SE" sz="5600" dirty="0"/>
              <a:t>Det blir tydligt att patienten är döende, en hjälp att ta beslut </a:t>
            </a:r>
          </a:p>
          <a:p>
            <a:pPr>
              <a:lnSpc>
                <a:spcPct val="80000"/>
              </a:lnSpc>
              <a:buNone/>
            </a:pPr>
            <a:endParaRPr lang="sv-SE" sz="5600" dirty="0"/>
          </a:p>
          <a:p>
            <a:pPr>
              <a:lnSpc>
                <a:spcPct val="80000"/>
              </a:lnSpc>
            </a:pPr>
            <a:r>
              <a:rPr lang="sv-SE" sz="5600" dirty="0"/>
              <a:t>Vårdens planering blir tydligare</a:t>
            </a:r>
          </a:p>
          <a:p>
            <a:pPr>
              <a:lnSpc>
                <a:spcPct val="80000"/>
              </a:lnSpc>
              <a:buNone/>
            </a:pPr>
            <a:endParaRPr lang="sv-SE" sz="5600" dirty="0"/>
          </a:p>
          <a:p>
            <a:pPr>
              <a:lnSpc>
                <a:spcPct val="80000"/>
              </a:lnSpc>
            </a:pPr>
            <a:r>
              <a:rPr lang="sv-SE" sz="5600" dirty="0"/>
              <a:t>Trygghet att veta att allt blir ordinerat och att alla har samma inställning till vården</a:t>
            </a:r>
          </a:p>
          <a:p>
            <a:pPr>
              <a:lnSpc>
                <a:spcPct val="80000"/>
              </a:lnSpc>
              <a:buNone/>
            </a:pPr>
            <a:endParaRPr lang="sv-SE" sz="5600" dirty="0"/>
          </a:p>
          <a:p>
            <a:pPr>
              <a:lnSpc>
                <a:spcPct val="80000"/>
              </a:lnSpc>
            </a:pPr>
            <a:r>
              <a:rPr lang="sv-SE" sz="5600" dirty="0"/>
              <a:t>Läkare och sjuksköterskor är mer aktiva med information och planering av vården</a:t>
            </a:r>
          </a:p>
          <a:p>
            <a:pPr>
              <a:lnSpc>
                <a:spcPct val="80000"/>
              </a:lnSpc>
              <a:buNone/>
            </a:pPr>
            <a:endParaRPr lang="sv-SE" sz="5600" dirty="0"/>
          </a:p>
          <a:p>
            <a:pPr>
              <a:lnSpc>
                <a:spcPct val="80000"/>
              </a:lnSpc>
            </a:pPr>
            <a:r>
              <a:rPr lang="sv-SE" sz="5600" dirty="0"/>
              <a:t>NVP hjälper ny personal i palliativt tänkande </a:t>
            </a:r>
          </a:p>
          <a:p>
            <a:pPr>
              <a:lnSpc>
                <a:spcPct val="80000"/>
              </a:lnSpc>
            </a:pPr>
            <a:endParaRPr lang="sv-SE" sz="5600" dirty="0"/>
          </a:p>
          <a:p>
            <a:pPr>
              <a:lnSpc>
                <a:spcPct val="80000"/>
              </a:lnSpc>
            </a:pPr>
            <a:r>
              <a:rPr lang="sv-SE" sz="5600" dirty="0"/>
              <a:t>All personal är delaktig</a:t>
            </a:r>
            <a:br>
              <a:rPr lang="sv-SE" sz="5600" dirty="0"/>
            </a:br>
            <a:endParaRPr lang="sv-SE" sz="5600" dirty="0"/>
          </a:p>
          <a:p>
            <a:r>
              <a:rPr lang="sv-SE" sz="5600" dirty="0"/>
              <a:t>Standardiserad men samtidigt individuell</a:t>
            </a:r>
          </a:p>
          <a:p>
            <a:endParaRPr lang="sv-SE" sz="5600" dirty="0"/>
          </a:p>
          <a:p>
            <a:r>
              <a:rPr lang="sv-SE" sz="5600" dirty="0"/>
              <a:t>Samlad helhetsbild</a:t>
            </a:r>
          </a:p>
          <a:p>
            <a:endParaRPr lang="sv-SE" sz="5600" dirty="0"/>
          </a:p>
          <a:p>
            <a:r>
              <a:rPr lang="sv-SE" sz="5600" dirty="0"/>
              <a:t>Bra att vara olika professioner i arbetet med införande/genomförande av NVP – olika ansvar/kunskap</a:t>
            </a:r>
          </a:p>
          <a:p>
            <a:endParaRPr lang="sv-SE" sz="5600" dirty="0"/>
          </a:p>
          <a:p>
            <a:r>
              <a:rPr lang="sv-SE" sz="5600" dirty="0"/>
              <a:t>Är ett kontinuerligt arbete</a:t>
            </a:r>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3630332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2147CE6-1CF5-4ABB-BB1C-66FC7A8ECA0D}"/>
              </a:ext>
            </a:extLst>
          </p:cNvPr>
          <p:cNvPicPr>
            <a:picLocks noChangeAspect="1"/>
          </p:cNvPicPr>
          <p:nvPr/>
        </p:nvPicPr>
        <p:blipFill rotWithShape="1">
          <a:blip r:embed="rId2"/>
          <a:srcRect l="21651" t="6601" r="23225"/>
          <a:stretch/>
        </p:blipFill>
        <p:spPr>
          <a:xfrm>
            <a:off x="1979712" y="123478"/>
            <a:ext cx="5040560" cy="5020022"/>
          </a:xfrm>
          <a:prstGeom prst="rect">
            <a:avLst/>
          </a:prstGeom>
        </p:spPr>
      </p:pic>
    </p:spTree>
    <p:extLst>
      <p:ext uri="{BB962C8B-B14F-4D97-AF65-F5344CB8AC3E}">
        <p14:creationId xmlns:p14="http://schemas.microsoft.com/office/powerpoint/2010/main" val="2827791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p:cNvGraphicFramePr>
            <a:graphicFrameLocks noGrp="1"/>
          </p:cNvGraphicFramePr>
          <p:nvPr>
            <p:ph idx="1"/>
            <p:extLst>
              <p:ext uri="{D42A27DB-BD31-4B8C-83A1-F6EECF244321}">
                <p14:modId xmlns:p14="http://schemas.microsoft.com/office/powerpoint/2010/main" val="4010503208"/>
              </p:ext>
            </p:extLst>
          </p:nvPr>
        </p:nvGraphicFramePr>
        <p:xfrm>
          <a:off x="395536" y="267494"/>
          <a:ext cx="8352928" cy="4327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ubrik 2"/>
          <p:cNvSpPr>
            <a:spLocks noGrp="1"/>
          </p:cNvSpPr>
          <p:nvPr>
            <p:ph type="title"/>
          </p:nvPr>
        </p:nvSpPr>
        <p:spPr>
          <a:xfrm>
            <a:off x="1655676" y="9907"/>
            <a:ext cx="5840406" cy="705725"/>
          </a:xfrm>
        </p:spPr>
        <p:txBody>
          <a:bodyPr/>
          <a:lstStyle/>
          <a:p>
            <a:r>
              <a:rPr lang="sv-SE" dirty="0">
                <a:solidFill>
                  <a:schemeClr val="bg1"/>
                </a:solidFill>
                <a:latin typeface="Candara" panose="020E0502030303020204" pitchFamily="34" charset="0"/>
              </a:rPr>
              <a:t>Process för införande</a:t>
            </a:r>
          </a:p>
        </p:txBody>
      </p:sp>
      <p:sp>
        <p:nvSpPr>
          <p:cNvPr id="2" name="Vänsterböjd 1"/>
          <p:cNvSpPr/>
          <p:nvPr/>
        </p:nvSpPr>
        <p:spPr>
          <a:xfrm rot="1224111">
            <a:off x="7245160" y="3235282"/>
            <a:ext cx="636959" cy="1324973"/>
          </a:xfrm>
          <a:prstGeom prst="curvedLeftArrow">
            <a:avLst/>
          </a:prstGeom>
          <a:solidFill>
            <a:srgbClr val="2DC1DF"/>
          </a:solidFill>
          <a:ln>
            <a:solidFill>
              <a:srgbClr val="2D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schemeClr val="tx1"/>
              </a:solidFill>
            </a:endParaRPr>
          </a:p>
        </p:txBody>
      </p:sp>
      <p:sp>
        <p:nvSpPr>
          <p:cNvPr id="3" name="textruta 2"/>
          <p:cNvSpPr txBox="1"/>
          <p:nvPr/>
        </p:nvSpPr>
        <p:spPr>
          <a:xfrm>
            <a:off x="6038276" y="4231299"/>
            <a:ext cx="972108" cy="276999"/>
          </a:xfrm>
          <a:prstGeom prst="rect">
            <a:avLst/>
          </a:prstGeom>
          <a:solidFill>
            <a:srgbClr val="FFC000"/>
          </a:solidFill>
          <a:ln>
            <a:noFill/>
          </a:ln>
          <a:effectLst>
            <a:outerShdw blurRad="50800" dist="38100" dir="2700000" algn="tl" rotWithShape="0">
              <a:prstClr val="black">
                <a:alpha val="40000"/>
              </a:prstClr>
            </a:outerShdw>
            <a:softEdge rad="63500"/>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sv-SE" sz="1200" dirty="0">
                <a:solidFill>
                  <a:schemeClr val="tx1">
                    <a:lumMod val="75000"/>
                    <a:lumOff val="25000"/>
                  </a:schemeClr>
                </a:solidFill>
              </a:rPr>
              <a:t>Utvärdering </a:t>
            </a:r>
          </a:p>
        </p:txBody>
      </p:sp>
      <p:sp>
        <p:nvSpPr>
          <p:cNvPr id="7" name="Vänsterböjd 6"/>
          <p:cNvSpPr/>
          <p:nvPr/>
        </p:nvSpPr>
        <p:spPr>
          <a:xfrm rot="6970985">
            <a:off x="4632935" y="3466174"/>
            <a:ext cx="605070" cy="1829744"/>
          </a:xfrm>
          <a:prstGeom prst="curvedLeftArrow">
            <a:avLst/>
          </a:prstGeom>
          <a:solidFill>
            <a:srgbClr val="2DC1DF"/>
          </a:solidFill>
          <a:ln>
            <a:solidFill>
              <a:srgbClr val="2DC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schemeClr val="tx1"/>
              </a:solidFill>
            </a:endParaRPr>
          </a:p>
        </p:txBody>
      </p:sp>
    </p:spTree>
    <p:extLst>
      <p:ext uri="{BB962C8B-B14F-4D97-AF65-F5344CB8AC3E}">
        <p14:creationId xmlns:p14="http://schemas.microsoft.com/office/powerpoint/2010/main" val="196146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E444219-82CA-49E3-8E00-92C77B88C37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25C13436-BBEE-4294-96D9-91C72F568BA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C2C7676A-778F-449B-8B1D-9F969BF157C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7D7B5F28-69DE-41DB-B948-45E5F94B219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59A796E4-DB06-4BD3-A714-6ED7AFF384F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36D40442-7097-4391-8F45-B3C7970DE13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D3DBE913-B559-4620-902E-FE1852D64B2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17591206-F90E-4AB1-A9AB-162EE01631E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B054A543-6DF7-404F-A243-CE8A0E65E80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D203C87B-DFCA-4F8F-86B8-8CA9746A336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6F30A1CF-6267-4F98-AB45-FA4D9BDD2396}"/>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2" grpId="0" animBg="1"/>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A2B5A6E-F08F-48FD-B464-9F463E0A8010}"/>
              </a:ext>
            </a:extLst>
          </p:cNvPr>
          <p:cNvPicPr/>
          <p:nvPr/>
        </p:nvPicPr>
        <p:blipFill rotWithShape="1">
          <a:blip r:embed="rId2"/>
          <a:srcRect l="8911" t="11667" r="9901" b="15001"/>
          <a:stretch/>
        </p:blipFill>
        <p:spPr>
          <a:xfrm>
            <a:off x="1115616" y="339502"/>
            <a:ext cx="7128792" cy="4320480"/>
          </a:xfrm>
          <a:prstGeom prst="rect">
            <a:avLst/>
          </a:prstGeom>
        </p:spPr>
      </p:pic>
    </p:spTree>
    <p:extLst>
      <p:ext uri="{BB962C8B-B14F-4D97-AF65-F5344CB8AC3E}">
        <p14:creationId xmlns:p14="http://schemas.microsoft.com/office/powerpoint/2010/main" val="2107918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gör jag i min verksamhet?</a:t>
            </a:r>
          </a:p>
        </p:txBody>
      </p:sp>
      <p:sp>
        <p:nvSpPr>
          <p:cNvPr id="3" name="Platshållare för innehåll 2"/>
          <p:cNvSpPr>
            <a:spLocks noGrp="1"/>
          </p:cNvSpPr>
          <p:nvPr>
            <p:ph idx="1"/>
          </p:nvPr>
        </p:nvSpPr>
        <p:spPr/>
        <p:txBody>
          <a:bodyPr>
            <a:normAutofit fontScale="77500" lnSpcReduction="20000"/>
          </a:bodyPr>
          <a:lstStyle/>
          <a:p>
            <a:r>
              <a:rPr lang="sv-SE" dirty="0"/>
              <a:t>Ta reda på mer!</a:t>
            </a:r>
          </a:p>
          <a:p>
            <a:r>
              <a:rPr lang="sv-SE" dirty="0"/>
              <a:t>Prata med din chef/ledningen. </a:t>
            </a:r>
            <a:r>
              <a:rPr lang="sv-SE"/>
              <a:t>Ledningsbeslut!</a:t>
            </a:r>
            <a:endParaRPr lang="sv-SE" dirty="0"/>
          </a:p>
          <a:p>
            <a:r>
              <a:rPr lang="sv-SE" dirty="0"/>
              <a:t>Vad behöver vi bli bättre på? Journalgranskning?</a:t>
            </a:r>
          </a:p>
          <a:p>
            <a:r>
              <a:rPr lang="sv-SE" dirty="0"/>
              <a:t>Vilken eller vilka delar passar oss?</a:t>
            </a:r>
          </a:p>
          <a:p>
            <a:r>
              <a:rPr lang="sv-SE" dirty="0"/>
              <a:t>Har vi redan rutiner som är likvärdiga?</a:t>
            </a:r>
          </a:p>
          <a:p>
            <a:r>
              <a:rPr lang="sv-SE" dirty="0"/>
              <a:t>Vem/vilka vill/ska driva projektet?</a:t>
            </a:r>
          </a:p>
          <a:p>
            <a:r>
              <a:rPr lang="sv-SE" dirty="0"/>
              <a:t>Gå utbildningsdag ordnad av palliativt utvecklingscentrum i Lund</a:t>
            </a:r>
          </a:p>
          <a:p>
            <a:r>
              <a:rPr lang="sv-SE" dirty="0"/>
              <a:t>Utbildning av alla användare</a:t>
            </a:r>
          </a:p>
        </p:txBody>
      </p:sp>
    </p:spTree>
    <p:extLst>
      <p:ext uri="{BB962C8B-B14F-4D97-AF65-F5344CB8AC3E}">
        <p14:creationId xmlns:p14="http://schemas.microsoft.com/office/powerpoint/2010/main" val="811885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981097-2F6C-465B-A4B2-AE60769D15CA}"/>
              </a:ext>
            </a:extLst>
          </p:cNvPr>
          <p:cNvSpPr>
            <a:spLocks noGrp="1"/>
          </p:cNvSpPr>
          <p:nvPr>
            <p:ph type="title"/>
          </p:nvPr>
        </p:nvSpPr>
        <p:spPr/>
        <p:txBody>
          <a:bodyPr/>
          <a:lstStyle/>
          <a:p>
            <a:r>
              <a:rPr lang="sv-SE" dirty="0"/>
              <a:t>Frågor och funderingar kring NVP?</a:t>
            </a:r>
          </a:p>
        </p:txBody>
      </p:sp>
      <p:sp>
        <p:nvSpPr>
          <p:cNvPr id="3" name="Platshållare för innehåll 2">
            <a:extLst>
              <a:ext uri="{FF2B5EF4-FFF2-40B4-BE49-F238E27FC236}">
                <a16:creationId xmlns:a16="http://schemas.microsoft.com/office/drawing/2014/main" id="{5B86B1F5-E1D3-4294-993B-6D3E53D4500D}"/>
              </a:ext>
            </a:extLst>
          </p:cNvPr>
          <p:cNvSpPr>
            <a:spLocks noGrp="1"/>
          </p:cNvSpPr>
          <p:nvPr>
            <p:ph idx="1"/>
          </p:nvPr>
        </p:nvSpPr>
        <p:spPr/>
        <p:txBody>
          <a:bodyPr/>
          <a:lstStyle/>
          <a:p>
            <a:r>
              <a:rPr lang="sv-SE" dirty="0"/>
              <a:t>Döende patienter som ej vårdas enligt NVP</a:t>
            </a:r>
          </a:p>
          <a:p>
            <a:r>
              <a:rPr lang="sv-SE" dirty="0"/>
              <a:t>Kan patient eller närstående ta skada?</a:t>
            </a:r>
          </a:p>
          <a:p>
            <a:r>
              <a:rPr lang="sv-SE" dirty="0"/>
              <a:t>Avsluta/uppehåll – kontinuerliga bedömningar</a:t>
            </a:r>
          </a:p>
          <a:p>
            <a:r>
              <a:rPr lang="sv-SE" dirty="0"/>
              <a:t>Pappersformat/Datajournal</a:t>
            </a:r>
          </a:p>
          <a:p>
            <a:r>
              <a:rPr lang="sv-SE" dirty="0"/>
              <a:t>Hemsjukvård</a:t>
            </a:r>
          </a:p>
        </p:txBody>
      </p:sp>
    </p:spTree>
    <p:extLst>
      <p:ext uri="{BB962C8B-B14F-4D97-AF65-F5344CB8AC3E}">
        <p14:creationId xmlns:p14="http://schemas.microsoft.com/office/powerpoint/2010/main" val="3704360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Sammanfattning</a:t>
            </a:r>
          </a:p>
        </p:txBody>
      </p:sp>
      <p:sp>
        <p:nvSpPr>
          <p:cNvPr id="3" name="Platshållare för innehåll 2"/>
          <p:cNvSpPr>
            <a:spLocks noGrp="1"/>
          </p:cNvSpPr>
          <p:nvPr>
            <p:ph idx="1"/>
          </p:nvPr>
        </p:nvSpPr>
        <p:spPr/>
        <p:txBody>
          <a:bodyPr>
            <a:normAutofit fontScale="70000" lnSpcReduction="20000"/>
          </a:bodyPr>
          <a:lstStyle/>
          <a:p>
            <a:pPr>
              <a:lnSpc>
                <a:spcPct val="150000"/>
              </a:lnSpc>
              <a:buClr>
                <a:srgbClr val="990099"/>
              </a:buClr>
              <a:buFont typeface="Wingdings" panose="05000000000000000000" pitchFamily="2" charset="2"/>
              <a:buChar char="§"/>
            </a:pPr>
            <a:r>
              <a:rPr lang="sv-SE" altLang="sv-SE" dirty="0"/>
              <a:t>Ett verktyg för att förbättra kvaliteten i vården </a:t>
            </a:r>
          </a:p>
          <a:p>
            <a:pPr>
              <a:lnSpc>
                <a:spcPct val="150000"/>
              </a:lnSpc>
              <a:buClr>
                <a:srgbClr val="990099"/>
              </a:buClr>
              <a:buFont typeface="Wingdings" panose="05000000000000000000" pitchFamily="2" charset="2"/>
              <a:buChar char="§"/>
            </a:pPr>
            <a:r>
              <a:rPr lang="sv-SE" altLang="sv-SE" dirty="0"/>
              <a:t>Ger stöd för teamet att identifiera palliativa vårdbehov</a:t>
            </a:r>
          </a:p>
          <a:p>
            <a:pPr>
              <a:buClr>
                <a:srgbClr val="990099"/>
              </a:buClr>
              <a:buFont typeface="Wingdings" panose="05000000000000000000" pitchFamily="2" charset="2"/>
              <a:buChar char="§"/>
            </a:pPr>
            <a:r>
              <a:rPr lang="sv-SE" altLang="sv-SE" dirty="0"/>
              <a:t>Kan användas av alla enheter  som vårdar patienter med palliativa vårdbehov samt döende människor</a:t>
            </a:r>
          </a:p>
          <a:p>
            <a:pPr>
              <a:lnSpc>
                <a:spcPct val="150000"/>
              </a:lnSpc>
              <a:buClr>
                <a:srgbClr val="990099"/>
              </a:buClr>
              <a:buFont typeface="Wingdings" panose="05000000000000000000" pitchFamily="2" charset="2"/>
              <a:buChar char="§"/>
            </a:pPr>
            <a:r>
              <a:rPr lang="sv-SE" altLang="sv-SE" dirty="0"/>
              <a:t>Hjälper oss att se helheten</a:t>
            </a:r>
          </a:p>
          <a:p>
            <a:pPr>
              <a:lnSpc>
                <a:spcPct val="150000"/>
              </a:lnSpc>
              <a:buClr>
                <a:srgbClr val="990099"/>
              </a:buClr>
              <a:buFont typeface="Wingdings" panose="05000000000000000000" pitchFamily="2" charset="2"/>
              <a:buChar char="§"/>
            </a:pPr>
            <a:r>
              <a:rPr lang="sv-SE" altLang="sv-SE" dirty="0"/>
              <a:t>Ger samverkansvinster och utvärderingsmöjligheter</a:t>
            </a:r>
          </a:p>
          <a:p>
            <a:pPr>
              <a:lnSpc>
                <a:spcPct val="150000"/>
              </a:lnSpc>
              <a:buClr>
                <a:srgbClr val="990099"/>
              </a:buClr>
              <a:buFont typeface="Wingdings" panose="05000000000000000000" pitchFamily="2" charset="2"/>
              <a:buChar char="§"/>
            </a:pPr>
            <a:r>
              <a:rPr lang="sv-SE" altLang="sv-SE" dirty="0"/>
              <a:t>Ett arbetssätt som kontinuerligt utvärderas och utvecklas</a:t>
            </a:r>
          </a:p>
          <a:p>
            <a:pPr marL="0" indent="0">
              <a:lnSpc>
                <a:spcPct val="90000"/>
              </a:lnSpc>
              <a:buClr>
                <a:srgbClr val="990099"/>
              </a:buClr>
              <a:buNone/>
            </a:pPr>
            <a:endParaRPr lang="sv-SE" altLang="sv-SE" b="1" dirty="0"/>
          </a:p>
          <a:p>
            <a:endParaRPr lang="sv-SE" dirty="0"/>
          </a:p>
        </p:txBody>
      </p:sp>
    </p:spTree>
    <p:extLst>
      <p:ext uri="{BB962C8B-B14F-4D97-AF65-F5344CB8AC3E}">
        <p14:creationId xmlns:p14="http://schemas.microsoft.com/office/powerpoint/2010/main" val="357877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627534"/>
            <a:ext cx="8219256" cy="3439098"/>
          </a:xfrm>
        </p:spPr>
        <p:txBody>
          <a:bodyPr>
            <a:normAutofit lnSpcReduction="10000"/>
          </a:bodyPr>
          <a:lstStyle/>
          <a:p>
            <a:pPr marL="0" indent="0">
              <a:lnSpc>
                <a:spcPct val="90000"/>
              </a:lnSpc>
              <a:buClr>
                <a:srgbClr val="990099"/>
              </a:buClr>
              <a:buNone/>
            </a:pPr>
            <a:r>
              <a:rPr lang="sv-SE" altLang="sv-SE" b="1" dirty="0"/>
              <a:t>Men …</a:t>
            </a:r>
            <a:r>
              <a:rPr lang="sv-SE" altLang="sv-SE" dirty="0"/>
              <a:t> </a:t>
            </a:r>
          </a:p>
          <a:p>
            <a:pPr marL="0" indent="0">
              <a:lnSpc>
                <a:spcPct val="90000"/>
              </a:lnSpc>
              <a:buClr>
                <a:srgbClr val="990099"/>
              </a:buClr>
              <a:buNone/>
            </a:pPr>
            <a:endParaRPr lang="sv-SE" altLang="sv-SE" dirty="0"/>
          </a:p>
          <a:p>
            <a:pPr>
              <a:lnSpc>
                <a:spcPct val="90000"/>
              </a:lnSpc>
              <a:buClr>
                <a:srgbClr val="990099"/>
              </a:buClr>
              <a:buFont typeface="Wingdings" panose="05000000000000000000" pitchFamily="2" charset="2"/>
              <a:buChar char="§"/>
            </a:pPr>
            <a:r>
              <a:rPr lang="sv-SE" altLang="sv-SE" dirty="0"/>
              <a:t>NVP blir bara så bra som användarna gör det till!</a:t>
            </a:r>
          </a:p>
          <a:p>
            <a:pPr marL="0" indent="0">
              <a:lnSpc>
                <a:spcPct val="90000"/>
              </a:lnSpc>
              <a:buClr>
                <a:srgbClr val="990099"/>
              </a:buClr>
              <a:buNone/>
            </a:pPr>
            <a:endParaRPr lang="sv-SE" altLang="sv-SE" dirty="0"/>
          </a:p>
          <a:p>
            <a:pPr>
              <a:lnSpc>
                <a:spcPct val="90000"/>
              </a:lnSpc>
              <a:buClr>
                <a:srgbClr val="990099"/>
              </a:buClr>
              <a:buFont typeface="Wingdings" panose="05000000000000000000" pitchFamily="2" charset="2"/>
              <a:buChar char="§"/>
            </a:pPr>
            <a:r>
              <a:rPr lang="sv-SE" altLang="sv-SE" dirty="0"/>
              <a:t>NVP ersätter inte kunskaper i palliativ vård, färdigheter och förhållningssätt</a:t>
            </a:r>
          </a:p>
          <a:p>
            <a:endParaRPr lang="sv-SE" dirty="0"/>
          </a:p>
        </p:txBody>
      </p:sp>
    </p:spTree>
    <p:extLst>
      <p:ext uri="{BB962C8B-B14F-4D97-AF65-F5344CB8AC3E}">
        <p14:creationId xmlns:p14="http://schemas.microsoft.com/office/powerpoint/2010/main" val="3661568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p:cNvSpPr>
            <a:spLocks noGrp="1"/>
          </p:cNvSpPr>
          <p:nvPr>
            <p:ph type="title"/>
          </p:nvPr>
        </p:nvSpPr>
        <p:spPr>
          <a:xfrm>
            <a:off x="1485900" y="-69227"/>
            <a:ext cx="6172200" cy="857250"/>
          </a:xfrm>
        </p:spPr>
        <p:txBody>
          <a:bodyPr>
            <a:normAutofit/>
          </a:bodyPr>
          <a:lstStyle/>
          <a:p>
            <a:pPr algn="l"/>
            <a:r>
              <a:rPr lang="sv-SE" dirty="0">
                <a:solidFill>
                  <a:schemeClr val="bg1"/>
                </a:solidFill>
                <a:latin typeface="Candara" panose="020E0502030303020204" pitchFamily="34" charset="0"/>
              </a:rPr>
              <a:t>Veta mera? - </a:t>
            </a:r>
            <a:r>
              <a:rPr lang="sv-SE" dirty="0">
                <a:solidFill>
                  <a:schemeClr val="bg1"/>
                </a:solidFill>
                <a:hlinkClick r:id="rId3"/>
              </a:rPr>
              <a:t>www.palluc.se</a:t>
            </a:r>
            <a:r>
              <a:rPr lang="sv-SE" dirty="0">
                <a:solidFill>
                  <a:schemeClr val="bg1"/>
                </a:solidFill>
              </a:rPr>
              <a:t> </a:t>
            </a:r>
          </a:p>
        </p:txBody>
      </p:sp>
      <p:sp>
        <p:nvSpPr>
          <p:cNvPr id="13" name="Platshållare för innehåll 12"/>
          <p:cNvSpPr>
            <a:spLocks noGrp="1"/>
          </p:cNvSpPr>
          <p:nvPr>
            <p:ph idx="1"/>
          </p:nvPr>
        </p:nvSpPr>
        <p:spPr/>
        <p:txBody>
          <a:bodyPr/>
          <a:lstStyle/>
          <a:p>
            <a:endParaRPr lang="sv-SE"/>
          </a:p>
        </p:txBody>
      </p:sp>
      <p:sp>
        <p:nvSpPr>
          <p:cNvPr id="4" name="Platshållare för bildnummer 3"/>
          <p:cNvSpPr>
            <a:spLocks noGrp="1"/>
          </p:cNvSpPr>
          <p:nvPr>
            <p:ph type="sldNum" sz="quarter" idx="12"/>
          </p:nvPr>
        </p:nvSpPr>
        <p:spPr/>
        <p:txBody>
          <a:bodyPr/>
          <a:lstStyle/>
          <a:p>
            <a:fld id="{29C5E327-9BAC-4BEC-87C0-A84302FF6724}" type="slidenum">
              <a:rPr lang="sv-SE" smtClean="0">
                <a:solidFill>
                  <a:prstClr val="black">
                    <a:tint val="75000"/>
                  </a:prstClr>
                </a:solidFill>
              </a:rPr>
              <a:pPr/>
              <a:t>18</a:t>
            </a:fld>
            <a:endParaRPr lang="sv-SE" dirty="0">
              <a:solidFill>
                <a:prstClr val="black">
                  <a:tint val="75000"/>
                </a:prstClr>
              </a:solidFill>
            </a:endParaRPr>
          </a:p>
        </p:txBody>
      </p:sp>
      <p:pic>
        <p:nvPicPr>
          <p:cNvPr id="2" name="Bildobjekt 1"/>
          <p:cNvPicPr>
            <a:picLocks noChangeAspect="1"/>
          </p:cNvPicPr>
          <p:nvPr/>
        </p:nvPicPr>
        <p:blipFill rotWithShape="1">
          <a:blip r:embed="rId4"/>
          <a:srcRect l="6250" t="16297" r="26745" b="4259"/>
          <a:stretch/>
        </p:blipFill>
        <p:spPr>
          <a:xfrm>
            <a:off x="1485900" y="794606"/>
            <a:ext cx="5763390" cy="3843763"/>
          </a:xfrm>
          <a:prstGeom prst="rect">
            <a:avLst/>
          </a:prstGeom>
        </p:spPr>
      </p:pic>
      <p:sp>
        <p:nvSpPr>
          <p:cNvPr id="7" name="Oval 6"/>
          <p:cNvSpPr/>
          <p:nvPr/>
        </p:nvSpPr>
        <p:spPr>
          <a:xfrm>
            <a:off x="3383868" y="4356704"/>
            <a:ext cx="1336649" cy="729081"/>
          </a:xfrm>
          <a:prstGeom prst="wedgeEllipseCallout">
            <a:avLst>
              <a:gd name="adj1" fmla="val 125255"/>
              <a:gd name="adj2" fmla="val -330267"/>
            </a:avLst>
          </a:prstGeom>
          <a:solidFill>
            <a:srgbClr val="A0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25" dirty="0">
                <a:solidFill>
                  <a:prstClr val="black">
                    <a:lumMod val="85000"/>
                    <a:lumOff val="15000"/>
                  </a:prstClr>
                </a:solidFill>
              </a:rPr>
              <a:t>Stöd och hjälp </a:t>
            </a:r>
          </a:p>
        </p:txBody>
      </p:sp>
    </p:spTree>
    <p:extLst>
      <p:ext uri="{BB962C8B-B14F-4D97-AF65-F5344CB8AC3E}">
        <p14:creationId xmlns:p14="http://schemas.microsoft.com/office/powerpoint/2010/main" val="244414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rmAutofit/>
          </a:bodyPr>
          <a:lstStyle/>
          <a:p>
            <a:pPr marL="144900"/>
            <a:r>
              <a:rPr lang="sv-SE" sz="2800" dirty="0"/>
              <a:t>På Onkologikliniken CSK</a:t>
            </a:r>
            <a:br>
              <a:rPr lang="sv-SE" sz="2800" dirty="0"/>
            </a:br>
            <a:r>
              <a:rPr lang="sv-SE" sz="2800" b="0" dirty="0"/>
              <a:t>Anna-Carin.Cleve@liv.se </a:t>
            </a:r>
            <a:br>
              <a:rPr lang="sv-SE" sz="2800" b="0" dirty="0"/>
            </a:br>
            <a:r>
              <a:rPr lang="sv-SE" sz="2800" b="0" dirty="0"/>
              <a:t>Peter.Ekevig@liv.se</a:t>
            </a:r>
            <a:br>
              <a:rPr lang="sv-SE" sz="2800" b="0" dirty="0"/>
            </a:br>
            <a:endParaRPr lang="sv-SE" sz="2800" dirty="0"/>
          </a:p>
        </p:txBody>
      </p:sp>
    </p:spTree>
    <p:extLst>
      <p:ext uri="{BB962C8B-B14F-4D97-AF65-F5344CB8AC3E}">
        <p14:creationId xmlns:p14="http://schemas.microsoft.com/office/powerpoint/2010/main" val="809178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Presentationens innehåll</a:t>
            </a:r>
          </a:p>
        </p:txBody>
      </p:sp>
      <p:sp>
        <p:nvSpPr>
          <p:cNvPr id="3" name="Platshållare för innehåll 2"/>
          <p:cNvSpPr>
            <a:spLocks noGrp="1"/>
          </p:cNvSpPr>
          <p:nvPr>
            <p:ph idx="1"/>
          </p:nvPr>
        </p:nvSpPr>
        <p:spPr/>
        <p:txBody>
          <a:bodyPr>
            <a:normAutofit fontScale="92500" lnSpcReduction="20000"/>
          </a:bodyPr>
          <a:lstStyle/>
          <a:p>
            <a:r>
              <a:rPr lang="sv-SE" dirty="0"/>
              <a:t>Varför NVP och hur gick det till?</a:t>
            </a:r>
          </a:p>
          <a:p>
            <a:r>
              <a:rPr lang="sv-SE" dirty="0"/>
              <a:t>Innehåll och struktur </a:t>
            </a:r>
          </a:p>
          <a:p>
            <a:r>
              <a:rPr lang="sv-SE" dirty="0"/>
              <a:t>Patientens och teamets perspektiv</a:t>
            </a:r>
          </a:p>
          <a:p>
            <a:r>
              <a:rPr lang="sv-SE" dirty="0"/>
              <a:t>Erfarenheter från </a:t>
            </a:r>
            <a:r>
              <a:rPr lang="sv-SE" dirty="0" err="1"/>
              <a:t>onkologikliniken</a:t>
            </a:r>
            <a:endParaRPr lang="sv-SE" dirty="0"/>
          </a:p>
          <a:p>
            <a:r>
              <a:rPr lang="sv-SE" dirty="0"/>
              <a:t>Införandeprocess</a:t>
            </a:r>
          </a:p>
          <a:p>
            <a:r>
              <a:rPr lang="sv-SE" dirty="0"/>
              <a:t>Hur gör jag/vi?</a:t>
            </a:r>
          </a:p>
          <a:p>
            <a:r>
              <a:rPr lang="sv-SE" dirty="0"/>
              <a:t>Veta mer och kontakter?</a:t>
            </a:r>
          </a:p>
          <a:p>
            <a:endParaRPr lang="sv-SE" dirty="0"/>
          </a:p>
          <a:p>
            <a:endParaRPr lang="sv-SE" dirty="0"/>
          </a:p>
          <a:p>
            <a:endParaRPr lang="sv-SE" dirty="0"/>
          </a:p>
        </p:txBody>
      </p:sp>
    </p:spTree>
    <p:extLst>
      <p:ext uri="{BB962C8B-B14F-4D97-AF65-F5344CB8AC3E}">
        <p14:creationId xmlns:p14="http://schemas.microsoft.com/office/powerpoint/2010/main" val="308334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Palliativ vård enl. WHO 2002</a:t>
            </a:r>
          </a:p>
        </p:txBody>
      </p:sp>
      <p:sp>
        <p:nvSpPr>
          <p:cNvPr id="3" name="Platshållare för innehåll 2"/>
          <p:cNvSpPr>
            <a:spLocks noGrp="1"/>
          </p:cNvSpPr>
          <p:nvPr>
            <p:ph idx="1"/>
          </p:nvPr>
        </p:nvSpPr>
        <p:spPr/>
        <p:txBody>
          <a:bodyPr>
            <a:normAutofit fontScale="92500" lnSpcReduction="20000"/>
          </a:bodyPr>
          <a:lstStyle/>
          <a:p>
            <a:pPr marL="0" indent="0">
              <a:spcBef>
                <a:spcPct val="50000"/>
              </a:spcBef>
              <a:buClr>
                <a:srgbClr val="FFFFFF"/>
              </a:buClr>
              <a:buSzPct val="40000"/>
              <a:buNone/>
            </a:pPr>
            <a:r>
              <a:rPr lang="sv-SE" altLang="sv-SE" dirty="0"/>
              <a:t>Palliativ vård bygger på ett </a:t>
            </a:r>
            <a:r>
              <a:rPr lang="sv-SE" altLang="sv-SE" b="1" dirty="0"/>
              <a:t>förhållningssätt</a:t>
            </a:r>
            <a:r>
              <a:rPr lang="sv-SE" altLang="sv-SE" dirty="0"/>
              <a:t> som syftar till att </a:t>
            </a:r>
            <a:r>
              <a:rPr lang="sv-SE" altLang="sv-SE" b="1" dirty="0"/>
              <a:t>förbättra livskvaliteten </a:t>
            </a:r>
            <a:r>
              <a:rPr lang="sv-SE" altLang="sv-SE" dirty="0"/>
              <a:t>för patienter och familjer som drabbas av problem som kan uppstå vid </a:t>
            </a:r>
            <a:r>
              <a:rPr lang="sv-SE" altLang="sv-SE" b="1" dirty="0"/>
              <a:t>livshotande sjukdom </a:t>
            </a:r>
          </a:p>
          <a:p>
            <a:pPr marL="0" indent="0">
              <a:spcBef>
                <a:spcPct val="50000"/>
              </a:spcBef>
              <a:buClr>
                <a:srgbClr val="FFFFFF"/>
              </a:buClr>
              <a:buSzPct val="40000"/>
              <a:buNone/>
            </a:pPr>
            <a:r>
              <a:rPr lang="sv-SE" altLang="sv-SE" dirty="0"/>
              <a:t>palliativ vård förebygger och lindrar lidande genom tidig upptäckt, noggrann analys och </a:t>
            </a:r>
            <a:r>
              <a:rPr lang="sv-SE" altLang="sv-SE" b="1" dirty="0"/>
              <a:t>behandling av smärta och andra fysiska, psykosociala och existentiella problem</a:t>
            </a:r>
            <a:endParaRPr lang="en-GB" altLang="sv-SE" sz="1350" b="1" dirty="0"/>
          </a:p>
          <a:p>
            <a:endParaRPr lang="sv-SE" dirty="0"/>
          </a:p>
        </p:txBody>
      </p:sp>
    </p:spTree>
    <p:extLst>
      <p:ext uri="{BB962C8B-B14F-4D97-AF65-F5344CB8AC3E}">
        <p14:creationId xmlns:p14="http://schemas.microsoft.com/office/powerpoint/2010/main" val="3086844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1"/>
            <a:ext cx="7478588" cy="964938"/>
          </a:xfrm>
        </p:spPr>
        <p:txBody>
          <a:bodyPr>
            <a:normAutofit fontScale="90000"/>
          </a:bodyPr>
          <a:lstStyle/>
          <a:p>
            <a:r>
              <a:rPr lang="sv-SE" sz="4000" dirty="0">
                <a:solidFill>
                  <a:schemeClr val="bg1"/>
                </a:solidFill>
                <a:latin typeface="Candara" panose="020E0502030303020204" pitchFamily="34" charset="0"/>
              </a:rPr>
              <a:t>F</a:t>
            </a:r>
            <a:br>
              <a:rPr lang="sv-SE" sz="4000" dirty="0">
                <a:solidFill>
                  <a:schemeClr val="bg1"/>
                </a:solidFill>
                <a:latin typeface="Candara" panose="020E0502030303020204" pitchFamily="34" charset="0"/>
              </a:rPr>
            </a:br>
            <a:r>
              <a:rPr lang="sv-SE" sz="4000" dirty="0"/>
              <a:t>Framtagande av NVP</a:t>
            </a:r>
            <a:r>
              <a:rPr lang="sv-SE" sz="4000" dirty="0">
                <a:solidFill>
                  <a:schemeClr val="bg1"/>
                </a:solidFill>
                <a:latin typeface="Candara" panose="020E0502030303020204" pitchFamily="34" charset="0"/>
              </a:rPr>
              <a:t> </a:t>
            </a:r>
            <a:r>
              <a:rPr lang="sv-SE" dirty="0">
                <a:solidFill>
                  <a:schemeClr val="bg1"/>
                </a:solidFill>
                <a:latin typeface="Candara" panose="020E0502030303020204" pitchFamily="34" charset="0"/>
              </a:rPr>
              <a:t>– hur gick det till?</a:t>
            </a:r>
          </a:p>
        </p:txBody>
      </p:sp>
      <p:sp>
        <p:nvSpPr>
          <p:cNvPr id="3" name="Platshållare för innehåll 2"/>
          <p:cNvSpPr>
            <a:spLocks noGrp="1"/>
          </p:cNvSpPr>
          <p:nvPr>
            <p:ph idx="1"/>
          </p:nvPr>
        </p:nvSpPr>
        <p:spPr>
          <a:xfrm>
            <a:off x="395536" y="1193899"/>
            <a:ext cx="8219256" cy="3439098"/>
          </a:xfrm>
        </p:spPr>
        <p:txBody>
          <a:bodyPr>
            <a:normAutofit/>
          </a:bodyPr>
          <a:lstStyle/>
          <a:p>
            <a:pPr>
              <a:buClr>
                <a:srgbClr val="990099"/>
              </a:buClr>
              <a:buFont typeface="Wingdings" panose="05000000000000000000" pitchFamily="2" charset="2"/>
              <a:buChar char="§"/>
            </a:pPr>
            <a:r>
              <a:rPr lang="sv-SE" dirty="0"/>
              <a:t>Projektorganisation</a:t>
            </a:r>
          </a:p>
          <a:p>
            <a:pPr>
              <a:buClr>
                <a:srgbClr val="990099"/>
              </a:buClr>
              <a:buFont typeface="Wingdings" panose="05000000000000000000" pitchFamily="2" charset="2"/>
              <a:buChar char="§"/>
            </a:pPr>
            <a:r>
              <a:rPr lang="sv-SE" dirty="0"/>
              <a:t>Kunskapsbas</a:t>
            </a:r>
          </a:p>
          <a:p>
            <a:pPr>
              <a:buClr>
                <a:srgbClr val="990099"/>
              </a:buClr>
              <a:buFont typeface="Wingdings" panose="05000000000000000000" pitchFamily="2" charset="2"/>
              <a:buChar char="§"/>
            </a:pPr>
            <a:r>
              <a:rPr lang="sv-SE" dirty="0"/>
              <a:t>Referensgrupp</a:t>
            </a:r>
          </a:p>
          <a:p>
            <a:pPr>
              <a:buClr>
                <a:srgbClr val="990099"/>
              </a:buClr>
              <a:buFont typeface="Wingdings" panose="05000000000000000000" pitchFamily="2" charset="2"/>
              <a:buChar char="§"/>
            </a:pPr>
            <a:r>
              <a:rPr lang="sv-SE" dirty="0"/>
              <a:t>Kliniska tester</a:t>
            </a:r>
          </a:p>
          <a:p>
            <a:pPr>
              <a:buClr>
                <a:srgbClr val="990099"/>
              </a:buClr>
              <a:buFont typeface="Wingdings" panose="05000000000000000000" pitchFamily="2" charset="2"/>
              <a:buChar char="§"/>
            </a:pPr>
            <a:r>
              <a:rPr lang="sv-SE" dirty="0"/>
              <a:t>Patient och närstående medverkan</a:t>
            </a:r>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476" y="1200150"/>
            <a:ext cx="1014579" cy="1497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3" descr="Untitle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4791" y="1363166"/>
            <a:ext cx="1556208" cy="5618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4" descr="logo_palliativregistr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5746" y="4175292"/>
            <a:ext cx="971043" cy="7557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p:cNvPicPr>
            <a:picLocks noChangeAspect="1"/>
          </p:cNvPicPr>
          <p:nvPr/>
        </p:nvPicPr>
        <p:blipFill rotWithShape="1">
          <a:blip r:embed="rId6"/>
          <a:srcRect l="38111" t="8967" r="34988" b="19296"/>
          <a:stretch/>
        </p:blipFill>
        <p:spPr>
          <a:xfrm>
            <a:off x="7143725" y="2323235"/>
            <a:ext cx="1028750" cy="1543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Bildobjekt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3766" y="4177878"/>
            <a:ext cx="1867157" cy="910239"/>
          </a:xfrm>
          <a:prstGeom prst="rect">
            <a:avLst/>
          </a:prstGeom>
        </p:spPr>
      </p:pic>
    </p:spTree>
    <p:extLst>
      <p:ext uri="{BB962C8B-B14F-4D97-AF65-F5344CB8AC3E}">
        <p14:creationId xmlns:p14="http://schemas.microsoft.com/office/powerpoint/2010/main" val="23629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17620688-C39F-4E9D-B990-707E89E506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411510"/>
            <a:ext cx="7272808" cy="4227165"/>
          </a:xfrm>
        </p:spPr>
      </p:pic>
    </p:spTree>
    <p:extLst>
      <p:ext uri="{BB962C8B-B14F-4D97-AF65-F5344CB8AC3E}">
        <p14:creationId xmlns:p14="http://schemas.microsoft.com/office/powerpoint/2010/main" val="81270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439652" y="1156"/>
            <a:ext cx="6002424" cy="759731"/>
          </a:xfrm>
        </p:spPr>
        <p:txBody>
          <a:bodyPr/>
          <a:lstStyle/>
          <a:p>
            <a:pPr algn="l"/>
            <a:r>
              <a:rPr lang="sv-SE" dirty="0">
                <a:solidFill>
                  <a:schemeClr val="bg1"/>
                </a:solidFill>
              </a:rPr>
              <a:t>Dokumenten</a:t>
            </a:r>
          </a:p>
        </p:txBody>
      </p:sp>
      <p:pic>
        <p:nvPicPr>
          <p:cNvPr id="4" name="Bildobjekt 3"/>
          <p:cNvPicPr>
            <a:picLocks noChangeAspect="1"/>
          </p:cNvPicPr>
          <p:nvPr/>
        </p:nvPicPr>
        <p:blipFill rotWithShape="1">
          <a:blip r:embed="rId3"/>
          <a:srcRect l="9056" t="10500" r="15108" b="5482"/>
          <a:stretch/>
        </p:blipFill>
        <p:spPr>
          <a:xfrm>
            <a:off x="1439652" y="178132"/>
            <a:ext cx="2869568" cy="1788281"/>
          </a:xfrm>
          <a:prstGeom prst="rect">
            <a:avLst/>
          </a:prstGeom>
          <a:ln>
            <a:noFill/>
          </a:ln>
          <a:effectLst>
            <a:outerShdw blurRad="292100" dist="139700" dir="2700000" algn="tl" rotWithShape="0">
              <a:srgbClr val="333333">
                <a:alpha val="65000"/>
              </a:srgbClr>
            </a:outerShdw>
          </a:effectLst>
        </p:spPr>
      </p:pic>
      <p:pic>
        <p:nvPicPr>
          <p:cNvPr id="5" name="Bildobjekt 4"/>
          <p:cNvPicPr>
            <a:picLocks noChangeAspect="1"/>
          </p:cNvPicPr>
          <p:nvPr/>
        </p:nvPicPr>
        <p:blipFill rotWithShape="1">
          <a:blip r:embed="rId4"/>
          <a:srcRect l="8662" t="9799" r="20300" b="4554"/>
          <a:stretch/>
        </p:blipFill>
        <p:spPr>
          <a:xfrm>
            <a:off x="4939004" y="115608"/>
            <a:ext cx="2653399" cy="1799463"/>
          </a:xfrm>
          <a:prstGeom prst="rect">
            <a:avLst/>
          </a:prstGeom>
          <a:ln>
            <a:noFill/>
          </a:ln>
          <a:effectLst>
            <a:outerShdw blurRad="292100" dist="139700" dir="2700000" algn="tl" rotWithShape="0">
              <a:srgbClr val="333333">
                <a:alpha val="65000"/>
              </a:srgbClr>
            </a:outerShdw>
          </a:effectLst>
        </p:spPr>
      </p:pic>
      <p:pic>
        <p:nvPicPr>
          <p:cNvPr id="7" name="Bildobjekt 6"/>
          <p:cNvPicPr>
            <a:picLocks noChangeAspect="1"/>
          </p:cNvPicPr>
          <p:nvPr/>
        </p:nvPicPr>
        <p:blipFill rotWithShape="1">
          <a:blip r:embed="rId5"/>
          <a:srcRect l="7088" t="8216" r="15167" b="4730"/>
          <a:stretch/>
        </p:blipFill>
        <p:spPr>
          <a:xfrm>
            <a:off x="2951707" y="1221854"/>
            <a:ext cx="2743040" cy="1727686"/>
          </a:xfrm>
          <a:prstGeom prst="rect">
            <a:avLst/>
          </a:prstGeom>
          <a:ln>
            <a:noFill/>
          </a:ln>
          <a:effectLst>
            <a:outerShdw blurRad="292100" dist="139700" dir="2700000" algn="tl" rotWithShape="0">
              <a:srgbClr val="333333">
                <a:alpha val="65000"/>
              </a:srgbClr>
            </a:outerShdw>
          </a:effectLst>
        </p:spPr>
      </p:pic>
      <p:pic>
        <p:nvPicPr>
          <p:cNvPr id="8" name="Bildobjekt 7"/>
          <p:cNvPicPr>
            <a:picLocks noChangeAspect="1"/>
          </p:cNvPicPr>
          <p:nvPr/>
        </p:nvPicPr>
        <p:blipFill rotWithShape="1">
          <a:blip r:embed="rId6"/>
          <a:srcRect l="8458" t="10333" r="17223" b="3312"/>
          <a:stretch/>
        </p:blipFill>
        <p:spPr>
          <a:xfrm>
            <a:off x="1196525" y="1924888"/>
            <a:ext cx="2807550" cy="1834994"/>
          </a:xfrm>
          <a:prstGeom prst="rect">
            <a:avLst/>
          </a:prstGeom>
          <a:ln>
            <a:noFill/>
          </a:ln>
          <a:effectLst>
            <a:outerShdw blurRad="292100" dist="139700" dir="2700000" algn="tl" rotWithShape="0">
              <a:srgbClr val="333333">
                <a:alpha val="65000"/>
              </a:srgbClr>
            </a:outerShdw>
          </a:effectLst>
        </p:spPr>
      </p:pic>
      <p:pic>
        <p:nvPicPr>
          <p:cNvPr id="6" name="Bildobjekt 5"/>
          <p:cNvPicPr>
            <a:picLocks noChangeAspect="1"/>
          </p:cNvPicPr>
          <p:nvPr/>
        </p:nvPicPr>
        <p:blipFill rotWithShape="1">
          <a:blip r:embed="rId7"/>
          <a:srcRect l="6497" t="11813" r="22189" b="20348"/>
          <a:stretch/>
        </p:blipFill>
        <p:spPr>
          <a:xfrm>
            <a:off x="5270145" y="1846451"/>
            <a:ext cx="2688904" cy="2046301"/>
          </a:xfrm>
          <a:prstGeom prst="rect">
            <a:avLst/>
          </a:prstGeom>
          <a:ln>
            <a:noFill/>
          </a:ln>
          <a:effectLst>
            <a:outerShdw blurRad="292100" dist="139700" dir="2700000" algn="tl" rotWithShape="0">
              <a:srgbClr val="333333">
                <a:alpha val="65000"/>
              </a:srgbClr>
            </a:outerShdw>
          </a:effectLst>
        </p:spPr>
      </p:pic>
      <p:pic>
        <p:nvPicPr>
          <p:cNvPr id="10" name="Bildobjekt 9"/>
          <p:cNvPicPr>
            <a:picLocks noChangeAspect="1"/>
          </p:cNvPicPr>
          <p:nvPr/>
        </p:nvPicPr>
        <p:blipFill rotWithShape="1">
          <a:blip r:embed="rId8"/>
          <a:srcRect l="9327" t="9625" r="3620" b="6211"/>
          <a:stretch/>
        </p:blipFill>
        <p:spPr>
          <a:xfrm>
            <a:off x="2824362" y="2528596"/>
            <a:ext cx="2780816" cy="2150866"/>
          </a:xfrm>
          <a:prstGeom prst="rect">
            <a:avLst/>
          </a:prstGeom>
          <a:ln>
            <a:noFill/>
          </a:ln>
          <a:effectLst>
            <a:outerShdw blurRad="292100" dist="139700" dir="2700000" algn="tl" rotWithShape="0">
              <a:srgbClr val="333333">
                <a:alpha val="65000"/>
              </a:srgbClr>
            </a:outerShdw>
          </a:effectLst>
        </p:spPr>
      </p:pic>
      <p:pic>
        <p:nvPicPr>
          <p:cNvPr id="12" name="Bildobjekt 11"/>
          <p:cNvPicPr>
            <a:picLocks noChangeAspect="1"/>
          </p:cNvPicPr>
          <p:nvPr/>
        </p:nvPicPr>
        <p:blipFill rotWithShape="1">
          <a:blip r:embed="rId9"/>
          <a:srcRect l="19424" t="7572" r="13718" b="8857"/>
          <a:stretch/>
        </p:blipFill>
        <p:spPr>
          <a:xfrm>
            <a:off x="486756" y="2869601"/>
            <a:ext cx="2688610" cy="26886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333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3" name="Bildobjekt 2" descr="nvp_inneh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780"/>
            <a:ext cx="9144000" cy="5756128"/>
          </a:xfrm>
          <a:prstGeom prst="rect">
            <a:avLst/>
          </a:prstGeom>
        </p:spPr>
      </p:pic>
    </p:spTree>
    <p:extLst>
      <p:ext uri="{BB962C8B-B14F-4D97-AF65-F5344CB8AC3E}">
        <p14:creationId xmlns:p14="http://schemas.microsoft.com/office/powerpoint/2010/main" val="259532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133810\AppData\Local\Microsoft\Windows\Temporary Internet Files\Content.IE5\WJJP4DWR\doctor-patient-mold-sicknes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769" y="2167302"/>
            <a:ext cx="2009638" cy="13397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Oval 6"/>
          <p:cNvSpPr/>
          <p:nvPr/>
        </p:nvSpPr>
        <p:spPr>
          <a:xfrm>
            <a:off x="1340943" y="947731"/>
            <a:ext cx="2023380" cy="1219571"/>
          </a:xfrm>
          <a:prstGeom prst="wedgeEllipseCallout">
            <a:avLst>
              <a:gd name="adj1" fmla="val 64147"/>
              <a:gd name="adj2" fmla="val 43292"/>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a:solidFill>
                  <a:prstClr val="black">
                    <a:lumMod val="65000"/>
                    <a:lumOff val="35000"/>
                  </a:prstClr>
                </a:solidFill>
              </a:rPr>
              <a:t>Åtgärderna är anpassade för mig när jag behöver dem</a:t>
            </a:r>
          </a:p>
        </p:txBody>
      </p:sp>
      <p:sp>
        <p:nvSpPr>
          <p:cNvPr id="9" name="Rubrik 2"/>
          <p:cNvSpPr>
            <a:spLocks noGrp="1"/>
          </p:cNvSpPr>
          <p:nvPr>
            <p:ph type="title"/>
          </p:nvPr>
        </p:nvSpPr>
        <p:spPr>
          <a:xfrm>
            <a:off x="1452222" y="-16344"/>
            <a:ext cx="6002424" cy="705725"/>
          </a:xfrm>
        </p:spPr>
        <p:txBody>
          <a:bodyPr/>
          <a:lstStyle/>
          <a:p>
            <a:pPr algn="l"/>
            <a:r>
              <a:rPr lang="sv-SE" dirty="0">
                <a:solidFill>
                  <a:schemeClr val="bg1"/>
                </a:solidFill>
                <a:latin typeface="Candara" panose="020E0502030303020204" pitchFamily="34" charset="0"/>
              </a:rPr>
              <a:t>NVP ur patientens perspektiv</a:t>
            </a:r>
          </a:p>
        </p:txBody>
      </p:sp>
      <p:sp>
        <p:nvSpPr>
          <p:cNvPr id="11" name="Oval 10"/>
          <p:cNvSpPr/>
          <p:nvPr/>
        </p:nvSpPr>
        <p:spPr>
          <a:xfrm>
            <a:off x="6033209" y="1428342"/>
            <a:ext cx="1838790" cy="1059010"/>
          </a:xfrm>
          <a:prstGeom prst="wedgeEllipseCallout">
            <a:avLst>
              <a:gd name="adj1" fmla="val -70894"/>
              <a:gd name="adj2" fmla="val 58861"/>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a:solidFill>
                  <a:prstClr val="black">
                    <a:lumMod val="65000"/>
                    <a:lumOff val="35000"/>
                  </a:prstClr>
                </a:solidFill>
              </a:rPr>
              <a:t>Lyfter viktiga frågor!</a:t>
            </a:r>
          </a:p>
        </p:txBody>
      </p:sp>
      <p:sp>
        <p:nvSpPr>
          <p:cNvPr id="12" name="Oval 11"/>
          <p:cNvSpPr/>
          <p:nvPr/>
        </p:nvSpPr>
        <p:spPr>
          <a:xfrm>
            <a:off x="5674031" y="3242138"/>
            <a:ext cx="2197968" cy="1269576"/>
          </a:xfrm>
          <a:prstGeom prst="wedgeEllipseCallout">
            <a:avLst>
              <a:gd name="adj1" fmla="val -60288"/>
              <a:gd name="adj2" fmla="val -8060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a:solidFill>
                  <a:prstClr val="black">
                    <a:lumMod val="65000"/>
                    <a:lumOff val="35000"/>
                  </a:prstClr>
                </a:solidFill>
              </a:rPr>
              <a:t>Fokus på mig och mina behov</a:t>
            </a:r>
          </a:p>
        </p:txBody>
      </p:sp>
      <p:sp>
        <p:nvSpPr>
          <p:cNvPr id="13" name="Oval 12"/>
          <p:cNvSpPr/>
          <p:nvPr/>
        </p:nvSpPr>
        <p:spPr>
          <a:xfrm>
            <a:off x="1340943" y="3297305"/>
            <a:ext cx="1674678" cy="952787"/>
          </a:xfrm>
          <a:prstGeom prst="wedgeEllipseCallout">
            <a:avLst>
              <a:gd name="adj1" fmla="val 60870"/>
              <a:gd name="adj2" fmla="val -7388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a:solidFill>
                  <a:prstClr val="black">
                    <a:lumMod val="65000"/>
                    <a:lumOff val="35000"/>
                  </a:prstClr>
                </a:solidFill>
              </a:rPr>
              <a:t>Ger mig och min familj stöd</a:t>
            </a:r>
          </a:p>
        </p:txBody>
      </p:sp>
      <p:sp>
        <p:nvSpPr>
          <p:cNvPr id="10" name="Oval 9"/>
          <p:cNvSpPr/>
          <p:nvPr/>
        </p:nvSpPr>
        <p:spPr>
          <a:xfrm>
            <a:off x="3386193" y="3876927"/>
            <a:ext cx="1838790" cy="1059010"/>
          </a:xfrm>
          <a:prstGeom prst="wedgeEllipseCallout">
            <a:avLst>
              <a:gd name="adj1" fmla="val 32808"/>
              <a:gd name="adj2" fmla="val -69867"/>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a:solidFill>
                  <a:prstClr val="black">
                    <a:lumMod val="65000"/>
                    <a:lumOff val="35000"/>
                  </a:prstClr>
                </a:solidFill>
              </a:rPr>
              <a:t>Tydligt, professionellt stöd för personalen</a:t>
            </a:r>
          </a:p>
        </p:txBody>
      </p:sp>
      <p:sp>
        <p:nvSpPr>
          <p:cNvPr id="14" name="Oval 13"/>
          <p:cNvSpPr/>
          <p:nvPr/>
        </p:nvSpPr>
        <p:spPr>
          <a:xfrm>
            <a:off x="3835241" y="752159"/>
            <a:ext cx="1838790" cy="1059010"/>
          </a:xfrm>
          <a:prstGeom prst="wedgeEllipseCallout">
            <a:avLst>
              <a:gd name="adj1" fmla="val 4154"/>
              <a:gd name="adj2" fmla="val 72286"/>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a:solidFill>
                  <a:prstClr val="black">
                    <a:lumMod val="65000"/>
                    <a:lumOff val="35000"/>
                  </a:prstClr>
                </a:solidFill>
              </a:rPr>
              <a:t>Tryggt när informationen förs vidare</a:t>
            </a:r>
          </a:p>
        </p:txBody>
      </p:sp>
    </p:spTree>
    <p:extLst>
      <p:ext uri="{BB962C8B-B14F-4D97-AF65-F5344CB8AC3E}">
        <p14:creationId xmlns:p14="http://schemas.microsoft.com/office/powerpoint/2010/main" val="3582567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318173" y="-1943"/>
            <a:ext cx="5948418" cy="692439"/>
          </a:xfrm>
        </p:spPr>
        <p:txBody>
          <a:bodyPr/>
          <a:lstStyle/>
          <a:p>
            <a:pPr algn="l"/>
            <a:r>
              <a:rPr lang="sv-SE" dirty="0">
                <a:solidFill>
                  <a:schemeClr val="bg1"/>
                </a:solidFill>
                <a:latin typeface="Candara" panose="020E0502030303020204" pitchFamily="34" charset="0"/>
              </a:rPr>
              <a:t>NVP ur teamets perspektiv</a:t>
            </a:r>
          </a:p>
        </p:txBody>
      </p:sp>
      <p:sp>
        <p:nvSpPr>
          <p:cNvPr id="5" name="Rektangel med rundade hörn 4"/>
          <p:cNvSpPr/>
          <p:nvPr/>
        </p:nvSpPr>
        <p:spPr>
          <a:xfrm>
            <a:off x="2843808" y="1977684"/>
            <a:ext cx="2954052" cy="1134126"/>
          </a:xfrm>
          <a:prstGeom prst="roundRect">
            <a:avLst/>
          </a:prstGeom>
          <a:solidFill>
            <a:srgbClr val="9B5BA5"/>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a:solidFill>
                  <a:prstClr val="white"/>
                </a:solidFill>
              </a:rPr>
              <a:t>Vårdpersonal - teamet</a:t>
            </a:r>
          </a:p>
        </p:txBody>
      </p:sp>
      <p:sp>
        <p:nvSpPr>
          <p:cNvPr id="7" name="textruta 6"/>
          <p:cNvSpPr txBox="1"/>
          <p:nvPr/>
        </p:nvSpPr>
        <p:spPr>
          <a:xfrm>
            <a:off x="4449911" y="997531"/>
            <a:ext cx="3263779" cy="300082"/>
          </a:xfrm>
          <a:prstGeom prst="rect">
            <a:avLst/>
          </a:prstGeom>
          <a:noFill/>
        </p:spPr>
        <p:txBody>
          <a:bodyPr wrap="none" rtlCol="0">
            <a:spAutoFit/>
          </a:bodyPr>
          <a:lstStyle/>
          <a:p>
            <a:r>
              <a:rPr lang="sv-SE" sz="1350" dirty="0">
                <a:solidFill>
                  <a:prstClr val="black"/>
                </a:solidFill>
              </a:rPr>
              <a:t>Struktur för att identifiera patientens behov</a:t>
            </a:r>
          </a:p>
        </p:txBody>
      </p:sp>
      <p:sp>
        <p:nvSpPr>
          <p:cNvPr id="9" name="textruta 8"/>
          <p:cNvSpPr txBox="1"/>
          <p:nvPr/>
        </p:nvSpPr>
        <p:spPr>
          <a:xfrm>
            <a:off x="4681684" y="3582754"/>
            <a:ext cx="3169457" cy="300082"/>
          </a:xfrm>
          <a:prstGeom prst="rect">
            <a:avLst/>
          </a:prstGeom>
          <a:noFill/>
        </p:spPr>
        <p:txBody>
          <a:bodyPr wrap="none" rtlCol="0">
            <a:spAutoFit/>
          </a:bodyPr>
          <a:lstStyle/>
          <a:p>
            <a:r>
              <a:rPr lang="sv-SE" sz="1350" dirty="0">
                <a:solidFill>
                  <a:prstClr val="black"/>
                </a:solidFill>
              </a:rPr>
              <a:t>Stöd för vilka åtgärder som kan bli aktuella</a:t>
            </a:r>
          </a:p>
        </p:txBody>
      </p:sp>
      <p:sp>
        <p:nvSpPr>
          <p:cNvPr id="10" name="textruta 9"/>
          <p:cNvSpPr txBox="1"/>
          <p:nvPr/>
        </p:nvSpPr>
        <p:spPr>
          <a:xfrm>
            <a:off x="1397467" y="3801447"/>
            <a:ext cx="1902252" cy="300082"/>
          </a:xfrm>
          <a:prstGeom prst="rect">
            <a:avLst/>
          </a:prstGeom>
          <a:noFill/>
        </p:spPr>
        <p:txBody>
          <a:bodyPr wrap="none" rtlCol="0">
            <a:spAutoFit/>
          </a:bodyPr>
          <a:lstStyle/>
          <a:p>
            <a:r>
              <a:rPr lang="sv-SE" sz="1350" dirty="0">
                <a:solidFill>
                  <a:prstClr val="black"/>
                </a:solidFill>
              </a:rPr>
              <a:t>Minskad dokumentation</a:t>
            </a:r>
          </a:p>
        </p:txBody>
      </p:sp>
      <p:sp>
        <p:nvSpPr>
          <p:cNvPr id="11" name="textruta 10"/>
          <p:cNvSpPr txBox="1"/>
          <p:nvPr/>
        </p:nvSpPr>
        <p:spPr>
          <a:xfrm>
            <a:off x="6057900" y="1760163"/>
            <a:ext cx="1246303" cy="300082"/>
          </a:xfrm>
          <a:prstGeom prst="rect">
            <a:avLst/>
          </a:prstGeom>
          <a:noFill/>
        </p:spPr>
        <p:txBody>
          <a:bodyPr wrap="none" rtlCol="0">
            <a:spAutoFit/>
          </a:bodyPr>
          <a:lstStyle/>
          <a:p>
            <a:r>
              <a:rPr lang="sv-SE" sz="1350" dirty="0">
                <a:solidFill>
                  <a:prstClr val="black"/>
                </a:solidFill>
              </a:rPr>
              <a:t>Evidensbaserat</a:t>
            </a:r>
          </a:p>
        </p:txBody>
      </p:sp>
      <p:sp>
        <p:nvSpPr>
          <p:cNvPr id="12" name="textruta 11"/>
          <p:cNvSpPr txBox="1"/>
          <p:nvPr/>
        </p:nvSpPr>
        <p:spPr>
          <a:xfrm>
            <a:off x="3132432" y="4096729"/>
            <a:ext cx="2163797" cy="300082"/>
          </a:xfrm>
          <a:prstGeom prst="rect">
            <a:avLst/>
          </a:prstGeom>
          <a:noFill/>
        </p:spPr>
        <p:txBody>
          <a:bodyPr wrap="none" rtlCol="0">
            <a:spAutoFit/>
          </a:bodyPr>
          <a:lstStyle/>
          <a:p>
            <a:r>
              <a:rPr lang="sv-SE" sz="1350" dirty="0">
                <a:solidFill>
                  <a:prstClr val="black"/>
                </a:solidFill>
              </a:rPr>
              <a:t>Bra som utbildningsmaterial</a:t>
            </a:r>
          </a:p>
        </p:txBody>
      </p:sp>
      <p:sp>
        <p:nvSpPr>
          <p:cNvPr id="13" name="textruta 12"/>
          <p:cNvSpPr txBox="1"/>
          <p:nvPr/>
        </p:nvSpPr>
        <p:spPr>
          <a:xfrm>
            <a:off x="1326854" y="1397323"/>
            <a:ext cx="1566326" cy="507831"/>
          </a:xfrm>
          <a:prstGeom prst="rect">
            <a:avLst/>
          </a:prstGeom>
          <a:noFill/>
        </p:spPr>
        <p:txBody>
          <a:bodyPr wrap="none" rtlCol="0">
            <a:spAutoFit/>
          </a:bodyPr>
          <a:lstStyle/>
          <a:p>
            <a:r>
              <a:rPr lang="sv-SE" sz="1350" dirty="0">
                <a:solidFill>
                  <a:prstClr val="black"/>
                </a:solidFill>
              </a:rPr>
              <a:t>Hjälper oss i</a:t>
            </a:r>
          </a:p>
          <a:p>
            <a:r>
              <a:rPr lang="sv-SE" sz="1350" dirty="0">
                <a:solidFill>
                  <a:prstClr val="black"/>
                </a:solidFill>
              </a:rPr>
              <a:t>vårdens övergångar</a:t>
            </a:r>
          </a:p>
        </p:txBody>
      </p:sp>
      <p:sp>
        <p:nvSpPr>
          <p:cNvPr id="14" name="textruta 13"/>
          <p:cNvSpPr txBox="1"/>
          <p:nvPr/>
        </p:nvSpPr>
        <p:spPr>
          <a:xfrm>
            <a:off x="3698043" y="1380133"/>
            <a:ext cx="1031693" cy="300082"/>
          </a:xfrm>
          <a:prstGeom prst="rect">
            <a:avLst/>
          </a:prstGeom>
          <a:noFill/>
        </p:spPr>
        <p:txBody>
          <a:bodyPr wrap="none" rtlCol="0">
            <a:spAutoFit/>
          </a:bodyPr>
          <a:lstStyle/>
          <a:p>
            <a:r>
              <a:rPr lang="sv-SE" sz="1350" dirty="0">
                <a:solidFill>
                  <a:prstClr val="black"/>
                </a:solidFill>
              </a:rPr>
              <a:t>Omfattande</a:t>
            </a:r>
          </a:p>
        </p:txBody>
      </p:sp>
      <p:sp>
        <p:nvSpPr>
          <p:cNvPr id="15" name="textruta 14"/>
          <p:cNvSpPr txBox="1"/>
          <p:nvPr/>
        </p:nvSpPr>
        <p:spPr>
          <a:xfrm>
            <a:off x="1318173" y="2862557"/>
            <a:ext cx="1230080" cy="300082"/>
          </a:xfrm>
          <a:prstGeom prst="rect">
            <a:avLst/>
          </a:prstGeom>
          <a:noFill/>
        </p:spPr>
        <p:txBody>
          <a:bodyPr wrap="none" rtlCol="0">
            <a:spAutoFit/>
          </a:bodyPr>
          <a:lstStyle/>
          <a:p>
            <a:r>
              <a:rPr lang="sv-SE" sz="1350" dirty="0">
                <a:solidFill>
                  <a:prstClr val="black"/>
                </a:solidFill>
              </a:rPr>
              <a:t>NVP i IT-stödet</a:t>
            </a:r>
          </a:p>
        </p:txBody>
      </p:sp>
      <p:sp>
        <p:nvSpPr>
          <p:cNvPr id="2" name="textruta 1"/>
          <p:cNvSpPr txBox="1"/>
          <p:nvPr/>
        </p:nvSpPr>
        <p:spPr>
          <a:xfrm>
            <a:off x="3545886" y="4560334"/>
            <a:ext cx="3893374" cy="507831"/>
          </a:xfrm>
          <a:prstGeom prst="rect">
            <a:avLst/>
          </a:prstGeom>
          <a:noFill/>
        </p:spPr>
        <p:txBody>
          <a:bodyPr wrap="none" rtlCol="0">
            <a:spAutoFit/>
          </a:bodyPr>
          <a:lstStyle/>
          <a:p>
            <a:r>
              <a:rPr lang="sv-SE" sz="1350" dirty="0">
                <a:solidFill>
                  <a:prstClr val="black"/>
                </a:solidFill>
              </a:rPr>
              <a:t>Lättförståeligt, lätthanterbart, all information samlad</a:t>
            </a:r>
          </a:p>
          <a:p>
            <a:endParaRPr lang="sv-SE" sz="1350" dirty="0">
              <a:solidFill>
                <a:prstClr val="black"/>
              </a:solidFill>
            </a:endParaRPr>
          </a:p>
        </p:txBody>
      </p:sp>
      <p:sp>
        <p:nvSpPr>
          <p:cNvPr id="16" name="textruta 15"/>
          <p:cNvSpPr txBox="1"/>
          <p:nvPr/>
        </p:nvSpPr>
        <p:spPr>
          <a:xfrm>
            <a:off x="6003463" y="2460744"/>
            <a:ext cx="2037096" cy="300082"/>
          </a:xfrm>
          <a:prstGeom prst="rect">
            <a:avLst/>
          </a:prstGeom>
          <a:noFill/>
        </p:spPr>
        <p:txBody>
          <a:bodyPr wrap="none" rtlCol="0">
            <a:spAutoFit/>
          </a:bodyPr>
          <a:lstStyle/>
          <a:p>
            <a:r>
              <a:rPr lang="sv-SE" sz="1350" dirty="0">
                <a:solidFill>
                  <a:prstClr val="black"/>
                </a:solidFill>
              </a:rPr>
              <a:t>Sätter palliativ vård i fokus</a:t>
            </a:r>
          </a:p>
        </p:txBody>
      </p:sp>
      <p:sp>
        <p:nvSpPr>
          <p:cNvPr id="17" name="textruta 16"/>
          <p:cNvSpPr txBox="1"/>
          <p:nvPr/>
        </p:nvSpPr>
        <p:spPr>
          <a:xfrm>
            <a:off x="1397467" y="872548"/>
            <a:ext cx="2474011" cy="300082"/>
          </a:xfrm>
          <a:prstGeom prst="rect">
            <a:avLst/>
          </a:prstGeom>
          <a:noFill/>
        </p:spPr>
        <p:txBody>
          <a:bodyPr wrap="none" rtlCol="0">
            <a:spAutoFit/>
          </a:bodyPr>
          <a:lstStyle/>
          <a:p>
            <a:r>
              <a:rPr lang="sv-SE" sz="1350" dirty="0">
                <a:solidFill>
                  <a:prstClr val="black"/>
                </a:solidFill>
              </a:rPr>
              <a:t>Självklara saker som vi redan gör</a:t>
            </a:r>
          </a:p>
        </p:txBody>
      </p:sp>
    </p:spTree>
    <p:extLst>
      <p:ext uri="{BB962C8B-B14F-4D97-AF65-F5344CB8AC3E}">
        <p14:creationId xmlns:p14="http://schemas.microsoft.com/office/powerpoint/2010/main" val="4167918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19EE710-DC52-4CFC-99B2-412B136C8435}" vid="{C03DEFA5-E84C-4BF0-931E-2A012CBE02A0}"/>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19EE710-DC52-4CFC-99B2-412B136C8435}" vid="{C03DEFA5-E84C-4BF0-931E-2A012CBE02A0}"/>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Landstinget vit bakgrund</Template>
  <TotalTime>184</TotalTime>
  <Words>1215</Words>
  <Application>Microsoft Office PowerPoint</Application>
  <PresentationFormat>Bildspel på skärmen (16:9)</PresentationFormat>
  <Paragraphs>172</Paragraphs>
  <Slides>19</Slides>
  <Notes>6</Notes>
  <HiddenSlides>0</HiddenSlides>
  <MMClips>0</MMClips>
  <ScaleCrop>false</ScaleCrop>
  <HeadingPairs>
    <vt:vector size="6" baseType="variant">
      <vt:variant>
        <vt:lpstr>Använt teckensnitt</vt:lpstr>
      </vt:variant>
      <vt:variant>
        <vt:i4>4</vt:i4>
      </vt:variant>
      <vt:variant>
        <vt:lpstr>Tema</vt:lpstr>
      </vt:variant>
      <vt:variant>
        <vt:i4>5</vt:i4>
      </vt:variant>
      <vt:variant>
        <vt:lpstr>Bildrubriker</vt:lpstr>
      </vt:variant>
      <vt:variant>
        <vt:i4>19</vt:i4>
      </vt:variant>
    </vt:vector>
  </HeadingPairs>
  <TitlesOfParts>
    <vt:vector size="28" baseType="lpstr">
      <vt:lpstr>Arial</vt:lpstr>
      <vt:lpstr>Calibri</vt:lpstr>
      <vt:lpstr>Candara</vt:lpstr>
      <vt:lpstr>Wingdings</vt:lpstr>
      <vt:lpstr>Office-tema</vt:lpstr>
      <vt:lpstr>1_Office-tema</vt:lpstr>
      <vt:lpstr>2_Office-tema</vt:lpstr>
      <vt:lpstr>3_Office-tema</vt:lpstr>
      <vt:lpstr>4_Office-tema</vt:lpstr>
      <vt:lpstr>Att introducera Nationell vårdplan för palliativ vård (NVP)</vt:lpstr>
      <vt:lpstr>Presentationens innehåll</vt:lpstr>
      <vt:lpstr>Palliativ vård enl. WHO 2002</vt:lpstr>
      <vt:lpstr>F Framtagande av NVP – hur gick det till?</vt:lpstr>
      <vt:lpstr>PowerPoint-presentation</vt:lpstr>
      <vt:lpstr>Dokumenten</vt:lpstr>
      <vt:lpstr>PowerPoint-presentation</vt:lpstr>
      <vt:lpstr>NVP ur patientens perspektiv</vt:lpstr>
      <vt:lpstr>NVP ur teamets perspektiv</vt:lpstr>
      <vt:lpstr>Erfarenheter från avd. 7 -- del 2, 2d och 3</vt:lpstr>
      <vt:lpstr>PowerPoint-presentation</vt:lpstr>
      <vt:lpstr>Process för införande</vt:lpstr>
      <vt:lpstr>PowerPoint-presentation</vt:lpstr>
      <vt:lpstr>Hur gör jag i min verksamhet?</vt:lpstr>
      <vt:lpstr>Frågor och funderingar kring NVP?</vt:lpstr>
      <vt:lpstr>Sammanfattning</vt:lpstr>
      <vt:lpstr>PowerPoint-presentation</vt:lpstr>
      <vt:lpstr>Veta mera? - www.palluc.se </vt:lpstr>
      <vt:lpstr>På Onkologikliniken CSK Anna-Carin.Cleve@liv.se  Peter.Ekevig@liv.se </vt:lpstr>
    </vt:vector>
  </TitlesOfParts>
  <Company>Landstinget i Värmland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introducera Nationell vårdplan för palliativ vård (NVP)</dc:title>
  <dc:creator>Anna-Carin Cleve</dc:creator>
  <dc:description>OH Landstinget vit.potx_x000d_
2016-04-08</dc:description>
  <cp:lastModifiedBy>Ulrika Nilsson</cp:lastModifiedBy>
  <cp:revision>24</cp:revision>
  <cp:lastPrinted>2018-10-08T17:00:37Z</cp:lastPrinted>
  <dcterms:created xsi:type="dcterms:W3CDTF">2018-09-26T12:56:11Z</dcterms:created>
  <dcterms:modified xsi:type="dcterms:W3CDTF">2018-10-09T16:11:26Z</dcterms:modified>
</cp:coreProperties>
</file>