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3" r:id="rId3"/>
    <p:sldMasterId id="2147483724" r:id="rId4"/>
  </p:sldMasterIdLst>
  <p:notesMasterIdLst>
    <p:notesMasterId r:id="rId32"/>
  </p:notesMasterIdLst>
  <p:sldIdLst>
    <p:sldId id="260" r:id="rId5"/>
    <p:sldId id="258" r:id="rId6"/>
    <p:sldId id="261" r:id="rId7"/>
    <p:sldId id="266" r:id="rId8"/>
    <p:sldId id="282" r:id="rId9"/>
    <p:sldId id="267" r:id="rId10"/>
    <p:sldId id="262" r:id="rId11"/>
    <p:sldId id="285" r:id="rId12"/>
    <p:sldId id="271" r:id="rId13"/>
    <p:sldId id="287" r:id="rId14"/>
    <p:sldId id="299" r:id="rId15"/>
    <p:sldId id="288" r:id="rId16"/>
    <p:sldId id="272" r:id="rId17"/>
    <p:sldId id="309" r:id="rId18"/>
    <p:sldId id="298" r:id="rId19"/>
    <p:sldId id="265" r:id="rId20"/>
    <p:sldId id="306" r:id="rId21"/>
    <p:sldId id="307" r:id="rId22"/>
    <p:sldId id="274" r:id="rId23"/>
    <p:sldId id="310" r:id="rId24"/>
    <p:sldId id="303" r:id="rId25"/>
    <p:sldId id="304" r:id="rId26"/>
    <p:sldId id="295" r:id="rId27"/>
    <p:sldId id="275" r:id="rId28"/>
    <p:sldId id="296" r:id="rId29"/>
    <p:sldId id="289" r:id="rId30"/>
    <p:sldId id="311" r:id="rId31"/>
  </p:sldIdLst>
  <p:sldSz cx="12192000" cy="6858000"/>
  <p:notesSz cx="6789738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83865" autoAdjust="0"/>
  </p:normalViewPr>
  <p:slideViewPr>
    <p:cSldViewPr snapToGrid="0">
      <p:cViewPr varScale="1">
        <p:scale>
          <a:sx n="75" d="100"/>
          <a:sy n="75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8215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8215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EDFD138D-C2FC-4BD9-BB22-862A5C10D787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39838"/>
            <a:ext cx="596106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974" y="4778725"/>
            <a:ext cx="5431790" cy="3909864"/>
          </a:xfrm>
          <a:prstGeom prst="rect">
            <a:avLst/>
          </a:prstGeom>
        </p:spPr>
        <p:txBody>
          <a:bodyPr vert="horz" lIns="92418" tIns="46209" rIns="92418" bIns="462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2"/>
            <a:ext cx="2942220" cy="498214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947" y="9431602"/>
            <a:ext cx="2942220" cy="498214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/>
            </a:lvl1pPr>
          </a:lstStyle>
          <a:p>
            <a:fld id="{6641A938-2152-42E7-AB39-783525894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87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18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184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924184">
                <a:defRPr/>
              </a:pPr>
              <a:t>10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3991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184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924184">
                <a:defRPr/>
              </a:pPr>
              <a:t>11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46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184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924184">
                <a:defRPr/>
              </a:pPr>
              <a:t>12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751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2574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08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99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092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462092">
                <a:defRPr/>
              </a:pPr>
              <a:t>16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5899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092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462092">
                <a:defRPr/>
              </a:pPr>
              <a:t>17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8697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092">
              <a:defRPr/>
            </a:pPr>
            <a:fld id="{482F31DA-4F1F-4493-9919-B75C07E8EBF5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462092">
                <a:defRPr/>
              </a:pPr>
              <a:t>18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285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71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3005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1236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4641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950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2083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1934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722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0086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717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16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032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184"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27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767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7545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94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1A938-2152-42E7-AB39-7835258943A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2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24908" b="10145"/>
          <a:stretch/>
        </p:blipFill>
        <p:spPr>
          <a:xfrm>
            <a:off x="-1" y="2151992"/>
            <a:ext cx="8594711" cy="47060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39" y="269937"/>
            <a:ext cx="3745276" cy="76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0840085" y="5412628"/>
            <a:ext cx="1244940" cy="10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r>
              <a:rPr lang="sv-SE">
                <a:solidFill>
                  <a:prstClr val="white"/>
                </a:solidFill>
              </a:rPr>
              <a:t>Här skriver man något som beskriver sammanhanget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k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9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-15795" t="-238" r="26594" b="-4968"/>
          <a:stretch/>
        </p:blipFill>
        <p:spPr>
          <a:xfrm>
            <a:off x="1982440" y="1207907"/>
            <a:ext cx="10209560" cy="5509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86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1940985"/>
            <a:ext cx="12192000" cy="4601065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2337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 i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597651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1" y="894802"/>
            <a:ext cx="3984703" cy="914833"/>
          </a:xfrm>
        </p:spPr>
        <p:txBody>
          <a:bodyPr/>
          <a:lstStyle>
            <a:lvl1pPr>
              <a:defRPr sz="2667" b="0" i="1">
                <a:solidFill>
                  <a:srgbClr val="DB516D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105408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105408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2367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67108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5272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9979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840317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67108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528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25600" y="1612294"/>
            <a:ext cx="10540800" cy="3633413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B516D"/>
                </a:solidFill>
              </a:defRPr>
            </a:lvl1pPr>
            <a:lvl2pPr marL="237061" indent="0">
              <a:buNone/>
              <a:defRPr/>
            </a:lvl2pPr>
            <a:lvl3pPr marL="472006" indent="0">
              <a:buNone/>
              <a:defRPr/>
            </a:lvl3pPr>
            <a:lvl4pPr marL="721766" indent="0">
              <a:buNone/>
              <a:defRPr/>
            </a:lvl4pPr>
            <a:lvl5pPr marL="958825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101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>
          <a:blip r:embed="rId2">
            <a:alphaModFix amt="29518"/>
          </a:blip>
          <a:stretch>
            <a:fillRect/>
          </a:stretch>
        </p:blipFill>
        <p:spPr>
          <a:xfrm>
            <a:off x="-2923183" y="2151991"/>
            <a:ext cx="11445611" cy="52373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40" y="269937"/>
            <a:ext cx="2592283" cy="52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1129603" y="5662557"/>
            <a:ext cx="955421" cy="82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r>
              <a:rPr lang="sv-SE">
                <a:solidFill>
                  <a:prstClr val="white"/>
                </a:solidFill>
              </a:rPr>
              <a:t>Här skriver man något som beskriver sammanhanget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6" name="textruta 15"/>
          <p:cNvSpPr txBox="1"/>
          <p:nvPr userDrawn="1"/>
        </p:nvSpPr>
        <p:spPr>
          <a:xfrm>
            <a:off x="9678957" y="6635742"/>
            <a:ext cx="2289111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 defTabSz="609585"/>
            <a:r>
              <a:rPr lang="sv-SE" sz="1067" dirty="0">
                <a:solidFill>
                  <a:prstClr val="white"/>
                </a:solidFill>
              </a:rPr>
              <a:t>Kliniska Studier Sverige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3142786" y="4282018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6577361" y="4282017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2289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41294" indent="-241294">
              <a:defRPr/>
            </a:lvl1pPr>
            <a:lvl2pPr marL="474121" indent="-232828">
              <a:defRPr/>
            </a:lvl2pPr>
            <a:lvl3pPr marL="715415" indent="-241294">
              <a:defRPr/>
            </a:lvl3pPr>
            <a:lvl4pPr marL="956709" indent="-241294">
              <a:defRPr/>
            </a:lvl4pPr>
            <a:lvl5pPr marL="1198003" indent="-241294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24908" b="10145"/>
          <a:stretch/>
        </p:blipFill>
        <p:spPr>
          <a:xfrm>
            <a:off x="-1" y="2151992"/>
            <a:ext cx="8594711" cy="47060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39" y="269937"/>
            <a:ext cx="3745276" cy="76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0840085" y="5412628"/>
            <a:ext cx="1244940" cy="10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man något som beskriver sammanhanget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27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41294" indent="-241294">
              <a:defRPr/>
            </a:lvl1pPr>
            <a:lvl2pPr marL="474121" indent="-232828">
              <a:defRPr/>
            </a:lvl2pPr>
            <a:lvl3pPr marL="715415" indent="-241294">
              <a:defRPr/>
            </a:lvl3pPr>
            <a:lvl4pPr marL="956709" indent="-241294">
              <a:defRPr/>
            </a:lvl4pPr>
            <a:lvl5pPr marL="1198003" indent="-241294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870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156"/>
            <a:ext cx="10540800" cy="3857512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58719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697400" y="1826684"/>
            <a:ext cx="4080000" cy="4351867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7605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825625"/>
            <a:ext cx="4080000" cy="43536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613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"/>
            <a:ext cx="4494600" cy="6542049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188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0"/>
            <a:ext cx="4494600" cy="65424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3867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838200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latshållare för text 8"/>
          <p:cNvSpPr>
            <a:spLocks noGrp="1"/>
          </p:cNvSpPr>
          <p:nvPr>
            <p:ph type="body" sz="quarter" idx="15"/>
          </p:nvPr>
        </p:nvSpPr>
        <p:spPr>
          <a:xfrm>
            <a:off x="6337084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838200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37084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330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ri placering av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63373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 dirty="0"/>
              <a:t>Placera bilder fritt här. Ta bort denna ruta genom att markera den och tryck </a:t>
            </a:r>
            <a:r>
              <a:rPr lang="sv-SE" dirty="0" err="1"/>
              <a:t>Delete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943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156"/>
            <a:ext cx="10540800" cy="3857512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7228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k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9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-15795" t="-238" r="26594" b="-4968"/>
          <a:stretch/>
        </p:blipFill>
        <p:spPr>
          <a:xfrm>
            <a:off x="1982440" y="1207907"/>
            <a:ext cx="10209560" cy="5509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148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1940985"/>
            <a:ext cx="12192000" cy="4601065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18648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 i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597651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1" y="894802"/>
            <a:ext cx="3984703" cy="914833"/>
          </a:xfrm>
        </p:spPr>
        <p:txBody>
          <a:bodyPr/>
          <a:lstStyle>
            <a:lvl1pPr>
              <a:defRPr sz="2667" b="0" i="1">
                <a:solidFill>
                  <a:srgbClr val="DB516D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12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105408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105408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764172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67108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231610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25143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840317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67108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4734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25600" y="1612294"/>
            <a:ext cx="10540800" cy="3633413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B516D"/>
                </a:solidFill>
              </a:defRPr>
            </a:lvl1pPr>
            <a:lvl2pPr marL="237061" indent="0">
              <a:buNone/>
              <a:defRPr/>
            </a:lvl2pPr>
            <a:lvl3pPr marL="472006" indent="0">
              <a:buNone/>
              <a:defRPr/>
            </a:lvl3pPr>
            <a:lvl4pPr marL="721766" indent="0">
              <a:buNone/>
              <a:defRPr/>
            </a:lvl4pPr>
            <a:lvl5pPr marL="958825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127382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>
          <a:blip r:embed="rId2">
            <a:alphaModFix amt="29518"/>
          </a:blip>
          <a:stretch>
            <a:fillRect/>
          </a:stretch>
        </p:blipFill>
        <p:spPr>
          <a:xfrm>
            <a:off x="-2923183" y="2151991"/>
            <a:ext cx="11445611" cy="52373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40" y="269937"/>
            <a:ext cx="2592283" cy="52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1129603" y="5662557"/>
            <a:ext cx="955421" cy="82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man något som beskriver sammanhanget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extruta 15"/>
          <p:cNvSpPr txBox="1"/>
          <p:nvPr userDrawn="1"/>
        </p:nvSpPr>
        <p:spPr>
          <a:xfrm>
            <a:off x="9678957" y="6635742"/>
            <a:ext cx="2289111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sv-SE" sz="1067" dirty="0">
                <a:solidFill>
                  <a:schemeClr val="bg1"/>
                </a:solidFill>
              </a:rPr>
              <a:t>Kliniska Studier Sverige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3142786" y="4282018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6577361" y="4282017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77938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200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697400" y="1826684"/>
            <a:ext cx="4080000" cy="4351867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4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2810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 me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466727"/>
            <a:ext cx="9623749" cy="85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H1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Rubrik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presentation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1495424"/>
            <a:ext cx="9619488" cy="395020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spcBef>
                <a:spcPts val="1400"/>
              </a:spcBef>
              <a:spcAft>
                <a:spcPts val="600"/>
              </a:spcAft>
              <a:buSzPct val="80000"/>
              <a:defRPr/>
            </a:lvl2pPr>
            <a:lvl3pPr>
              <a:spcBef>
                <a:spcPts val="1400"/>
              </a:spcBef>
              <a:spcAft>
                <a:spcPts val="400"/>
              </a:spcAft>
              <a:defRPr/>
            </a:lvl3pPr>
            <a:lvl4pPr>
              <a:spcBef>
                <a:spcPts val="1400"/>
              </a:spcBef>
              <a:spcAft>
                <a:spcPts val="300"/>
              </a:spcAft>
              <a:defRPr baseline="0"/>
            </a:lvl4pPr>
            <a:lvl5pPr>
              <a:spcBef>
                <a:spcPts val="1400"/>
              </a:spcBef>
              <a:spcAft>
                <a:spcPts val="300"/>
              </a:spcAft>
              <a:buSzPct val="80000"/>
              <a:defRPr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endParaRPr lang="en-US" dirty="0"/>
          </a:p>
          <a:p>
            <a:pPr lvl="1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3"/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76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600">
          <p15:clr>
            <a:srgbClr val="FBAE40"/>
          </p15:clr>
        </p15:guide>
        <p15:guide id="3" pos="5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24908" b="10145"/>
          <a:stretch/>
        </p:blipFill>
        <p:spPr>
          <a:xfrm>
            <a:off x="-1" y="2151992"/>
            <a:ext cx="8594711" cy="47060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39" y="269937"/>
            <a:ext cx="3745276" cy="76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0840085" y="5412628"/>
            <a:ext cx="1244940" cy="10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man något som beskriver sammanhanget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3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41294" indent="-241294">
              <a:defRPr/>
            </a:lvl1pPr>
            <a:lvl2pPr marL="474121" indent="-232828">
              <a:defRPr/>
            </a:lvl2pPr>
            <a:lvl3pPr marL="715415" indent="-241294">
              <a:defRPr/>
            </a:lvl3pPr>
            <a:lvl4pPr marL="956709" indent="-241294">
              <a:defRPr/>
            </a:lvl4pPr>
            <a:lvl5pPr marL="1198003" indent="-241294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52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156"/>
            <a:ext cx="10540800" cy="3857512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4411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697400" y="1826684"/>
            <a:ext cx="4080000" cy="4351867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16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825625"/>
            <a:ext cx="4080000" cy="43536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23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"/>
            <a:ext cx="4494600" cy="6542049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31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0"/>
            <a:ext cx="4494600" cy="65424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68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838200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latshållare för text 8"/>
          <p:cNvSpPr>
            <a:spLocks noGrp="1"/>
          </p:cNvSpPr>
          <p:nvPr>
            <p:ph type="body" sz="quarter" idx="15"/>
          </p:nvPr>
        </p:nvSpPr>
        <p:spPr>
          <a:xfrm>
            <a:off x="6337084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838200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37084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61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825625"/>
            <a:ext cx="4080000" cy="43536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27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ri placering av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63373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 dirty="0"/>
              <a:t>Placera bilder fritt här. Ta bort denna ruta genom att markera den och tryck </a:t>
            </a:r>
            <a:r>
              <a:rPr lang="sv-SE" dirty="0" err="1"/>
              <a:t>Delete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27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k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9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-15795" t="-238" r="26594" b="-4968"/>
          <a:stretch/>
        </p:blipFill>
        <p:spPr>
          <a:xfrm>
            <a:off x="1982440" y="1207907"/>
            <a:ext cx="10209560" cy="5509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71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1940985"/>
            <a:ext cx="12192000" cy="4601065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424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 i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597651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1" y="894802"/>
            <a:ext cx="3984703" cy="914833"/>
          </a:xfrm>
        </p:spPr>
        <p:txBody>
          <a:bodyPr/>
          <a:lstStyle>
            <a:lvl1pPr>
              <a:defRPr sz="2667" b="0" i="1">
                <a:solidFill>
                  <a:srgbClr val="DB516D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105408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105408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5416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67108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0971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5548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840317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67108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182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25600" y="1612294"/>
            <a:ext cx="10540800" cy="3633413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B516D"/>
                </a:solidFill>
              </a:defRPr>
            </a:lvl1pPr>
            <a:lvl2pPr marL="237061" indent="0">
              <a:buNone/>
              <a:defRPr/>
            </a:lvl2pPr>
            <a:lvl3pPr marL="472006" indent="0">
              <a:buNone/>
              <a:defRPr/>
            </a:lvl3pPr>
            <a:lvl4pPr marL="721766" indent="0">
              <a:buNone/>
              <a:defRPr/>
            </a:lvl4pPr>
            <a:lvl5pPr marL="958825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6988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>
          <a:blip r:embed="rId2">
            <a:alphaModFix amt="29518"/>
          </a:blip>
          <a:stretch>
            <a:fillRect/>
          </a:stretch>
        </p:blipFill>
        <p:spPr>
          <a:xfrm>
            <a:off x="-2923183" y="2151991"/>
            <a:ext cx="11445611" cy="52373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40" y="269937"/>
            <a:ext cx="2592283" cy="52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1129603" y="5662557"/>
            <a:ext cx="955421" cy="82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man något som beskriver sammanhanget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extruta 15"/>
          <p:cNvSpPr txBox="1"/>
          <p:nvPr userDrawn="1"/>
        </p:nvSpPr>
        <p:spPr>
          <a:xfrm>
            <a:off x="9678957" y="6635742"/>
            <a:ext cx="2289111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sv-SE" sz="1067" dirty="0">
                <a:solidFill>
                  <a:schemeClr val="bg1"/>
                </a:solidFill>
              </a:rPr>
              <a:t>Kliniska Studier Sverige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3142786" y="4282018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6577361" y="4282017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1424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"/>
            <a:ext cx="4494600" cy="6542049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291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9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5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24908" b="10145"/>
          <a:stretch/>
        </p:blipFill>
        <p:spPr>
          <a:xfrm>
            <a:off x="-1" y="2151992"/>
            <a:ext cx="8594711" cy="470600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39" y="269937"/>
            <a:ext cx="3745276" cy="76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0840085" y="5412628"/>
            <a:ext cx="1244940" cy="10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r>
              <a:rPr lang="sv-SE">
                <a:solidFill>
                  <a:prstClr val="white"/>
                </a:solidFill>
              </a:rPr>
              <a:t>Här skriver man något som beskriver sammanhanget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41294" indent="-241294">
              <a:defRPr/>
            </a:lvl1pPr>
            <a:lvl2pPr marL="474121" indent="-232828">
              <a:defRPr/>
            </a:lvl2pPr>
            <a:lvl3pPr marL="715415" indent="-241294">
              <a:defRPr/>
            </a:lvl3pPr>
            <a:lvl4pPr marL="956709" indent="-241294">
              <a:defRPr/>
            </a:lvl4pPr>
            <a:lvl5pPr marL="1198003" indent="-241294"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06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0156"/>
            <a:ext cx="10540800" cy="3857512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025648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697400" y="1826684"/>
            <a:ext cx="4080000" cy="4351867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0538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109392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480000" cy="43536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825625"/>
            <a:ext cx="4080000" cy="43536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01255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punktlista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1"/>
            <a:ext cx="4494600" cy="6542049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636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0"/>
            <a:ext cx="4494600" cy="65424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7608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838200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latshållare för text 8"/>
          <p:cNvSpPr>
            <a:spLocks noGrp="1"/>
          </p:cNvSpPr>
          <p:nvPr>
            <p:ph type="body" sz="quarter" idx="15"/>
          </p:nvPr>
        </p:nvSpPr>
        <p:spPr>
          <a:xfrm>
            <a:off x="6337084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838200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37084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85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text bild utf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4"/>
            <a:ext cx="64800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838200" y="2022088"/>
            <a:ext cx="6480000" cy="415713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7697400" y="0"/>
            <a:ext cx="4494600" cy="6542400"/>
          </a:xfrm>
        </p:spPr>
        <p:txBody>
          <a:bodyPr/>
          <a:lstStyle>
            <a:lvl1pPr marL="0" indent="0">
              <a:buNone/>
              <a:defRPr sz="2667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83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ri placering av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63373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 dirty="0"/>
              <a:t>Placera bilder fritt här. Ta bort denna ruta genom att markera den och tryck </a:t>
            </a:r>
            <a:r>
              <a:rPr lang="sv-SE" dirty="0" err="1"/>
              <a:t>Delete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20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k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9" name="image3.png"/>
          <p:cNvPicPr>
            <a:picLocks noChangeAspect="1"/>
          </p:cNvPicPr>
          <p:nvPr userDrawn="1"/>
        </p:nvPicPr>
        <p:blipFill rotWithShape="1">
          <a:blip r:embed="rId2">
            <a:alphaModFix amt="29518"/>
          </a:blip>
          <a:srcRect l="-15795" t="-238" r="26594" b="-4968"/>
          <a:stretch/>
        </p:blipFill>
        <p:spPr>
          <a:xfrm>
            <a:off x="1982440" y="1207907"/>
            <a:ext cx="10209560" cy="5509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267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1940985"/>
            <a:ext cx="12192000" cy="4601065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83792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rubrik i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597651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1" y="894802"/>
            <a:ext cx="3984703" cy="914833"/>
          </a:xfrm>
        </p:spPr>
        <p:txBody>
          <a:bodyPr/>
          <a:lstStyle>
            <a:lvl1pPr>
              <a:defRPr sz="2667" b="0" i="1">
                <a:solidFill>
                  <a:srgbClr val="DB516D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0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105408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105408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105408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5457480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367108" y="2611097"/>
            <a:ext cx="5040000" cy="3578567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194897"/>
            <a:ext cx="5040000" cy="336000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082517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840317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133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6367636" y="2318400"/>
            <a:ext cx="5040000" cy="3986752"/>
          </a:xfrm>
        </p:spPr>
        <p:txBody>
          <a:bodyPr/>
          <a:lstStyle>
            <a:lvl1pPr marL="0" indent="0">
              <a:buNone/>
              <a:defRPr sz="1867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98051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er och två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657600"/>
            <a:ext cx="10540800" cy="916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367108" y="1778699"/>
            <a:ext cx="5040000" cy="336000"/>
          </a:xfrm>
        </p:spPr>
        <p:txBody>
          <a:bodyPr anchor="t" anchorCtr="0"/>
          <a:lstStyle>
            <a:lvl1pPr marL="0" indent="0">
              <a:buNone/>
              <a:defRPr sz="2667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840317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67108" y="2194896"/>
            <a:ext cx="5040000" cy="3988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99850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25600" y="1612294"/>
            <a:ext cx="10540800" cy="3633413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B516D"/>
                </a:solidFill>
              </a:defRPr>
            </a:lvl1pPr>
            <a:lvl2pPr marL="237061" indent="0">
              <a:buNone/>
              <a:defRPr/>
            </a:lvl2pPr>
            <a:lvl3pPr marL="472006" indent="0">
              <a:buNone/>
              <a:defRPr/>
            </a:lvl3pPr>
            <a:lvl4pPr marL="721766" indent="0">
              <a:buNone/>
              <a:defRPr/>
            </a:lvl4pPr>
            <a:lvl5pPr marL="958825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10257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>
            <a:picLocks noChangeAspect="1"/>
          </p:cNvPicPr>
          <p:nvPr userDrawn="1"/>
        </p:nvPicPr>
        <p:blipFill>
          <a:blip r:embed="rId2">
            <a:alphaModFix amt="29518"/>
          </a:blip>
          <a:stretch>
            <a:fillRect/>
          </a:stretch>
        </p:blipFill>
        <p:spPr>
          <a:xfrm>
            <a:off x="-2923183" y="2151991"/>
            <a:ext cx="11445611" cy="52373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67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40" y="269937"/>
            <a:ext cx="2592283" cy="526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 userDrawn="1"/>
        </p:nvPicPr>
        <p:blipFill>
          <a:blip r:embed="rId4"/>
          <a:srcRect b="9272"/>
          <a:stretch>
            <a:fillRect/>
          </a:stretch>
        </p:blipFill>
        <p:spPr>
          <a:xfrm>
            <a:off x="11129603" y="5662557"/>
            <a:ext cx="955421" cy="82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r>
              <a:rPr lang="sv-SE">
                <a:solidFill>
                  <a:prstClr val="white"/>
                </a:solidFill>
              </a:rPr>
              <a:t>Här skriver man något som beskriver sammanhanget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6" name="textruta 15"/>
          <p:cNvSpPr txBox="1"/>
          <p:nvPr userDrawn="1"/>
        </p:nvSpPr>
        <p:spPr>
          <a:xfrm>
            <a:off x="9678957" y="6635742"/>
            <a:ext cx="2289111" cy="16421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 defTabSz="609585"/>
            <a:r>
              <a:rPr lang="sv-SE" sz="1067" dirty="0">
                <a:solidFill>
                  <a:prstClr val="white"/>
                </a:solidFill>
              </a:rPr>
              <a:t>Kliniska Studier Sverige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3142786" y="4282018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6577361" y="4282017"/>
            <a:ext cx="3359615" cy="1120129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092332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838200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Platshållare för text 8"/>
          <p:cNvSpPr>
            <a:spLocks noGrp="1"/>
          </p:cNvSpPr>
          <p:nvPr>
            <p:ph type="body" sz="quarter" idx="15"/>
          </p:nvPr>
        </p:nvSpPr>
        <p:spPr>
          <a:xfrm>
            <a:off x="6337084" y="4986867"/>
            <a:ext cx="5040000" cy="1200000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838200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37084" y="1949992"/>
            <a:ext cx="5040000" cy="2740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9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412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11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 me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466727"/>
            <a:ext cx="9623749" cy="85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H1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Rubrik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62A60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presentation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1495424"/>
            <a:ext cx="9619488" cy="395020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spcBef>
                <a:spcPts val="1400"/>
              </a:spcBef>
              <a:spcAft>
                <a:spcPts val="600"/>
              </a:spcAft>
              <a:buSzPct val="80000"/>
              <a:defRPr/>
            </a:lvl2pPr>
            <a:lvl3pPr>
              <a:spcBef>
                <a:spcPts val="1400"/>
              </a:spcBef>
              <a:spcAft>
                <a:spcPts val="400"/>
              </a:spcAft>
              <a:defRPr/>
            </a:lvl3pPr>
            <a:lvl4pPr>
              <a:spcBef>
                <a:spcPts val="1400"/>
              </a:spcBef>
              <a:spcAft>
                <a:spcPts val="300"/>
              </a:spcAft>
              <a:defRPr baseline="0"/>
            </a:lvl4pPr>
            <a:lvl5pPr>
              <a:spcBef>
                <a:spcPts val="1400"/>
              </a:spcBef>
              <a:spcAft>
                <a:spcPts val="300"/>
              </a:spcAft>
              <a:buSzPct val="80000"/>
              <a:defRPr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endParaRPr lang="en-US" dirty="0"/>
          </a:p>
          <a:p>
            <a:pPr lvl="1"/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3"/>
            <a:r>
              <a:rPr lang="en-US" dirty="0" err="1"/>
              <a:t>Fjärde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600">
          <p15:clr>
            <a:srgbClr val="FBAE40"/>
          </p15:clr>
        </p15:guide>
        <p15:guide id="3" pos="5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ri placering av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775854"/>
            <a:ext cx="10538884" cy="91483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12" y="6597848"/>
            <a:ext cx="3928187" cy="240000"/>
          </a:xfrm>
          <a:prstGeom prst="rect">
            <a:avLst/>
          </a:prstGeom>
        </p:spPr>
        <p:txBody>
          <a:bodyPr/>
          <a:lstStyle/>
          <a:p>
            <a:pPr defTabSz="609585"/>
            <a:r>
              <a:rPr lang="sv-SE">
                <a:solidFill>
                  <a:prstClr val="black"/>
                </a:solidFill>
              </a:rPr>
              <a:t>Här skriver man något som beskriver sammanhanget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A289-7276-4E8D-8C53-3551CFA36323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382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6337300" y="1949451"/>
            <a:ext cx="5039784" cy="385868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sv-SE" dirty="0"/>
              <a:t>Placera bilder fritt här. Ta bort denna ruta genom att markera den och tryck </a:t>
            </a:r>
            <a:r>
              <a:rPr lang="sv-SE" dirty="0" err="1"/>
              <a:t>Delete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51845" b="30256"/>
          <a:stretch/>
        </p:blipFill>
        <p:spPr>
          <a:xfrm>
            <a:off x="0" y="6542920"/>
            <a:ext cx="12192000" cy="315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46329"/>
            <a:ext cx="105408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fld id="{068EA289-7276-4E8D-8C53-3551CFA36323}" type="slidenum">
              <a:rPr lang="sv-SE" smtClean="0">
                <a:solidFill>
                  <a:prstClr val="white"/>
                </a:solidFill>
              </a:rPr>
              <a:pPr defTabSz="609585"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textruta 9"/>
          <p:cNvSpPr txBox="1"/>
          <p:nvPr userDrawn="1"/>
        </p:nvSpPr>
        <p:spPr>
          <a:xfrm>
            <a:off x="75674" y="6561027"/>
            <a:ext cx="867734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sv-SE" sz="1067" dirty="0">
                <a:solidFill>
                  <a:prstClr val="white"/>
                </a:solidFill>
                <a:cs typeface="Arial" panose="020B0604020202020204" pitchFamily="34" charset="0"/>
              </a:rPr>
              <a:t>Kliniska Studier Sverige är ett samarbete mellan Vetenskapsrådet och Sveriges sex sjukvårdsregioner </a:t>
            </a:r>
          </a:p>
          <a:p>
            <a:pPr defTabSz="609585"/>
            <a:endParaRPr lang="sv-SE" sz="10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rgbClr val="6A889C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914377" rtl="0" eaLnBrk="1" latinLnBrk="0" hangingPunct="1">
        <a:lnSpc>
          <a:spcPct val="114000"/>
        </a:lnSpc>
        <a:spcBef>
          <a:spcPts val="1000"/>
        </a:spcBef>
        <a:buClr>
          <a:srgbClr val="6A889C"/>
        </a:buClr>
        <a:buFont typeface="Arial" panose="020B0604020202020204" pitchFamily="34" charset="0"/>
        <a:buChar char="•"/>
        <a:defRPr sz="2667" kern="1200">
          <a:solidFill>
            <a:srgbClr val="004764"/>
          </a:solidFill>
          <a:latin typeface="+mn-lt"/>
          <a:ea typeface="+mn-ea"/>
          <a:cs typeface="+mn-cs"/>
        </a:defRPr>
      </a:lvl1pPr>
      <a:lvl2pPr marL="472006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400" kern="1200">
          <a:solidFill>
            <a:srgbClr val="004764"/>
          </a:solidFill>
          <a:latin typeface="+mn-lt"/>
          <a:ea typeface="+mn-ea"/>
          <a:cs typeface="+mn-cs"/>
        </a:defRPr>
      </a:lvl2pPr>
      <a:lvl3pPr marL="721766" indent="-249760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133" kern="1200">
          <a:solidFill>
            <a:srgbClr val="004764"/>
          </a:solidFill>
          <a:latin typeface="+mn-lt"/>
          <a:ea typeface="+mn-ea"/>
          <a:cs typeface="+mn-cs"/>
        </a:defRPr>
      </a:lvl3pPr>
      <a:lvl4pPr marL="958827" indent="-237061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867" kern="1200">
          <a:solidFill>
            <a:srgbClr val="004764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600" kern="1200">
          <a:solidFill>
            <a:srgbClr val="00476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51845" b="30256"/>
          <a:stretch/>
        </p:blipFill>
        <p:spPr>
          <a:xfrm>
            <a:off x="0" y="6542920"/>
            <a:ext cx="12192000" cy="315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46329"/>
            <a:ext cx="105408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75674" y="6561027"/>
            <a:ext cx="867734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67" dirty="0">
                <a:solidFill>
                  <a:schemeClr val="bg1"/>
                </a:solidFill>
                <a:cs typeface="Arial" panose="020B0604020202020204" pitchFamily="34" charset="0"/>
              </a:rPr>
              <a:t>Kliniska Studier Sverige är ett samarbete mellan Vetenskapsrådet och Sveriges sex sjukvårdsregioner </a:t>
            </a:r>
          </a:p>
          <a:p>
            <a:endParaRPr lang="sv-SE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rgbClr val="6A889C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914377" rtl="0" eaLnBrk="1" latinLnBrk="0" hangingPunct="1">
        <a:lnSpc>
          <a:spcPct val="114000"/>
        </a:lnSpc>
        <a:spcBef>
          <a:spcPts val="1000"/>
        </a:spcBef>
        <a:buClr>
          <a:srgbClr val="6A889C"/>
        </a:buClr>
        <a:buFont typeface="Arial" panose="020B0604020202020204" pitchFamily="34" charset="0"/>
        <a:buChar char="•"/>
        <a:defRPr sz="2667" kern="1200">
          <a:solidFill>
            <a:srgbClr val="004764"/>
          </a:solidFill>
          <a:latin typeface="+mn-lt"/>
          <a:ea typeface="+mn-ea"/>
          <a:cs typeface="+mn-cs"/>
        </a:defRPr>
      </a:lvl1pPr>
      <a:lvl2pPr marL="472006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400" kern="1200">
          <a:solidFill>
            <a:srgbClr val="004764"/>
          </a:solidFill>
          <a:latin typeface="+mn-lt"/>
          <a:ea typeface="+mn-ea"/>
          <a:cs typeface="+mn-cs"/>
        </a:defRPr>
      </a:lvl2pPr>
      <a:lvl3pPr marL="721766" indent="-249760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133" kern="1200">
          <a:solidFill>
            <a:srgbClr val="004764"/>
          </a:solidFill>
          <a:latin typeface="+mn-lt"/>
          <a:ea typeface="+mn-ea"/>
          <a:cs typeface="+mn-cs"/>
        </a:defRPr>
      </a:lvl3pPr>
      <a:lvl4pPr marL="958827" indent="-237061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867" kern="1200">
          <a:solidFill>
            <a:srgbClr val="004764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600" kern="1200">
          <a:solidFill>
            <a:srgbClr val="00476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51845" b="30256"/>
          <a:stretch/>
        </p:blipFill>
        <p:spPr>
          <a:xfrm>
            <a:off x="0" y="6542920"/>
            <a:ext cx="12192000" cy="315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46329"/>
            <a:ext cx="105408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fld id="{068EA289-7276-4E8D-8C53-3551CFA3632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75674" y="6561027"/>
            <a:ext cx="867734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67" dirty="0">
                <a:solidFill>
                  <a:schemeClr val="bg1"/>
                </a:solidFill>
                <a:cs typeface="Arial" panose="020B0604020202020204" pitchFamily="34" charset="0"/>
              </a:rPr>
              <a:t>Kliniska Studier Sverige är ett samarbete mellan Vetenskapsrådet och Sveriges sex sjukvårdsregioner </a:t>
            </a:r>
          </a:p>
          <a:p>
            <a:endParaRPr lang="sv-SE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2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</p:sldLayoutIdLst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rgbClr val="6A889C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914377" rtl="0" eaLnBrk="1" latinLnBrk="0" hangingPunct="1">
        <a:lnSpc>
          <a:spcPct val="114000"/>
        </a:lnSpc>
        <a:spcBef>
          <a:spcPts val="1000"/>
        </a:spcBef>
        <a:buClr>
          <a:srgbClr val="6A889C"/>
        </a:buClr>
        <a:buFont typeface="Arial" panose="020B0604020202020204" pitchFamily="34" charset="0"/>
        <a:buChar char="•"/>
        <a:defRPr sz="2667" kern="1200">
          <a:solidFill>
            <a:srgbClr val="004764"/>
          </a:solidFill>
          <a:latin typeface="+mn-lt"/>
          <a:ea typeface="+mn-ea"/>
          <a:cs typeface="+mn-cs"/>
        </a:defRPr>
      </a:lvl1pPr>
      <a:lvl2pPr marL="472006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400" kern="1200">
          <a:solidFill>
            <a:srgbClr val="004764"/>
          </a:solidFill>
          <a:latin typeface="+mn-lt"/>
          <a:ea typeface="+mn-ea"/>
          <a:cs typeface="+mn-cs"/>
        </a:defRPr>
      </a:lvl2pPr>
      <a:lvl3pPr marL="721766" indent="-249760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133" kern="1200">
          <a:solidFill>
            <a:srgbClr val="004764"/>
          </a:solidFill>
          <a:latin typeface="+mn-lt"/>
          <a:ea typeface="+mn-ea"/>
          <a:cs typeface="+mn-cs"/>
        </a:defRPr>
      </a:lvl3pPr>
      <a:lvl4pPr marL="958827" indent="-237061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867" kern="1200">
          <a:solidFill>
            <a:srgbClr val="004764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600" kern="1200">
          <a:solidFill>
            <a:srgbClr val="00476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51845" b="30256"/>
          <a:stretch/>
        </p:blipFill>
        <p:spPr>
          <a:xfrm>
            <a:off x="0" y="6542920"/>
            <a:ext cx="12192000" cy="315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56910"/>
            <a:ext cx="10540800" cy="914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46329"/>
            <a:ext cx="105408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4892" y="6597848"/>
            <a:ext cx="542216" cy="24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67">
                <a:solidFill>
                  <a:schemeClr val="bg1"/>
                </a:solidFill>
              </a:defRPr>
            </a:lvl1pPr>
          </a:lstStyle>
          <a:p>
            <a:pPr defTabSz="609585"/>
            <a:fld id="{068EA289-7276-4E8D-8C53-3551CFA36323}" type="slidenum">
              <a:rPr lang="sv-SE" smtClean="0">
                <a:solidFill>
                  <a:prstClr val="white"/>
                </a:solidFill>
              </a:rPr>
              <a:pPr defTabSz="609585"/>
              <a:t>‹#›</a:t>
            </a:fld>
            <a:endParaRPr lang="sv-SE">
              <a:solidFill>
                <a:prstClr val="white"/>
              </a:solidFill>
            </a:endParaRPr>
          </a:p>
        </p:txBody>
      </p:sp>
      <p:sp>
        <p:nvSpPr>
          <p:cNvPr id="10" name="textruta 9"/>
          <p:cNvSpPr txBox="1"/>
          <p:nvPr userDrawn="1"/>
        </p:nvSpPr>
        <p:spPr>
          <a:xfrm>
            <a:off x="75674" y="6561027"/>
            <a:ext cx="867734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sv-SE" sz="1067" dirty="0">
                <a:solidFill>
                  <a:prstClr val="white"/>
                </a:solidFill>
                <a:cs typeface="Arial" panose="020B0604020202020204" pitchFamily="34" charset="0"/>
              </a:rPr>
              <a:t>Kliniska Studier Sverige är ett samarbete mellan Vetenskapsrådet och Sveriges sex sjukvårdsregioner </a:t>
            </a:r>
          </a:p>
          <a:p>
            <a:pPr defTabSz="609585"/>
            <a:endParaRPr lang="sv-SE" sz="10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rgbClr val="6A889C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914377" rtl="0" eaLnBrk="1" latinLnBrk="0" hangingPunct="1">
        <a:lnSpc>
          <a:spcPct val="114000"/>
        </a:lnSpc>
        <a:spcBef>
          <a:spcPts val="1000"/>
        </a:spcBef>
        <a:buClr>
          <a:srgbClr val="6A889C"/>
        </a:buClr>
        <a:buFont typeface="Arial" panose="020B0604020202020204" pitchFamily="34" charset="0"/>
        <a:buChar char="•"/>
        <a:defRPr sz="2667" kern="1200">
          <a:solidFill>
            <a:srgbClr val="004764"/>
          </a:solidFill>
          <a:latin typeface="+mn-lt"/>
          <a:ea typeface="+mn-ea"/>
          <a:cs typeface="+mn-cs"/>
        </a:defRPr>
      </a:lvl1pPr>
      <a:lvl2pPr marL="472006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400" kern="1200">
          <a:solidFill>
            <a:srgbClr val="004764"/>
          </a:solidFill>
          <a:latin typeface="+mn-lt"/>
          <a:ea typeface="+mn-ea"/>
          <a:cs typeface="+mn-cs"/>
        </a:defRPr>
      </a:lvl2pPr>
      <a:lvl3pPr marL="721766" indent="-249760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2133" kern="1200">
          <a:solidFill>
            <a:srgbClr val="004764"/>
          </a:solidFill>
          <a:latin typeface="+mn-lt"/>
          <a:ea typeface="+mn-ea"/>
          <a:cs typeface="+mn-cs"/>
        </a:defRPr>
      </a:lvl3pPr>
      <a:lvl4pPr marL="958827" indent="-237061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867" kern="1200">
          <a:solidFill>
            <a:srgbClr val="004764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14000"/>
        </a:lnSpc>
        <a:spcBef>
          <a:spcPts val="500"/>
        </a:spcBef>
        <a:buClr>
          <a:srgbClr val="6A889C"/>
        </a:buClr>
        <a:buFont typeface="Arial" panose="020B0604020202020204" pitchFamily="34" charset="0"/>
        <a:buChar char="•"/>
        <a:defRPr sz="1600" kern="1200">
          <a:solidFill>
            <a:srgbClr val="00476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7.png"/><Relationship Id="rId4" Type="http://schemas.openxmlformats.org/officeDocument/2006/relationships/hyperlink" Target="http://www.kliniskastudier.s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www.r-rct.s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www.forumuppsalaorebro.se/om-oss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3593" y="111561"/>
            <a:ext cx="4207436" cy="95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05" y="5088545"/>
            <a:ext cx="1511200" cy="143789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" y="781919"/>
            <a:ext cx="3967206" cy="88134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073166" y="2167758"/>
            <a:ext cx="8805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A6A6A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Forum Uppsala-Örebro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A6A6A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en del av Kliniska Studier Sverige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A6A6A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rgbClr val="A6A6A6">
                    <a:lumMod val="50000"/>
                  </a:srgbClr>
                </a:solidFill>
                <a:latin typeface="Arial"/>
              </a:rPr>
              <a:t>Ingela Marklund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A6A6A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rgbClr val="A6A6A6">
                    <a:lumMod val="50000"/>
                  </a:srgbClr>
                </a:solidFill>
                <a:latin typeface="Arial"/>
              </a:rPr>
              <a:t>Lokal nodsamordnare, Region Värmland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A6A6A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A6A6A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1993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26270" y="374333"/>
            <a:ext cx="10540800" cy="91483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v-SE" sz="3200" dirty="0"/>
              <a:t>Lokala nodsamordnare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sp>
        <p:nvSpPr>
          <p:cNvPr id="88" name="textruta 7"/>
          <p:cNvSpPr txBox="1"/>
          <p:nvPr/>
        </p:nvSpPr>
        <p:spPr>
          <a:xfrm>
            <a:off x="3110578" y="3071729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Tobias Rudholm </a:t>
            </a:r>
            <a:r>
              <a:rPr lang="sv-SE" sz="900" b="1" dirty="0" err="1">
                <a:solidFill>
                  <a:prstClr val="black"/>
                </a:solidFill>
                <a:latin typeface="Arial"/>
              </a:rPr>
              <a:t>Feldreich</a:t>
            </a:r>
            <a:endParaRPr lang="sv-SE" sz="900" b="1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CKF, Dalarna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52" y="1278342"/>
            <a:ext cx="1345040" cy="17933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07" y="3701911"/>
            <a:ext cx="1345040" cy="17933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5"/>
          <a:stretch/>
        </p:blipFill>
        <p:spPr>
          <a:xfrm>
            <a:off x="3214038" y="3701911"/>
            <a:ext cx="1345040" cy="18129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60" y="1278342"/>
            <a:ext cx="1345040" cy="17933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60" y="3701911"/>
            <a:ext cx="1345040" cy="17933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07" y="1288117"/>
            <a:ext cx="1345040" cy="17933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0276" r="21468" b="30824"/>
          <a:stretch/>
        </p:blipFill>
        <p:spPr>
          <a:xfrm>
            <a:off x="3213301" y="1293855"/>
            <a:ext cx="1276723" cy="17937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9" name="textruta 7"/>
          <p:cNvSpPr txBox="1"/>
          <p:nvPr/>
        </p:nvSpPr>
        <p:spPr>
          <a:xfrm>
            <a:off x="5054893" y="3071729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Lise-Lotte Sundgren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CKF, Gävleborg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textruta 7"/>
          <p:cNvSpPr txBox="1"/>
          <p:nvPr/>
        </p:nvSpPr>
        <p:spPr>
          <a:xfrm>
            <a:off x="7143640" y="3071729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Lena Ericsson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CKF, Sörmland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textruta 7"/>
          <p:cNvSpPr txBox="1"/>
          <p:nvPr/>
        </p:nvSpPr>
        <p:spPr>
          <a:xfrm>
            <a:off x="3137101" y="5512954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Ingela Marklund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CKF, Värmland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textruta 7"/>
          <p:cNvSpPr txBox="1"/>
          <p:nvPr/>
        </p:nvSpPr>
        <p:spPr>
          <a:xfrm>
            <a:off x="9085029" y="3071729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Lisa Söderström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CKF, Västmanland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textruta 7"/>
          <p:cNvSpPr txBox="1"/>
          <p:nvPr/>
        </p:nvSpPr>
        <p:spPr>
          <a:xfrm>
            <a:off x="5054893" y="5495298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Eva Norgren Holst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FoU-</a:t>
            </a:r>
            <a:r>
              <a:rPr lang="sv-SE" sz="900" dirty="0" err="1">
                <a:solidFill>
                  <a:prstClr val="black"/>
                </a:solidFill>
                <a:latin typeface="Arial"/>
              </a:rPr>
              <a:t>avd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, Örebro län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textruta 7"/>
          <p:cNvSpPr txBox="1"/>
          <p:nvPr/>
        </p:nvSpPr>
        <p:spPr>
          <a:xfrm>
            <a:off x="7143640" y="5495298"/>
            <a:ext cx="218854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Moa Bülow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FoU-</a:t>
            </a:r>
            <a:r>
              <a:rPr lang="sv-SE" sz="900" dirty="0" err="1">
                <a:solidFill>
                  <a:prstClr val="black"/>
                </a:solidFill>
                <a:latin typeface="Arial"/>
              </a:rPr>
              <a:t>avd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, Uppsala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textruta 7"/>
          <p:cNvSpPr txBox="1"/>
          <p:nvPr/>
        </p:nvSpPr>
        <p:spPr>
          <a:xfrm>
            <a:off x="9028955" y="4190280"/>
            <a:ext cx="131900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Sabine Lindén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Monica Wickström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Paula </a:t>
            </a:r>
            <a:r>
              <a:rPr lang="sv-SE" sz="900" b="1" dirty="0" err="1">
                <a:solidFill>
                  <a:prstClr val="black"/>
                </a:solidFill>
                <a:latin typeface="Arial"/>
              </a:rPr>
              <a:t>Delking</a:t>
            </a:r>
            <a:endParaRPr lang="sv-SE" sz="900" b="1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Caroline Tibell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Veronica Pettersson</a:t>
            </a:r>
            <a:endParaRPr lang="sv-SE" sz="900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8663940" y="3701911"/>
            <a:ext cx="198120" cy="17933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07960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26270" y="374333"/>
            <a:ext cx="10540800" cy="91483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v-SE" sz="3200" dirty="0"/>
              <a:t>Lokala noder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73" y="5240498"/>
            <a:ext cx="490468" cy="6539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45" y="5230723"/>
            <a:ext cx="490468" cy="6539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5"/>
          <a:stretch/>
        </p:blipFill>
        <p:spPr>
          <a:xfrm>
            <a:off x="6567835" y="5213067"/>
            <a:ext cx="490468" cy="6611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45" y="5230723"/>
            <a:ext cx="490468" cy="6539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55" y="5240498"/>
            <a:ext cx="490468" cy="6539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18" y="5240498"/>
            <a:ext cx="490468" cy="6539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0276" r="21468" b="30824"/>
          <a:stretch/>
        </p:blipFill>
        <p:spPr>
          <a:xfrm>
            <a:off x="5299796" y="5213067"/>
            <a:ext cx="465556" cy="6540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5" b="19956"/>
          <a:stretch/>
        </p:blipFill>
        <p:spPr>
          <a:xfrm>
            <a:off x="2602120" y="5931555"/>
            <a:ext cx="9250680" cy="615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2120" y="1491489"/>
            <a:ext cx="106649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E5673A"/>
                </a:solidFill>
              </a:rPr>
              <a:t>Samordnar</a:t>
            </a:r>
            <a:r>
              <a:rPr lang="sv-SE" sz="1600" dirty="0">
                <a:solidFill>
                  <a:srgbClr val="6A889C"/>
                </a:solidFill>
              </a:rPr>
              <a:t> frågor om </a:t>
            </a:r>
            <a:r>
              <a:rPr lang="sv-SE" sz="1600" dirty="0">
                <a:solidFill>
                  <a:srgbClr val="E5673A"/>
                </a:solidFill>
              </a:rPr>
              <a:t>planering och genomförande </a:t>
            </a:r>
            <a:r>
              <a:rPr lang="sv-SE" sz="1600" dirty="0">
                <a:solidFill>
                  <a:srgbClr val="6A889C"/>
                </a:solidFill>
              </a:rPr>
              <a:t>av kliniska studier (avtalsskrivning, registeruttag, biobankning, biostatistik och juridik)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E5673A"/>
                </a:solidFill>
              </a:rPr>
              <a:t>Utbildningar</a:t>
            </a:r>
            <a:r>
              <a:rPr lang="sv-SE" sz="1600" dirty="0">
                <a:solidFill>
                  <a:srgbClr val="6A889C"/>
                </a:solidFill>
              </a:rPr>
              <a:t> (GCP, regelverk och forskningsetik för chefer, monitorering och biostatistik)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E5673A"/>
                </a:solidFill>
              </a:rPr>
              <a:t>Nätverk</a:t>
            </a:r>
            <a:r>
              <a:rPr lang="sv-SE" sz="1600" dirty="0">
                <a:solidFill>
                  <a:srgbClr val="6A889C"/>
                </a:solidFill>
              </a:rPr>
              <a:t> för forskningssköterskor och forskningsstödjande personal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Förmedling av </a:t>
            </a:r>
            <a:r>
              <a:rPr lang="sv-SE" sz="1600" dirty="0">
                <a:solidFill>
                  <a:srgbClr val="E5673A"/>
                </a:solidFill>
              </a:rPr>
              <a:t>studieförfrågningar</a:t>
            </a:r>
            <a:r>
              <a:rPr lang="sv-SE" sz="1600" dirty="0">
                <a:solidFill>
                  <a:srgbClr val="6A889C"/>
                </a:solidFill>
              </a:rPr>
              <a:t> till kliniker</a:t>
            </a:r>
          </a:p>
          <a:p>
            <a:pPr fontAlgn="base">
              <a:lnSpc>
                <a:spcPct val="150000"/>
              </a:lnSpc>
            </a:pPr>
            <a:endParaRPr lang="sv-SE" sz="1600" dirty="0">
              <a:solidFill>
                <a:srgbClr val="6A889C"/>
              </a:solidFill>
            </a:endParaRPr>
          </a:p>
          <a:p>
            <a:pPr fontAlgn="base"/>
            <a:endParaRPr lang="sv-SE" sz="1600" dirty="0">
              <a:solidFill>
                <a:srgbClr val="6A889C"/>
              </a:solidFill>
            </a:endParaRPr>
          </a:p>
          <a:p>
            <a:pPr fontAlgn="base"/>
            <a:endParaRPr lang="sv-SE" sz="1600" dirty="0">
              <a:solidFill>
                <a:srgbClr val="6A889C"/>
              </a:solidFill>
            </a:endParaRPr>
          </a:p>
          <a:p>
            <a:pPr fontAlgn="base"/>
            <a:r>
              <a:rPr lang="sv-SE" sz="1600" dirty="0">
                <a:solidFill>
                  <a:srgbClr val="6A889C"/>
                </a:solidFill>
              </a:rPr>
              <a:t>För mer information kontakta din lokala nod.</a:t>
            </a:r>
          </a:p>
        </p:txBody>
      </p:sp>
    </p:spTree>
    <p:extLst>
      <p:ext uri="{BB962C8B-B14F-4D97-AF65-F5344CB8AC3E}">
        <p14:creationId xmlns:p14="http://schemas.microsoft.com/office/powerpoint/2010/main" val="11752391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26270" y="374333"/>
            <a:ext cx="10540800" cy="91483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v-SE" sz="3200" dirty="0"/>
              <a:t>Lokala nodnätverket - LNN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sp>
        <p:nvSpPr>
          <p:cNvPr id="20" name="Platshållare för innehåll 2"/>
          <p:cNvSpPr>
            <a:spLocks noGrp="1"/>
          </p:cNvSpPr>
          <p:nvPr>
            <p:ph idx="1"/>
          </p:nvPr>
        </p:nvSpPr>
        <p:spPr>
          <a:xfrm>
            <a:off x="2832100" y="1547283"/>
            <a:ext cx="8543973" cy="3939117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E5673A"/>
                </a:solidFill>
              </a:rPr>
              <a:t>Forum</a:t>
            </a:r>
            <a:r>
              <a:rPr lang="sv-SE" sz="1600" dirty="0">
                <a:solidFill>
                  <a:srgbClr val="6A889C"/>
                </a:solidFill>
              </a:rPr>
              <a:t> för </a:t>
            </a:r>
            <a:r>
              <a:rPr lang="sv-SE" sz="1600" dirty="0">
                <a:solidFill>
                  <a:srgbClr val="E5673A"/>
                </a:solidFill>
              </a:rPr>
              <a:t>lokala nodsamordnare </a:t>
            </a:r>
            <a:r>
              <a:rPr lang="sv-SE" sz="1600" dirty="0">
                <a:solidFill>
                  <a:srgbClr val="6A889C"/>
                </a:solidFill>
              </a:rPr>
              <a:t>att diskutera projekt och aktiviteter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Samverkan – </a:t>
            </a:r>
            <a:r>
              <a:rPr lang="sv-SE" sz="1600" dirty="0">
                <a:solidFill>
                  <a:srgbClr val="E5673A"/>
                </a:solidFill>
              </a:rPr>
              <a:t>förbättra arbetsprocesser </a:t>
            </a:r>
            <a:r>
              <a:rPr lang="sv-SE" sz="1600" dirty="0">
                <a:solidFill>
                  <a:srgbClr val="6A889C"/>
                </a:solidFill>
              </a:rPr>
              <a:t>för kliniska studier i sjukvårdsregionen 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Informera och diskutera kring </a:t>
            </a:r>
            <a:r>
              <a:rPr lang="sv-SE" sz="1600" dirty="0">
                <a:solidFill>
                  <a:srgbClr val="E5673A"/>
                </a:solidFill>
              </a:rPr>
              <a:t>nationella och regionala projekt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Representanter från UCR, AKP, RCC/RBC.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LNN koordineras av Forum Uppsala-Örebros kansli och träffas 6-8 ggr/år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Etablerades 2016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v-SE" sz="2133" dirty="0">
              <a:solidFill>
                <a:srgbClr val="6A889C"/>
              </a:solidFill>
            </a:endParaRPr>
          </a:p>
          <a:p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08" y="3435645"/>
            <a:ext cx="2926406" cy="28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523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73" y="746089"/>
            <a:ext cx="3614027" cy="4878858"/>
          </a:xfrm>
          <a:prstGeom prst="rect">
            <a:avLst/>
          </a:prstGeom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358156" y="455816"/>
            <a:ext cx="10540800" cy="914833"/>
          </a:xfrm>
        </p:spPr>
        <p:txBody>
          <a:bodyPr>
            <a:normAutofit fontScale="90000"/>
          </a:bodyPr>
          <a:lstStyle/>
          <a:p>
            <a:pPr marL="19050" indent="-19050">
              <a:spcBef>
                <a:spcPts val="5600"/>
              </a:spcBef>
            </a:pPr>
            <a:r>
              <a:rPr lang="sv-SE" dirty="0"/>
              <a:t>Nationella projekt inom Kliniska Studier Sverige</a:t>
            </a:r>
            <a:endParaRPr lang="sv-SE" b="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sp>
        <p:nvSpPr>
          <p:cNvPr id="8" name="Platshållare för innehåll 3"/>
          <p:cNvSpPr>
            <a:spLocks noGrp="1"/>
          </p:cNvSpPr>
          <p:nvPr>
            <p:ph idx="1"/>
          </p:nvPr>
        </p:nvSpPr>
        <p:spPr>
          <a:xfrm>
            <a:off x="691531" y="1547407"/>
            <a:ext cx="7719044" cy="43513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sv-SE" sz="16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800" b="1" dirty="0">
                <a:solidFill>
                  <a:srgbClr val="6A889C"/>
                </a:solidFill>
              </a:rPr>
              <a:t>Insamling av data över pågående kliniska studier (Statistikprojektet)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v-SE" sz="1800" b="1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800" b="1" dirty="0">
                <a:solidFill>
                  <a:srgbClr val="6A889C"/>
                </a:solidFill>
              </a:rPr>
              <a:t>Studieförfrågningar (</a:t>
            </a:r>
            <a:r>
              <a:rPr lang="sv-SE" sz="1800" b="1" dirty="0" err="1">
                <a:solidFill>
                  <a:srgbClr val="6A889C"/>
                </a:solidFill>
              </a:rPr>
              <a:t>feasibilities</a:t>
            </a:r>
            <a:r>
              <a:rPr lang="sv-SE" sz="1800" b="1" dirty="0">
                <a:solidFill>
                  <a:srgbClr val="6A889C"/>
                </a:solidFill>
              </a:rPr>
              <a:t>)</a:t>
            </a:r>
          </a:p>
          <a:p>
            <a:pPr marL="0" indent="0">
              <a:buNone/>
            </a:pPr>
            <a:endParaRPr lang="sv-SE" sz="2400" dirty="0">
              <a:solidFill>
                <a:srgbClr val="6A889C"/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rgbClr val="E5673A"/>
              </a:solidFill>
            </a:endParaRPr>
          </a:p>
          <a:p>
            <a:pPr marL="0" indent="0">
              <a:buNone/>
            </a:pPr>
            <a:br>
              <a:rPr lang="sv-SE" sz="2000" dirty="0">
                <a:solidFill>
                  <a:srgbClr val="6A889C"/>
                </a:solidFill>
              </a:rPr>
            </a:br>
            <a:endParaRPr lang="sv-SE" sz="2000" dirty="0">
              <a:solidFill>
                <a:srgbClr val="6A8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81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91531" y="455124"/>
            <a:ext cx="10540800" cy="914833"/>
          </a:xfrm>
        </p:spPr>
        <p:txBody>
          <a:bodyPr>
            <a:normAutofit/>
          </a:bodyPr>
          <a:lstStyle/>
          <a:p>
            <a:pPr marL="19050" indent="-19050">
              <a:spcBef>
                <a:spcPts val="5600"/>
              </a:spcBef>
            </a:pPr>
            <a:r>
              <a:rPr lang="sv-SE" dirty="0"/>
              <a:t>Statistikprojektet</a:t>
            </a:r>
            <a:endParaRPr lang="sv-SE" b="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691531" y="1547407"/>
            <a:ext cx="7719044" cy="43513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1600" b="1" dirty="0">
                <a:solidFill>
                  <a:srgbClr val="6A889C"/>
                </a:solidFill>
              </a:rPr>
              <a:t>Uppdrag</a:t>
            </a:r>
            <a:r>
              <a:rPr lang="sv-SE" sz="1600" dirty="0">
                <a:solidFill>
                  <a:srgbClr val="6A889C"/>
                </a:solidFill>
              </a:rPr>
              <a:t>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Visa </a:t>
            </a:r>
            <a:r>
              <a:rPr lang="sv-SE" sz="1600" dirty="0">
                <a:solidFill>
                  <a:srgbClr val="E5673A"/>
                </a:solidFill>
              </a:rPr>
              <a:t>statistik</a:t>
            </a:r>
            <a:r>
              <a:rPr lang="sv-SE" sz="1600" dirty="0">
                <a:solidFill>
                  <a:srgbClr val="6A889C"/>
                </a:solidFill>
              </a:rPr>
              <a:t> över pågående </a:t>
            </a:r>
            <a:r>
              <a:rPr lang="sv-SE" sz="1600" dirty="0">
                <a:solidFill>
                  <a:srgbClr val="E5673A"/>
                </a:solidFill>
              </a:rPr>
              <a:t>kliniska studier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Vetenskapsrådet och Ledningsgruppen (FoU direktörerna i sjukvårdsregionen)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600" b="1" dirty="0">
                <a:solidFill>
                  <a:srgbClr val="6A889C"/>
                </a:solidFill>
              </a:rPr>
              <a:t>Mål</a:t>
            </a:r>
            <a:r>
              <a:rPr lang="sv-SE" sz="1600" dirty="0">
                <a:solidFill>
                  <a:srgbClr val="6A889C"/>
                </a:solidFill>
              </a:rPr>
              <a:t>: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Förbättra </a:t>
            </a:r>
            <a:r>
              <a:rPr lang="sv-SE" sz="1600" dirty="0">
                <a:solidFill>
                  <a:srgbClr val="E5673A"/>
                </a:solidFill>
              </a:rPr>
              <a:t>tillgången till data </a:t>
            </a:r>
            <a:r>
              <a:rPr lang="sv-SE" sz="1600" dirty="0">
                <a:solidFill>
                  <a:srgbClr val="6A889C"/>
                </a:solidFill>
              </a:rPr>
              <a:t>över pågående kliniska studier – databas/rapport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Erbjuda </a:t>
            </a:r>
            <a:r>
              <a:rPr lang="sv-SE" sz="1600" dirty="0">
                <a:solidFill>
                  <a:srgbClr val="E5673A"/>
                </a:solidFill>
              </a:rPr>
              <a:t>patienter</a:t>
            </a:r>
            <a:r>
              <a:rPr lang="sv-SE" sz="1600" dirty="0">
                <a:solidFill>
                  <a:srgbClr val="6A889C"/>
                </a:solidFill>
              </a:rPr>
              <a:t> information om studier där </a:t>
            </a:r>
            <a:r>
              <a:rPr lang="sv-SE" sz="1600" dirty="0">
                <a:solidFill>
                  <a:srgbClr val="E5673A"/>
                </a:solidFill>
              </a:rPr>
              <a:t>rekrytering pågår</a:t>
            </a:r>
          </a:p>
          <a:p>
            <a:pPr marL="0" indent="0">
              <a:buNone/>
            </a:pPr>
            <a:endParaRPr lang="sv-SE" sz="2400" dirty="0">
              <a:solidFill>
                <a:srgbClr val="6A889C"/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rgbClr val="E5673A"/>
              </a:solidFill>
            </a:endParaRPr>
          </a:p>
          <a:p>
            <a:pPr marL="0" indent="0">
              <a:buNone/>
            </a:pPr>
            <a:br>
              <a:rPr lang="sv-SE" sz="2000" dirty="0">
                <a:solidFill>
                  <a:srgbClr val="6A889C"/>
                </a:solidFill>
              </a:rPr>
            </a:br>
            <a:endParaRPr lang="sv-SE" sz="2000" dirty="0">
              <a:solidFill>
                <a:srgbClr val="6A889C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40" y="746210"/>
            <a:ext cx="1541716" cy="2174847"/>
          </a:xfrm>
          <a:prstGeom prst="rect">
            <a:avLst/>
          </a:prstGeom>
        </p:spPr>
      </p:pic>
      <p:pic>
        <p:nvPicPr>
          <p:cNvPr id="7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3070327"/>
            <a:ext cx="3619355" cy="248046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6423062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91531" y="455124"/>
            <a:ext cx="10540800" cy="914833"/>
          </a:xfrm>
        </p:spPr>
        <p:txBody>
          <a:bodyPr>
            <a:normAutofit/>
          </a:bodyPr>
          <a:lstStyle/>
          <a:p>
            <a:pPr marL="19050" indent="-19050">
              <a:spcBef>
                <a:spcPts val="5600"/>
              </a:spcBef>
            </a:pPr>
            <a:r>
              <a:rPr lang="sv-SE" dirty="0"/>
              <a:t>Statistikprojektet – Minimalt </a:t>
            </a:r>
            <a:r>
              <a:rPr lang="sv-SE" dirty="0" err="1"/>
              <a:t>DataSet</a:t>
            </a:r>
            <a:r>
              <a:rPr lang="sv-SE" dirty="0"/>
              <a:t> (MDS)</a:t>
            </a:r>
            <a:endParaRPr lang="sv-SE" b="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79" y="1403968"/>
            <a:ext cx="1030453" cy="1453625"/>
          </a:xfrm>
          <a:prstGeom prst="rect">
            <a:avLst/>
          </a:prstGeom>
        </p:spPr>
      </p:pic>
      <p:pic>
        <p:nvPicPr>
          <p:cNvPr id="7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3070327"/>
            <a:ext cx="3619355" cy="2480464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566944" y="2393691"/>
            <a:ext cx="8557731" cy="3939117"/>
          </a:xfrm>
        </p:spPr>
        <p:txBody>
          <a:bodyPr/>
          <a:lstStyle/>
          <a:p>
            <a:pPr marL="232828" lvl="1" indent="0">
              <a:lnSpc>
                <a:spcPct val="100000"/>
              </a:lnSpc>
              <a:buNone/>
            </a:pPr>
            <a:endParaRPr lang="sv-SE" sz="1600" b="1" i="1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Studietitel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Akronym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EPN/M-nr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 err="1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EudraCT</a:t>
            </a: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-nr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Studieprotokoll-namn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ClinicalTrials.gov-nummer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Studiestatus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ICD-10</a:t>
            </a:r>
          </a:p>
          <a:p>
            <a:pPr marL="232828" lvl="1" indent="0">
              <a:lnSpc>
                <a:spcPct val="100000"/>
              </a:lnSpc>
              <a:buNone/>
            </a:pPr>
            <a:endParaRPr lang="sv-SE" sz="1600" b="1" i="1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tshållare för innehåll 2"/>
          <p:cNvSpPr txBox="1">
            <a:spLocks/>
          </p:cNvSpPr>
          <p:nvPr/>
        </p:nvSpPr>
        <p:spPr>
          <a:xfrm>
            <a:off x="4043569" y="2689446"/>
            <a:ext cx="8557731" cy="39391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914377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667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1pPr>
            <a:lvl2pPr marL="474121" indent="-232828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2pPr>
            <a:lvl3pPr marL="715415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133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3pPr>
            <a:lvl4pPr marL="956709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1867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4pPr>
            <a:lvl5pPr marL="1198003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Studietyp</a:t>
            </a:r>
          </a:p>
          <a:p>
            <a:pPr marL="714115" lvl="2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4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Interventionsstudie</a:t>
            </a:r>
          </a:p>
          <a:p>
            <a:pPr marL="955409" lvl="3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0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Klinisk läkemedelsprövning</a:t>
            </a:r>
          </a:p>
          <a:p>
            <a:pPr marL="955409" lvl="3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0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Medicinteknik</a:t>
            </a:r>
          </a:p>
          <a:p>
            <a:pPr marL="955409" lvl="3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0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Diagnostik</a:t>
            </a:r>
          </a:p>
          <a:p>
            <a:pPr marL="955409" lvl="3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067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</a:p>
          <a:p>
            <a:pPr marL="714115" lvl="2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3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Observationsstudie </a:t>
            </a:r>
          </a:p>
          <a:p>
            <a:pPr marL="714115" lvl="2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3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 studier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3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Studiefas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3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Singel/Multicenter</a:t>
            </a:r>
          </a:p>
          <a:p>
            <a:pPr marL="472822" lvl="1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13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Beräknad/faktisk </a:t>
            </a:r>
            <a:r>
              <a:rPr lang="sv-SE" sz="1333" dirty="0" err="1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inklusion</a:t>
            </a:r>
            <a:endParaRPr lang="sv-SE" sz="1333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2828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sv-SE" sz="1600" b="1" i="1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1531" y="1377298"/>
            <a:ext cx="8982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v-SE" dirty="0">
                <a:solidFill>
                  <a:srgbClr val="6A889C"/>
                </a:solidFill>
              </a:rPr>
              <a:t>Forum Uppsala-Örebro har utvecklat </a:t>
            </a:r>
            <a:r>
              <a:rPr lang="sv-SE" dirty="0">
                <a:solidFill>
                  <a:srgbClr val="E5673A"/>
                </a:solidFill>
              </a:rPr>
              <a:t>MDS</a:t>
            </a:r>
            <a:r>
              <a:rPr lang="sv-SE" dirty="0">
                <a:solidFill>
                  <a:srgbClr val="6A889C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rgbClr val="6A889C"/>
                </a:solidFill>
              </a:rPr>
              <a:t>- </a:t>
            </a:r>
            <a:r>
              <a:rPr lang="sv-SE" dirty="0">
                <a:solidFill>
                  <a:srgbClr val="E5673A"/>
                </a:solidFill>
              </a:rPr>
              <a:t>gemensamma parametrar </a:t>
            </a:r>
            <a:r>
              <a:rPr lang="sv-SE" dirty="0">
                <a:solidFill>
                  <a:srgbClr val="6A889C"/>
                </a:solidFill>
              </a:rPr>
              <a:t>som är rimliga att samla in hos lokala noder</a:t>
            </a:r>
          </a:p>
        </p:txBody>
      </p:sp>
    </p:spTree>
    <p:extLst>
      <p:ext uri="{BB962C8B-B14F-4D97-AF65-F5344CB8AC3E}">
        <p14:creationId xmlns:p14="http://schemas.microsoft.com/office/powerpoint/2010/main" val="247858112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04457" y="415173"/>
            <a:ext cx="10540800" cy="914833"/>
          </a:xfrm>
        </p:spPr>
        <p:txBody>
          <a:bodyPr/>
          <a:lstStyle/>
          <a:p>
            <a:r>
              <a:rPr lang="sv-SE" sz="3200" dirty="0"/>
              <a:t>Insamling av data via </a:t>
            </a:r>
            <a:r>
              <a:rPr lang="sv-SE" sz="3200" dirty="0" err="1"/>
              <a:t>ResearchWeb</a:t>
            </a:r>
            <a:r>
              <a:rPr lang="sv-SE" sz="3200" dirty="0"/>
              <a:t>/CRIS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pic>
        <p:nvPicPr>
          <p:cNvPr id="2054" name="Picture 6" descr="Bildresultat för excel f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86" y="3691469"/>
            <a:ext cx="1018032" cy="10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ruta 18"/>
          <p:cNvSpPr txBox="1"/>
          <p:nvPr/>
        </p:nvSpPr>
        <p:spPr>
          <a:xfrm>
            <a:off x="5493924" y="4617049"/>
            <a:ext cx="940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sv-SE" sz="1400" dirty="0">
                <a:solidFill>
                  <a:prstClr val="black"/>
                </a:solidFill>
                <a:latin typeface="Arial"/>
              </a:rPr>
              <a:t>Masterfil</a:t>
            </a:r>
          </a:p>
        </p:txBody>
      </p:sp>
      <p:cxnSp>
        <p:nvCxnSpPr>
          <p:cNvPr id="28" name="Rak pilkoppling 27"/>
          <p:cNvCxnSpPr/>
          <p:nvPr/>
        </p:nvCxnSpPr>
        <p:spPr>
          <a:xfrm flipV="1">
            <a:off x="6942396" y="4118475"/>
            <a:ext cx="608489" cy="1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ildresultat för excel graph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21" y="3757595"/>
            <a:ext cx="1154672" cy="11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Rak pilkoppling 19"/>
          <p:cNvCxnSpPr/>
          <p:nvPr/>
        </p:nvCxnSpPr>
        <p:spPr>
          <a:xfrm flipV="1">
            <a:off x="9417484" y="4118475"/>
            <a:ext cx="608489" cy="1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87" y="3691469"/>
            <a:ext cx="852419" cy="852419"/>
          </a:xfrm>
          <a:prstGeom prst="rect">
            <a:avLst/>
          </a:prstGeom>
        </p:spPr>
      </p:pic>
      <p:pic>
        <p:nvPicPr>
          <p:cNvPr id="18" name="Bildobjekt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7"/>
          <a:stretch/>
        </p:blipFill>
        <p:spPr>
          <a:xfrm>
            <a:off x="3674943" y="4543888"/>
            <a:ext cx="679505" cy="454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03" y="2405004"/>
            <a:ext cx="426209" cy="426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57" y="918122"/>
            <a:ext cx="9250680" cy="1197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8" y="2405004"/>
            <a:ext cx="426209" cy="4262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24" y="2405004"/>
            <a:ext cx="426209" cy="4262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30" y="2405004"/>
            <a:ext cx="426209" cy="4262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20" y="2405004"/>
            <a:ext cx="426209" cy="42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5" y="2405004"/>
            <a:ext cx="426209" cy="4262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30" y="2405004"/>
            <a:ext cx="426209" cy="426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360161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33722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55128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76534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309624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721729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1132443" y="1912620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 rot="16200000">
            <a:off x="6910346" y="-998444"/>
            <a:ext cx="758410" cy="8280897"/>
          </a:xfrm>
          <a:prstGeom prst="leftBrace">
            <a:avLst>
              <a:gd name="adj1" fmla="val 8333"/>
              <a:gd name="adj2" fmla="val 1064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2" name="Rak pilkoppling 27"/>
          <p:cNvCxnSpPr/>
          <p:nvPr/>
        </p:nvCxnSpPr>
        <p:spPr>
          <a:xfrm flipV="1">
            <a:off x="4541158" y="4111665"/>
            <a:ext cx="608489" cy="1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9986">
            <a:off x="10425796" y="3625827"/>
            <a:ext cx="968962" cy="13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72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04457" y="415173"/>
            <a:ext cx="10540800" cy="914833"/>
          </a:xfrm>
        </p:spPr>
        <p:txBody>
          <a:bodyPr/>
          <a:lstStyle/>
          <a:p>
            <a:r>
              <a:rPr lang="sv-SE" sz="3200" dirty="0"/>
              <a:t>Studieförfrågningar – nationellt projekt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sp>
        <p:nvSpPr>
          <p:cNvPr id="36" name="Platshållare för innehåll 2"/>
          <p:cNvSpPr>
            <a:spLocks noGrp="1"/>
          </p:cNvSpPr>
          <p:nvPr>
            <p:ph idx="1"/>
          </p:nvPr>
        </p:nvSpPr>
        <p:spPr>
          <a:xfrm>
            <a:off x="2636481" y="1188691"/>
            <a:ext cx="9555519" cy="3939117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Studieförfrågan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identifieras länder och kliniker med rätt patienter, personal, utrustning etc. att genomföra en studie på.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Processen i Sverige är för </a:t>
            </a: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långsam och otydlig 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Sverige väljs bort</a:t>
            </a:r>
            <a:endParaRPr lang="sv-SE" altLang="sv-SE" sz="16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altLang="sv-SE" sz="16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altLang="sv-SE" sz="1600" b="1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Effektivare och </a:t>
            </a: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snabbare process 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företag och kliniker rörande studieförfrågningar.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gemensam ingång</a:t>
            </a:r>
          </a:p>
          <a:p>
            <a:pPr marL="0" indent="0">
              <a:lnSpc>
                <a:spcPct val="100000"/>
              </a:lnSpc>
              <a:buNone/>
            </a:pPr>
            <a:endParaRPr lang="sv-SE" altLang="sv-SE" sz="16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altLang="sv-SE" sz="1600" b="1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Förslag till lösning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Elektroniskt ”</a:t>
            </a: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matchningsverktyg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där prövare kan prenumerera på studier inom sin expertis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Landsförfrågningar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besvaras genom ett frågeformulär till </a:t>
            </a:r>
            <a:r>
              <a:rPr lang="sv-SE" altLang="sv-SE" sz="16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experter</a:t>
            </a:r>
            <a:r>
              <a:rPr lang="sv-SE" altLang="sv-SE" sz="16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via noderna.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v-SE" altLang="sv-SE" sz="16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1800" dirty="0"/>
          </a:p>
        </p:txBody>
      </p:sp>
      <p:pic>
        <p:nvPicPr>
          <p:cNvPr id="5" name="Picture 2" descr="https://www.kliniskastudier.se/images/200.25cf5f91166dd7c95441119/1544609623883/puffbild-feasibil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976" y="5110299"/>
            <a:ext cx="2534024" cy="14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0022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04457" y="415173"/>
            <a:ext cx="10540800" cy="914833"/>
          </a:xfrm>
        </p:spPr>
        <p:txBody>
          <a:bodyPr/>
          <a:lstStyle/>
          <a:p>
            <a:r>
              <a:rPr lang="sv-SE" sz="3200" dirty="0"/>
              <a:t>Studieförfrågningar – regionalt arbete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sp>
        <p:nvSpPr>
          <p:cNvPr id="36" name="Platshållare för innehåll 2"/>
          <p:cNvSpPr>
            <a:spLocks noGrp="1"/>
          </p:cNvSpPr>
          <p:nvPr>
            <p:ph idx="1"/>
          </p:nvPr>
        </p:nvSpPr>
        <p:spPr>
          <a:xfrm>
            <a:off x="2701136" y="1378053"/>
            <a:ext cx="8543973" cy="3939117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Studieförfrågningar via Forum Uppsala-Örebro ger företag och forskare möjlighet att </a:t>
            </a:r>
            <a:r>
              <a:rPr lang="sv-SE" altLang="sv-SE" sz="18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intresserade kliniker </a:t>
            </a: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hela sjukvårdsregionen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Frågeställaren besvarar </a:t>
            </a:r>
            <a:r>
              <a:rPr lang="sv-SE" altLang="sv-SE" sz="18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punkter</a:t>
            </a: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sammanställt i tabellform i mejl till lokala noderna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Lokala Noderna håller kontakten/återkoppling med kliniker på lokal nivå </a:t>
            </a:r>
          </a:p>
          <a:p>
            <a:pPr marL="0" indent="0">
              <a:lnSpc>
                <a:spcPct val="100000"/>
              </a:lnSpc>
              <a:buNone/>
            </a:pPr>
            <a:endParaRPr lang="sv-SE" altLang="sv-SE" sz="18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v-SE" altLang="sv-SE" sz="18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/>
          </a:p>
        </p:txBody>
      </p:sp>
      <p:pic>
        <p:nvPicPr>
          <p:cNvPr id="5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31" y="4392760"/>
            <a:ext cx="6368181" cy="149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32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59" b="15650"/>
          <a:stretch/>
        </p:blipFill>
        <p:spPr>
          <a:xfrm>
            <a:off x="8588995" y="757829"/>
            <a:ext cx="3161045" cy="2455434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444500"/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Nationella utvecklingssatsningar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2081321"/>
            <a:ext cx="8555034" cy="48538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Startas när </a:t>
            </a:r>
            <a:r>
              <a:rPr lang="sv-SE" sz="1800" dirty="0">
                <a:solidFill>
                  <a:srgbClr val="E5673A"/>
                </a:solidFill>
              </a:rPr>
              <a:t>nationella utmaningar </a:t>
            </a:r>
            <a:r>
              <a:rPr lang="sv-SE" sz="1800" dirty="0">
                <a:solidFill>
                  <a:srgbClr val="6A889C"/>
                </a:solidFill>
              </a:rPr>
              <a:t>identifieras av regionala noderna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Noderna </a:t>
            </a:r>
            <a:r>
              <a:rPr lang="sv-SE" sz="1800" dirty="0">
                <a:solidFill>
                  <a:srgbClr val="E5673A"/>
                </a:solidFill>
              </a:rPr>
              <a:t>samarbetar</a:t>
            </a:r>
            <a:r>
              <a:rPr lang="sv-SE" sz="1800" dirty="0">
                <a:solidFill>
                  <a:srgbClr val="6A889C"/>
                </a:solidFill>
              </a:rPr>
              <a:t> för att hitta lösningar på dessa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Förstudie, utredning eller projekt </a:t>
            </a:r>
            <a:r>
              <a:rPr lang="sv-SE" sz="1800" dirty="0">
                <a:solidFill>
                  <a:srgbClr val="6A889C"/>
                </a:solidFill>
                <a:sym typeface="Wingdings" panose="05000000000000000000" pitchFamily="2" charset="2"/>
              </a:rPr>
              <a:t> </a:t>
            </a:r>
            <a:r>
              <a:rPr lang="sv-SE" sz="1800" dirty="0">
                <a:solidFill>
                  <a:srgbClr val="6A889C"/>
                </a:solidFill>
              </a:rPr>
              <a:t>utvecklade rutiner, mallar eller nätverk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Resultatet av utvecklingssatsningarna </a:t>
            </a:r>
            <a:r>
              <a:rPr lang="sv-SE" sz="1800" dirty="0">
                <a:solidFill>
                  <a:srgbClr val="E5673A"/>
                </a:solidFill>
              </a:rPr>
              <a:t>implementeras</a:t>
            </a:r>
            <a:r>
              <a:rPr lang="sv-SE" sz="1800" dirty="0">
                <a:solidFill>
                  <a:srgbClr val="6A889C"/>
                </a:solidFill>
              </a:rPr>
              <a:t>, sprids och används på olika sätt av noderna (se gärna vår webb)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622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838199" y="775854"/>
            <a:ext cx="9481172" cy="914833"/>
          </a:xfrm>
        </p:spPr>
        <p:txBody>
          <a:bodyPr/>
          <a:lstStyle/>
          <a:p>
            <a:r>
              <a:rPr lang="sv-SE" dirty="0"/>
              <a:t>Bakgrund Kliniska Studier Sverige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838200" y="2044056"/>
            <a:ext cx="6480000" cy="4157137"/>
          </a:xfrm>
        </p:spPr>
        <p:txBody>
          <a:bodyPr/>
          <a:lstStyle/>
          <a:p>
            <a:pPr marL="241294" indent="-241294"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Flera </a:t>
            </a:r>
            <a:r>
              <a:rPr lang="sv-SE" sz="1600" dirty="0">
                <a:solidFill>
                  <a:srgbClr val="E5673A"/>
                </a:solidFill>
              </a:rPr>
              <a:t>utredningar</a:t>
            </a:r>
            <a:r>
              <a:rPr lang="sv-SE" sz="1600" dirty="0">
                <a:solidFill>
                  <a:srgbClr val="6A889C"/>
                </a:solidFill>
              </a:rPr>
              <a:t> (”Starka tillsammans”), visade på behov av </a:t>
            </a:r>
            <a:r>
              <a:rPr lang="sv-SE" sz="1600" dirty="0">
                <a:solidFill>
                  <a:srgbClr val="E5673A"/>
                </a:solidFill>
              </a:rPr>
              <a:t>nationell samordning </a:t>
            </a:r>
            <a:r>
              <a:rPr lang="sv-SE" sz="1600" dirty="0">
                <a:solidFill>
                  <a:srgbClr val="6A889C"/>
                </a:solidFill>
              </a:rPr>
              <a:t>inom kliniska studier.</a:t>
            </a:r>
          </a:p>
          <a:p>
            <a:pPr marL="241294" indent="-241294"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2014 fick Vetenskapsrådet uppdrag från regeringen:</a:t>
            </a:r>
          </a:p>
          <a:p>
            <a:pPr marL="241294" lvl="1" indent="-241294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- Det ska finnas en </a:t>
            </a:r>
            <a:r>
              <a:rPr lang="sv-SE" sz="1600" dirty="0">
                <a:solidFill>
                  <a:srgbClr val="E5673A"/>
                </a:solidFill>
              </a:rPr>
              <a:t>kommitté</a:t>
            </a:r>
            <a:r>
              <a:rPr lang="sv-SE" sz="1600" dirty="0">
                <a:solidFill>
                  <a:srgbClr val="6A889C"/>
                </a:solidFill>
              </a:rPr>
              <a:t> för nationell samordning av kliniska studier med uppgifter att </a:t>
            </a:r>
            <a:r>
              <a:rPr lang="sv-SE" sz="1600" dirty="0">
                <a:solidFill>
                  <a:srgbClr val="E5673A"/>
                </a:solidFill>
              </a:rPr>
              <a:t>stödja och utveckla </a:t>
            </a:r>
            <a:r>
              <a:rPr lang="sv-SE" sz="1600" dirty="0">
                <a:solidFill>
                  <a:srgbClr val="6A889C"/>
                </a:solidFill>
              </a:rPr>
              <a:t>förutsättningarna för </a:t>
            </a:r>
            <a:r>
              <a:rPr lang="sv-SE" sz="1600" dirty="0">
                <a:solidFill>
                  <a:srgbClr val="E5673A"/>
                </a:solidFill>
              </a:rPr>
              <a:t>kliniska studier</a:t>
            </a:r>
            <a:r>
              <a:rPr lang="sv-SE" sz="1600" dirty="0">
                <a:solidFill>
                  <a:srgbClr val="6A889C"/>
                </a:solidFill>
              </a:rPr>
              <a:t> i Sverige. </a:t>
            </a:r>
          </a:p>
          <a:p>
            <a:pPr marL="241294" lvl="1" indent="-241294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v-SE" sz="1600" dirty="0">
                <a:solidFill>
                  <a:srgbClr val="6A889C"/>
                </a:solidFill>
              </a:rPr>
              <a:t>- Vidta de </a:t>
            </a:r>
            <a:r>
              <a:rPr lang="sv-SE" sz="1600" dirty="0">
                <a:solidFill>
                  <a:srgbClr val="E5673A"/>
                </a:solidFill>
              </a:rPr>
              <a:t>åtgärder som krävs </a:t>
            </a:r>
            <a:r>
              <a:rPr lang="sv-SE" sz="1600" dirty="0">
                <a:solidFill>
                  <a:srgbClr val="6A889C"/>
                </a:solidFill>
              </a:rPr>
              <a:t>för att påbörja verksamheten om </a:t>
            </a:r>
            <a:r>
              <a:rPr lang="sv-SE" sz="1600" dirty="0">
                <a:solidFill>
                  <a:srgbClr val="E5673A"/>
                </a:solidFill>
              </a:rPr>
              <a:t>nationell samordning </a:t>
            </a:r>
            <a:r>
              <a:rPr lang="sv-SE" sz="1600" dirty="0">
                <a:solidFill>
                  <a:srgbClr val="6A889C"/>
                </a:solidFill>
              </a:rPr>
              <a:t>av kliniska studier. </a:t>
            </a:r>
          </a:p>
          <a:p>
            <a:pPr marL="0" lvl="1" indent="0">
              <a:spcBef>
                <a:spcPts val="1000"/>
              </a:spcBef>
              <a:buNone/>
            </a:pPr>
            <a:endParaRPr lang="sv-SE" sz="1600" dirty="0">
              <a:solidFill>
                <a:srgbClr val="6A889C"/>
              </a:solidFill>
            </a:endParaRPr>
          </a:p>
          <a:p>
            <a:pPr marL="852996" lvl="1" indent="-380990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sv-S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latshållare för innehåll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365" r="15004" b="484"/>
          <a:stretch/>
        </p:blipFill>
        <p:spPr>
          <a:xfrm>
            <a:off x="7679267" y="2570918"/>
            <a:ext cx="4512733" cy="39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177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Nationella utvecklingssatsningar - pågående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1107070"/>
            <a:ext cx="10304586" cy="485389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Sammonitorering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Hur kan </a:t>
            </a:r>
            <a:r>
              <a:rPr lang="sv-SE" sz="1600" dirty="0">
                <a:solidFill>
                  <a:srgbClr val="E5673A"/>
                </a:solidFill>
              </a:rPr>
              <a:t>samarbetet mellan sjukhus förbättras </a:t>
            </a:r>
            <a:r>
              <a:rPr lang="sv-SE" sz="1600" dirty="0">
                <a:solidFill>
                  <a:srgbClr val="6A889C"/>
                </a:solidFill>
              </a:rPr>
              <a:t>för att dela monitoreringsresurser?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Lättare </a:t>
            </a:r>
            <a:r>
              <a:rPr lang="sv-SE" sz="1600" dirty="0" err="1">
                <a:solidFill>
                  <a:srgbClr val="6A889C"/>
                </a:solidFill>
              </a:rPr>
              <a:t>monitorera</a:t>
            </a:r>
            <a:r>
              <a:rPr lang="sv-SE" sz="1600" dirty="0">
                <a:solidFill>
                  <a:srgbClr val="6A889C"/>
                </a:solidFill>
              </a:rPr>
              <a:t> akademiska multicenterstudier som involverar flera regioner.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b="1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Nationell arbetsgrupp för kliniska studier på medicinteknik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E5673A"/>
                </a:solidFill>
              </a:rPr>
              <a:t>Brist</a:t>
            </a:r>
            <a:r>
              <a:rPr lang="sv-SE" sz="1600" dirty="0">
                <a:solidFill>
                  <a:srgbClr val="6A889C"/>
                </a:solidFill>
              </a:rPr>
              <a:t> på tillgänglig </a:t>
            </a:r>
            <a:r>
              <a:rPr lang="sv-SE" sz="1600" dirty="0">
                <a:solidFill>
                  <a:srgbClr val="E5673A"/>
                </a:solidFill>
              </a:rPr>
              <a:t>kompetens</a:t>
            </a:r>
            <a:r>
              <a:rPr lang="sv-SE" sz="1600" dirty="0">
                <a:solidFill>
                  <a:srgbClr val="6A889C"/>
                </a:solidFill>
              </a:rPr>
              <a:t> inom </a:t>
            </a:r>
            <a:r>
              <a:rPr lang="sv-SE" sz="1600" dirty="0">
                <a:solidFill>
                  <a:srgbClr val="E5673A"/>
                </a:solidFill>
              </a:rPr>
              <a:t>medicinteknik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Nationell </a:t>
            </a:r>
            <a:r>
              <a:rPr lang="sv-SE" sz="1600" dirty="0">
                <a:solidFill>
                  <a:srgbClr val="E5673A"/>
                </a:solidFill>
              </a:rPr>
              <a:t>arbetsgrupp</a:t>
            </a:r>
            <a:r>
              <a:rPr lang="sv-SE" sz="1600" dirty="0">
                <a:solidFill>
                  <a:srgbClr val="6A889C"/>
                </a:solidFill>
              </a:rPr>
              <a:t> för </a:t>
            </a:r>
            <a:r>
              <a:rPr lang="sv-SE" sz="1600" dirty="0">
                <a:solidFill>
                  <a:srgbClr val="E5673A"/>
                </a:solidFill>
              </a:rPr>
              <a:t>stöd</a:t>
            </a:r>
            <a:r>
              <a:rPr lang="sv-SE" sz="1600" dirty="0">
                <a:solidFill>
                  <a:srgbClr val="6A889C"/>
                </a:solidFill>
              </a:rPr>
              <a:t> av studier på </a:t>
            </a:r>
            <a:r>
              <a:rPr lang="sv-SE" sz="1600" dirty="0">
                <a:solidFill>
                  <a:srgbClr val="E5673A"/>
                </a:solidFill>
              </a:rPr>
              <a:t>medicintekniska</a:t>
            </a:r>
            <a:r>
              <a:rPr lang="sv-SE" sz="1600" dirty="0">
                <a:solidFill>
                  <a:srgbClr val="6A889C"/>
                </a:solidFill>
              </a:rPr>
              <a:t> produkter.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 err="1">
                <a:solidFill>
                  <a:srgbClr val="6A889C"/>
                </a:solidFill>
              </a:rPr>
              <a:t>Satellite</a:t>
            </a:r>
            <a:r>
              <a:rPr lang="sv-SE" sz="1600" b="1" dirty="0">
                <a:solidFill>
                  <a:srgbClr val="6A889C"/>
                </a:solidFill>
              </a:rPr>
              <a:t> sites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E5673A"/>
                </a:solidFill>
              </a:rPr>
              <a:t>Svårt</a:t>
            </a:r>
            <a:r>
              <a:rPr lang="sv-SE" sz="1600" dirty="0">
                <a:solidFill>
                  <a:srgbClr val="6A889C"/>
                </a:solidFill>
              </a:rPr>
              <a:t> att starta studier på </a:t>
            </a:r>
            <a:r>
              <a:rPr lang="sv-SE" sz="1600" dirty="0">
                <a:solidFill>
                  <a:srgbClr val="E5673A"/>
                </a:solidFill>
              </a:rPr>
              <a:t>små subpopulationer </a:t>
            </a:r>
            <a:r>
              <a:rPr lang="sv-SE" sz="1600" dirty="0">
                <a:solidFill>
                  <a:srgbClr val="6A889C"/>
                </a:solidFill>
              </a:rPr>
              <a:t>inom specifika diagnoser,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Utreda om några av studiebesöken kan genomföras på ett </a:t>
            </a:r>
            <a:r>
              <a:rPr lang="sv-SE" sz="1600" dirty="0" err="1">
                <a:solidFill>
                  <a:srgbClr val="6A889C"/>
                </a:solidFill>
              </a:rPr>
              <a:t>sk</a:t>
            </a:r>
            <a:r>
              <a:rPr lang="sv-SE" sz="1600" dirty="0">
                <a:solidFill>
                  <a:srgbClr val="6A889C"/>
                </a:solidFill>
              </a:rPr>
              <a:t> ”</a:t>
            </a:r>
            <a:r>
              <a:rPr lang="sv-SE" sz="1600" dirty="0" err="1">
                <a:solidFill>
                  <a:srgbClr val="6A889C"/>
                </a:solidFill>
              </a:rPr>
              <a:t>satellite</a:t>
            </a:r>
            <a:r>
              <a:rPr lang="sv-SE" sz="1600" dirty="0">
                <a:solidFill>
                  <a:srgbClr val="6A889C"/>
                </a:solidFill>
              </a:rPr>
              <a:t> site”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E5673A"/>
                </a:solidFill>
              </a:rPr>
              <a:t>Fler studiedeltagare</a:t>
            </a:r>
            <a:r>
              <a:rPr lang="sv-SE" sz="1600" dirty="0">
                <a:solidFill>
                  <a:srgbClr val="6A889C"/>
                </a:solidFill>
              </a:rPr>
              <a:t>, orter, samt studier med smala </a:t>
            </a:r>
            <a:r>
              <a:rPr lang="sv-SE" sz="1600" dirty="0" err="1">
                <a:solidFill>
                  <a:srgbClr val="6A889C"/>
                </a:solidFill>
              </a:rPr>
              <a:t>inklusionskriterier</a:t>
            </a:r>
            <a:r>
              <a:rPr lang="sv-SE" sz="1600" dirty="0">
                <a:solidFill>
                  <a:srgbClr val="6A889C"/>
                </a:solidFill>
              </a:rPr>
              <a:t> </a:t>
            </a:r>
            <a:r>
              <a:rPr lang="sv-SE" sz="1600" dirty="0" err="1">
                <a:solidFill>
                  <a:srgbClr val="6A889C"/>
                </a:solidFill>
              </a:rPr>
              <a:t>etc</a:t>
            </a:r>
            <a:endParaRPr lang="sv-SE" sz="16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Främja forskning i primärvård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Fler patientgrupper vårdas i primärvården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Kartlägga initiativ inom </a:t>
            </a:r>
            <a:r>
              <a:rPr lang="sv-SE" sz="1600" dirty="0">
                <a:solidFill>
                  <a:srgbClr val="E5673A"/>
                </a:solidFill>
              </a:rPr>
              <a:t>primärvården</a:t>
            </a:r>
            <a:r>
              <a:rPr lang="sv-SE" sz="1600" dirty="0">
                <a:solidFill>
                  <a:srgbClr val="6A889C"/>
                </a:solidFill>
              </a:rPr>
              <a:t> som arbetar med </a:t>
            </a:r>
            <a:r>
              <a:rPr lang="sv-SE" sz="1600" dirty="0">
                <a:solidFill>
                  <a:srgbClr val="E5673A"/>
                </a:solidFill>
              </a:rPr>
              <a:t>forskning</a:t>
            </a:r>
            <a:r>
              <a:rPr lang="sv-SE" sz="1600" dirty="0">
                <a:solidFill>
                  <a:srgbClr val="6A889C"/>
                </a:solidFill>
              </a:rPr>
              <a:t>. Ex akademiska vårdcentraler.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b="1" dirty="0">
              <a:solidFill>
                <a:srgbClr val="6A889C"/>
              </a:solidFill>
            </a:endParaRPr>
          </a:p>
        </p:txBody>
      </p:sp>
      <p:pic>
        <p:nvPicPr>
          <p:cNvPr id="7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59" b="15650"/>
          <a:stretch/>
        </p:blipFill>
        <p:spPr>
          <a:xfrm>
            <a:off x="8371535" y="2021903"/>
            <a:ext cx="3161045" cy="2455434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353595164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59" b="15650"/>
          <a:stretch/>
        </p:blipFill>
        <p:spPr>
          <a:xfrm>
            <a:off x="8971280" y="4110130"/>
            <a:ext cx="2936240" cy="2280811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444500"/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Nationella utvecklingssatsningar - avslutade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1522895"/>
            <a:ext cx="10304586" cy="30650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Nationellt nätverk för forskningssjuksköterskor – förstudie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Enkätstudie identifierade </a:t>
            </a:r>
            <a:r>
              <a:rPr lang="sv-SE" sz="1600" dirty="0">
                <a:solidFill>
                  <a:srgbClr val="E5673A"/>
                </a:solidFill>
              </a:rPr>
              <a:t>områden att vidarebeakta </a:t>
            </a:r>
            <a:r>
              <a:rPr lang="sv-SE" sz="1600" dirty="0">
                <a:solidFill>
                  <a:srgbClr val="6A889C"/>
                </a:solidFill>
              </a:rPr>
              <a:t>i ett </a:t>
            </a:r>
            <a:r>
              <a:rPr lang="sv-SE" sz="1600" dirty="0" err="1">
                <a:solidFill>
                  <a:srgbClr val="6A889C"/>
                </a:solidFill>
              </a:rPr>
              <a:t>ev</a:t>
            </a:r>
            <a:r>
              <a:rPr lang="sv-SE" sz="1600" dirty="0">
                <a:solidFill>
                  <a:srgbClr val="6A889C"/>
                </a:solidFill>
              </a:rPr>
              <a:t> nationellt nätverk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Utbildning och kvalitetsfrågor, stärkt yrkesroll och kompetensutveckling, specialitetsutbildning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Standardiserad avtalsprocess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E5673A"/>
                </a:solidFill>
              </a:rPr>
              <a:t>Checklista</a:t>
            </a:r>
            <a:r>
              <a:rPr lang="sv-SE" sz="1600" dirty="0">
                <a:solidFill>
                  <a:srgbClr val="6A889C"/>
                </a:solidFill>
              </a:rPr>
              <a:t> med aspekter som bör beaktas i </a:t>
            </a:r>
            <a:r>
              <a:rPr lang="sv-SE" sz="1600" dirty="0">
                <a:solidFill>
                  <a:srgbClr val="E5673A"/>
                </a:solidFill>
              </a:rPr>
              <a:t>avtal</a:t>
            </a:r>
            <a:r>
              <a:rPr lang="sv-SE" sz="1600" dirty="0">
                <a:solidFill>
                  <a:srgbClr val="6A889C"/>
                </a:solidFill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Verktyg för att </a:t>
            </a:r>
            <a:r>
              <a:rPr lang="sv-SE" sz="1600" dirty="0">
                <a:solidFill>
                  <a:srgbClr val="E5673A"/>
                </a:solidFill>
              </a:rPr>
              <a:t>beräkna kostnader </a:t>
            </a:r>
            <a:r>
              <a:rPr lang="sv-SE" sz="1600" dirty="0">
                <a:solidFill>
                  <a:srgbClr val="6A889C"/>
                </a:solidFill>
              </a:rPr>
              <a:t>baserat på tid.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Experter på samtliga noder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Regelverk, forskningsetik och </a:t>
            </a:r>
            <a:r>
              <a:rPr lang="sv-SE" sz="1600" b="1" dirty="0" err="1">
                <a:solidFill>
                  <a:srgbClr val="6A889C"/>
                </a:solidFill>
              </a:rPr>
              <a:t>Good</a:t>
            </a:r>
            <a:r>
              <a:rPr lang="sv-SE" sz="1600" b="1" dirty="0">
                <a:solidFill>
                  <a:srgbClr val="6A889C"/>
                </a:solidFill>
              </a:rPr>
              <a:t> Clinical </a:t>
            </a:r>
            <a:r>
              <a:rPr lang="sv-SE" sz="1600" b="1" dirty="0" err="1">
                <a:solidFill>
                  <a:srgbClr val="6A889C"/>
                </a:solidFill>
              </a:rPr>
              <a:t>Practice</a:t>
            </a:r>
            <a:r>
              <a:rPr lang="sv-SE" sz="1600" b="1" dirty="0">
                <a:solidFill>
                  <a:srgbClr val="6A889C"/>
                </a:solidFill>
              </a:rPr>
              <a:t> (GCP)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E5673A"/>
                </a:solidFill>
              </a:rPr>
              <a:t>Utbildningsmaterial</a:t>
            </a:r>
            <a:r>
              <a:rPr lang="sv-SE" sz="1600" dirty="0">
                <a:solidFill>
                  <a:srgbClr val="6A889C"/>
                </a:solidFill>
              </a:rPr>
              <a:t> för chefer togs tillsammans med Läkemedelsverket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r>
              <a:rPr lang="sv-SE" sz="1600" b="1" dirty="0">
                <a:solidFill>
                  <a:srgbClr val="6A889C"/>
                </a:solidFill>
              </a:rPr>
              <a:t>Nationell standard R-RCT (registerbaserade randomiserade kliniska studier)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Stödverktyg och </a:t>
            </a:r>
            <a:r>
              <a:rPr lang="sv-SE" sz="1600" dirty="0">
                <a:solidFill>
                  <a:srgbClr val="E5673A"/>
                </a:solidFill>
              </a:rPr>
              <a:t>ramverk </a:t>
            </a:r>
            <a:r>
              <a:rPr lang="sv-SE" sz="1600" dirty="0">
                <a:solidFill>
                  <a:srgbClr val="6A889C"/>
                </a:solidFill>
              </a:rPr>
              <a:t>som underlättar för och ökar denna typ av studier.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b="1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5591" algn="l"/>
              </a:tabLst>
            </a:pPr>
            <a:endParaRPr lang="sv-SE" sz="1600" b="1" dirty="0">
              <a:solidFill>
                <a:srgbClr val="6A8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64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59" b="15650"/>
          <a:stretch/>
        </p:blipFill>
        <p:spPr>
          <a:xfrm>
            <a:off x="7829550" y="1868062"/>
            <a:ext cx="3741414" cy="2906253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444500"/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Nationella utvecklingssatsningar - avslutade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1259284"/>
            <a:ext cx="10304586" cy="3065066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Nationell webbplats för kliniska studier (www.kliniskastudier.se)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Information om kliniska studier inom medicinteknik 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Implementering av samverkan kring kvalitetssystem och arbetsprocesser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Forskningspersonenkät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Stödinsatser för kliniska studier på medicinteknik – förstudie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Samverkan kring kvalitetssystem och arbetsprocesser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Nationellt EDC-system, lagring av fångade data och nationell randomiseringstjänst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600" dirty="0">
                <a:solidFill>
                  <a:srgbClr val="6A889C"/>
                </a:solidFill>
              </a:rPr>
              <a:t>Kartläggning och behovsanalys av utbildningar för kliniska studier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832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Nätverk i sjukvårdsregionen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1259284"/>
            <a:ext cx="5993989" cy="485389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355591" algn="l"/>
              </a:tabLst>
            </a:pPr>
            <a:r>
              <a:rPr lang="sv-SE" sz="1800" b="1" dirty="0">
                <a:solidFill>
                  <a:srgbClr val="6A889C"/>
                </a:solidFill>
              </a:rPr>
              <a:t>Regionala nätverk:</a:t>
            </a:r>
          </a:p>
          <a:p>
            <a:pPr marL="366175" indent="-366175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Biostatistiknätverk</a:t>
            </a:r>
          </a:p>
          <a:p>
            <a:pPr marL="366175" indent="-366175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Juristnätverk</a:t>
            </a:r>
          </a:p>
          <a:p>
            <a:pPr marL="366175" indent="-366175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Avtalsnätverk (under uppstart)</a:t>
            </a:r>
          </a:p>
          <a:p>
            <a:pPr marL="0" indent="0">
              <a:lnSpc>
                <a:spcPct val="100000"/>
              </a:lnSpc>
              <a:buNone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buNone/>
              <a:tabLst>
                <a:tab pos="355591" algn="l"/>
              </a:tabLst>
            </a:pPr>
            <a:r>
              <a:rPr lang="sv-SE" sz="1800" b="1" dirty="0">
                <a:solidFill>
                  <a:srgbClr val="6A889C"/>
                </a:solidFill>
              </a:rPr>
              <a:t>Nätverk inom lokala noderna: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 Forskningssjuksköterskor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 Forskningsombud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676332"/>
            <a:ext cx="2879581" cy="42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129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resultat för utbild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35" y="1276350"/>
            <a:ext cx="504514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Utbildningar via noderna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4414" y="1649809"/>
            <a:ext cx="9075861" cy="4853896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Utbildning i regelverk och forskningsetik för chefer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GCP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Monitorering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Experter i avtalsmallen erbjuder utbildningar (</a:t>
            </a:r>
            <a:r>
              <a:rPr lang="sv-SE" sz="1800" dirty="0" err="1">
                <a:solidFill>
                  <a:srgbClr val="6A889C"/>
                </a:solidFill>
              </a:rPr>
              <a:t>train</a:t>
            </a:r>
            <a:r>
              <a:rPr lang="sv-SE" sz="1800" dirty="0">
                <a:solidFill>
                  <a:srgbClr val="6A889C"/>
                </a:solidFill>
              </a:rPr>
              <a:t> the </a:t>
            </a:r>
            <a:r>
              <a:rPr lang="sv-SE" sz="1800" dirty="0" err="1">
                <a:solidFill>
                  <a:srgbClr val="6A889C"/>
                </a:solidFill>
              </a:rPr>
              <a:t>trainer</a:t>
            </a:r>
            <a:r>
              <a:rPr lang="sv-SE" sz="1800" dirty="0">
                <a:solidFill>
                  <a:srgbClr val="6A889C"/>
                </a:solidFill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800" dirty="0">
                <a:solidFill>
                  <a:srgbClr val="6A889C"/>
                </a:solidFill>
              </a:rPr>
              <a:t>Länkar till universitetsutbildningar på webben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r>
              <a:rPr lang="sv-SE" sz="1333" dirty="0">
                <a:solidFill>
                  <a:srgbClr val="6A889C"/>
                </a:solidFill>
              </a:rPr>
              <a:t>Ex. Klinisk forskning och prövning i praktiken, 15 </a:t>
            </a:r>
            <a:r>
              <a:rPr lang="sv-SE" sz="1333" dirty="0" err="1">
                <a:solidFill>
                  <a:srgbClr val="6A889C"/>
                </a:solidFill>
              </a:rPr>
              <a:t>hp</a:t>
            </a:r>
            <a:endParaRPr lang="sv-SE" sz="1333" dirty="0">
              <a:solidFill>
                <a:srgbClr val="6A889C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buNone/>
              <a:tabLst>
                <a:tab pos="355591" algn="l"/>
              </a:tabLst>
            </a:pPr>
            <a:endParaRPr lang="sv-SE" sz="1800" dirty="0">
              <a:solidFill>
                <a:srgbClr val="6A889C"/>
              </a:solidFill>
            </a:endParaRPr>
          </a:p>
          <a:p>
            <a:pPr marL="0" indent="0">
              <a:lnSpc>
                <a:spcPct val="100000"/>
              </a:lnSpc>
              <a:buNone/>
              <a:tabLst>
                <a:tab pos="355591" algn="l"/>
              </a:tabLst>
            </a:pPr>
            <a:endParaRPr lang="sv-SE" sz="2000" dirty="0">
              <a:solidFill>
                <a:srgbClr val="6A889C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60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10540800" cy="914833"/>
          </a:xfrm>
        </p:spPr>
        <p:txBody>
          <a:bodyPr/>
          <a:lstStyle/>
          <a:p>
            <a:r>
              <a:rPr lang="sv-SE" dirty="0"/>
              <a:t>Nationella konferenser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1026" name="Picture 2" descr="https://konferens.kliniskastudier.se/images/200.521caca6163091122afb7f/1525253533725/KTA_Kliniska_studier_konferens-1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30" y="3270016"/>
            <a:ext cx="2405258" cy="16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187" y="393829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6A889C"/>
                </a:solidFill>
              </a:rPr>
              <a:t>Stockholm - 2017</a:t>
            </a:r>
          </a:p>
          <a:p>
            <a:r>
              <a:rPr lang="sv-SE" sz="1600" dirty="0">
                <a:solidFill>
                  <a:srgbClr val="6A889C"/>
                </a:solidFill>
              </a:rPr>
              <a:t>”Framtidens kliniska studier”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067" y="1562325"/>
            <a:ext cx="4166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6A889C"/>
                </a:solidFill>
              </a:rPr>
              <a:t>Göteborg - 2015</a:t>
            </a:r>
          </a:p>
          <a:p>
            <a:r>
              <a:rPr lang="sv-SE" sz="1600" dirty="0">
                <a:solidFill>
                  <a:srgbClr val="6A889C"/>
                </a:solidFill>
              </a:rPr>
              <a:t>” Starka tillsammans - från idé till verklighet”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067" y="5189816"/>
            <a:ext cx="260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6A889C"/>
                </a:solidFill>
              </a:rPr>
              <a:t>Malmö – 2019</a:t>
            </a:r>
          </a:p>
          <a:p>
            <a:r>
              <a:rPr lang="sv-SE" sz="1600" dirty="0">
                <a:solidFill>
                  <a:srgbClr val="6A889C"/>
                </a:solidFill>
              </a:rPr>
              <a:t>”Värdet av kliniska studier”</a:t>
            </a:r>
          </a:p>
        </p:txBody>
      </p:sp>
      <p:pic>
        <p:nvPicPr>
          <p:cNvPr id="1028" name="Picture 4" descr="På bild från vänster till höger: Jonas Oldgren, Gabriel Wikström, Håkan Bill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3"/>
          <a:stretch/>
        </p:blipFill>
        <p:spPr bwMode="auto">
          <a:xfrm>
            <a:off x="3799729" y="2272659"/>
            <a:ext cx="1263798" cy="13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odrasjukvardsregionen.se/wp-content/uploads/2019/05/chrisheister_natkonferens2019_500p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90" y="5002931"/>
            <a:ext cx="1942063" cy="12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0186" y="2751288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6A889C"/>
                </a:solidFill>
              </a:rPr>
              <a:t>Uppsala - 2016</a:t>
            </a:r>
          </a:p>
          <a:p>
            <a:r>
              <a:rPr lang="sv-SE" sz="1600" dirty="0">
                <a:solidFill>
                  <a:srgbClr val="6A889C"/>
                </a:solidFill>
              </a:rPr>
              <a:t>”Pragmatiska studier”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t="29897"/>
          <a:stretch/>
        </p:blipFill>
        <p:spPr>
          <a:xfrm>
            <a:off x="5480422" y="1232825"/>
            <a:ext cx="1935452" cy="103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179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7067" y="453142"/>
            <a:ext cx="9434460" cy="914833"/>
          </a:xfrm>
        </p:spPr>
        <p:txBody>
          <a:bodyPr/>
          <a:lstStyle/>
          <a:p>
            <a:r>
              <a:rPr lang="sv-SE" dirty="0"/>
              <a:t>Kliniska Studier Sverige - webbplats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8582" y="5542221"/>
            <a:ext cx="24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tabLst>
                <a:tab pos="355591" algn="l"/>
              </a:tabLst>
            </a:pPr>
            <a:r>
              <a:rPr lang="sv-SE" dirty="0">
                <a:solidFill>
                  <a:srgbClr val="6A889C"/>
                </a:solidFill>
                <a:hlinkClick r:id="rId4"/>
              </a:rPr>
              <a:t>www.kliniskastudier.se</a:t>
            </a:r>
            <a:endParaRPr lang="sv-SE" dirty="0">
              <a:solidFill>
                <a:srgbClr val="6A889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50013"/>
          <a:stretch/>
        </p:blipFill>
        <p:spPr>
          <a:xfrm>
            <a:off x="1555669" y="1525815"/>
            <a:ext cx="6424550" cy="40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6094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968" r="50054"/>
          <a:stretch/>
        </p:blipFill>
        <p:spPr>
          <a:xfrm>
            <a:off x="5502479" y="1266375"/>
            <a:ext cx="4775727" cy="289936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195" r="50099"/>
          <a:stretch/>
        </p:blipFill>
        <p:spPr>
          <a:xfrm>
            <a:off x="732382" y="2133600"/>
            <a:ext cx="6436683" cy="39021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2382" y="6096354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tabLst>
                <a:tab pos="355591" algn="l"/>
              </a:tabLst>
            </a:pPr>
            <a:r>
              <a:rPr lang="sv-SE" dirty="0">
                <a:solidFill>
                  <a:srgbClr val="6A889C"/>
                </a:solidFill>
                <a:hlinkClick r:id="rId6"/>
              </a:rPr>
              <a:t>www.forumuppsalaorebro.se</a:t>
            </a:r>
            <a:endParaRPr lang="sv-SE" dirty="0">
              <a:solidFill>
                <a:srgbClr val="6A889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03187" y="4165739"/>
            <a:ext cx="1454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tabLst>
                <a:tab pos="355591" algn="l"/>
              </a:tabLst>
            </a:pPr>
            <a:r>
              <a:rPr lang="sv-SE" dirty="0">
                <a:solidFill>
                  <a:srgbClr val="6A889C"/>
                </a:solidFill>
                <a:hlinkClick r:id="rId7"/>
              </a:rPr>
              <a:t>www.r-rct.se</a:t>
            </a:r>
            <a:endParaRPr lang="sv-SE" dirty="0">
              <a:solidFill>
                <a:srgbClr val="6A889C"/>
              </a:solidFill>
            </a:endParaRPr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732382" y="453142"/>
            <a:ext cx="10757654" cy="9148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rgbClr val="6A88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Forum Uppsala-Örebro - två nya webbplatser</a:t>
            </a:r>
          </a:p>
        </p:txBody>
      </p:sp>
    </p:spTree>
    <p:extLst>
      <p:ext uri="{BB962C8B-B14F-4D97-AF65-F5344CB8AC3E}">
        <p14:creationId xmlns:p14="http://schemas.microsoft.com/office/powerpoint/2010/main" val="23630604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452968"/>
            <a:ext cx="10540800" cy="914833"/>
          </a:xfrm>
        </p:spPr>
        <p:txBody>
          <a:bodyPr/>
          <a:lstStyle/>
          <a:p>
            <a:r>
              <a:rPr lang="sv-SE" dirty="0"/>
              <a:t>Kliniska Studier Sverige - Uppdrag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608620"/>
            <a:ext cx="10540800" cy="43513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v-SE" sz="2000" dirty="0">
                <a:solidFill>
                  <a:srgbClr val="E5673A"/>
                </a:solidFill>
              </a:rPr>
              <a:t>Fler patienter </a:t>
            </a:r>
            <a:r>
              <a:rPr lang="sv-SE" sz="2000" dirty="0">
                <a:solidFill>
                  <a:srgbClr val="6A889C"/>
                </a:solidFill>
              </a:rPr>
              <a:t>ska få möjlighet att delta i studier </a:t>
            </a:r>
            <a:r>
              <a:rPr lang="sv-SE" sz="2000" dirty="0">
                <a:solidFill>
                  <a:srgbClr val="E5673A"/>
                </a:solidFill>
              </a:rPr>
              <a:t>oavsett var i landet de bedrivs</a:t>
            </a:r>
            <a:r>
              <a:rPr lang="sv-SE" sz="2000" dirty="0">
                <a:solidFill>
                  <a:srgbClr val="6A889C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000" dirty="0">
                <a:solidFill>
                  <a:srgbClr val="6A889C"/>
                </a:solidFill>
              </a:rPr>
              <a:t>Antalet kliniska studier ska </a:t>
            </a:r>
            <a:r>
              <a:rPr lang="sv-SE" sz="2000" dirty="0">
                <a:solidFill>
                  <a:srgbClr val="E5673A"/>
                </a:solidFill>
              </a:rPr>
              <a:t>öka</a:t>
            </a:r>
            <a:r>
              <a:rPr lang="sv-SE" sz="2000" dirty="0">
                <a:solidFill>
                  <a:srgbClr val="6A889C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000" dirty="0">
                <a:solidFill>
                  <a:srgbClr val="6A889C"/>
                </a:solidFill>
              </a:rPr>
              <a:t>Finnas </a:t>
            </a:r>
            <a:r>
              <a:rPr lang="sv-SE" sz="2000" dirty="0">
                <a:solidFill>
                  <a:srgbClr val="E5673A"/>
                </a:solidFill>
              </a:rPr>
              <a:t>lättillgänglig information </a:t>
            </a:r>
            <a:r>
              <a:rPr lang="sv-SE" sz="2000" dirty="0">
                <a:solidFill>
                  <a:srgbClr val="6A889C"/>
                </a:solidFill>
              </a:rPr>
              <a:t>om och </a:t>
            </a:r>
            <a:r>
              <a:rPr lang="sv-SE" sz="2000" dirty="0">
                <a:solidFill>
                  <a:srgbClr val="E5673A"/>
                </a:solidFill>
              </a:rPr>
              <a:t>effektiva processer </a:t>
            </a:r>
            <a:r>
              <a:rPr lang="sv-SE" sz="2000" dirty="0">
                <a:solidFill>
                  <a:srgbClr val="6A889C"/>
                </a:solidFill>
              </a:rPr>
              <a:t>för att genomföra kliniska studier av hög kvalitet.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v-SE" sz="2000" dirty="0">
                <a:solidFill>
                  <a:srgbClr val="6A889C"/>
                </a:solidFill>
              </a:rPr>
              <a:t>Sverige ska vara ett </a:t>
            </a:r>
            <a:r>
              <a:rPr lang="sv-SE" sz="2000" dirty="0">
                <a:solidFill>
                  <a:srgbClr val="E5673A"/>
                </a:solidFill>
              </a:rPr>
              <a:t>attraktivt land </a:t>
            </a:r>
            <a:r>
              <a:rPr lang="sv-SE" sz="2000" dirty="0">
                <a:solidFill>
                  <a:srgbClr val="6A889C"/>
                </a:solidFill>
              </a:rPr>
              <a:t>att förlägga kliniska studier i.</a:t>
            </a:r>
          </a:p>
          <a:p>
            <a:pPr marL="0" indent="0">
              <a:buNone/>
            </a:pPr>
            <a:endParaRPr lang="sv-SE" sz="2000" dirty="0">
              <a:solidFill>
                <a:srgbClr val="6A889C"/>
              </a:solidFill>
            </a:endParaRPr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17872638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5151" y="224324"/>
            <a:ext cx="11683482" cy="914833"/>
          </a:xfrm>
        </p:spPr>
        <p:txBody>
          <a:bodyPr/>
          <a:lstStyle/>
          <a:p>
            <a:r>
              <a:rPr lang="sv-SE" dirty="0"/>
              <a:t>Kliniska Studier Sverige – ett nationellt samarbete </a:t>
            </a:r>
          </a:p>
        </p:txBody>
      </p:sp>
      <p:sp>
        <p:nvSpPr>
          <p:cNvPr id="5" name="Ellips 4"/>
          <p:cNvSpPr/>
          <p:nvPr/>
        </p:nvSpPr>
        <p:spPr>
          <a:xfrm>
            <a:off x="575151" y="1199365"/>
            <a:ext cx="2242976" cy="169623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sv-SE" sz="1867" dirty="0">
                <a:solidFill>
                  <a:prstClr val="white"/>
                </a:solidFill>
                <a:latin typeface="Arial"/>
              </a:rPr>
              <a:t>Vetenskaps-rådet</a:t>
            </a:r>
          </a:p>
        </p:txBody>
      </p:sp>
      <p:sp>
        <p:nvSpPr>
          <p:cNvPr id="6" name="Ellips 5"/>
          <p:cNvSpPr/>
          <p:nvPr/>
        </p:nvSpPr>
        <p:spPr>
          <a:xfrm>
            <a:off x="1685317" y="2128552"/>
            <a:ext cx="2178385" cy="1565333"/>
          </a:xfrm>
          <a:prstGeom prst="ellipse">
            <a:avLst/>
          </a:prstGeom>
          <a:solidFill>
            <a:srgbClr val="DB51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sv-SE" sz="1867" dirty="0">
                <a:solidFill>
                  <a:prstClr val="white"/>
                </a:solidFill>
                <a:latin typeface="Arial"/>
              </a:rPr>
              <a:t>Kommitté</a:t>
            </a:r>
          </a:p>
        </p:txBody>
      </p:sp>
      <p:sp>
        <p:nvSpPr>
          <p:cNvPr id="7" name="Ellips 6"/>
          <p:cNvSpPr/>
          <p:nvPr/>
        </p:nvSpPr>
        <p:spPr>
          <a:xfrm>
            <a:off x="2818127" y="2998590"/>
            <a:ext cx="2265623" cy="1718572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sv-SE" sz="1867" dirty="0">
                <a:solidFill>
                  <a:prstClr val="white"/>
                </a:solidFill>
                <a:latin typeface="Arial"/>
              </a:rPr>
              <a:t>Nationell enhet (VR)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65" y="1040322"/>
            <a:ext cx="5510281" cy="5276093"/>
          </a:xfrm>
          <a:prstGeom prst="rect">
            <a:avLst/>
          </a:prstGeom>
        </p:spPr>
      </p:pic>
      <p:sp>
        <p:nvSpPr>
          <p:cNvPr id="10" name="Ellips 9"/>
          <p:cNvSpPr/>
          <p:nvPr/>
        </p:nvSpPr>
        <p:spPr>
          <a:xfrm>
            <a:off x="3961555" y="4059599"/>
            <a:ext cx="2231311" cy="18767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sv-SE" sz="1867" dirty="0">
                <a:solidFill>
                  <a:prstClr val="white"/>
                </a:solidFill>
                <a:latin typeface="Arial"/>
              </a:rPr>
              <a:t>Regionala noder </a:t>
            </a:r>
          </a:p>
        </p:txBody>
      </p:sp>
      <p:sp>
        <p:nvSpPr>
          <p:cNvPr id="12" name="Högerpil 11"/>
          <p:cNvSpPr/>
          <p:nvPr/>
        </p:nvSpPr>
        <p:spPr>
          <a:xfrm rot="20115497">
            <a:off x="5710824" y="4148370"/>
            <a:ext cx="2212673" cy="638628"/>
          </a:xfrm>
          <a:prstGeom prst="rightArrow">
            <a:avLst>
              <a:gd name="adj1" fmla="val 62185"/>
              <a:gd name="adj2" fmla="val 50000"/>
            </a:avLst>
          </a:prstGeom>
          <a:solidFill>
            <a:srgbClr val="859FA3"/>
          </a:solidFill>
          <a:ln>
            <a:solidFill>
              <a:srgbClr val="859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97" y="1612780"/>
            <a:ext cx="2880269" cy="58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3330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5643"/>
          <a:stretch/>
        </p:blipFill>
        <p:spPr>
          <a:xfrm>
            <a:off x="4112449" y="0"/>
            <a:ext cx="4859613" cy="6519693"/>
          </a:xfrm>
          <a:prstGeom prst="rect">
            <a:avLst/>
          </a:prstGeom>
        </p:spPr>
      </p:pic>
      <p:sp>
        <p:nvSpPr>
          <p:cNvPr id="8" name="Rektangel med rundade hörn 7"/>
          <p:cNvSpPr/>
          <p:nvPr/>
        </p:nvSpPr>
        <p:spPr>
          <a:xfrm>
            <a:off x="1182805" y="2202196"/>
            <a:ext cx="3866867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291987" y="2245035"/>
            <a:ext cx="3764172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Uppsala-Örebro sjukvårdsregion: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Uppsala-Örebro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Patric </a:t>
            </a:r>
            <a:r>
              <a:rPr lang="sv-SE" dirty="0" err="1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Amcoff</a:t>
            </a:r>
            <a:endParaRPr lang="sv-SE" dirty="0">
              <a:solidFill>
                <a:srgbClr val="00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 med rundade hörn 8"/>
          <p:cNvSpPr/>
          <p:nvPr/>
        </p:nvSpPr>
        <p:spPr>
          <a:xfrm>
            <a:off x="226453" y="3621585"/>
            <a:ext cx="4192068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210701" y="3674387"/>
            <a:ext cx="4314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Västra sjukvårdsregionen: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Gothia Forum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Alessio </a:t>
            </a:r>
            <a:r>
              <a:rPr lang="sv-SE" dirty="0" err="1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</a:t>
            </a:r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</a:t>
            </a:r>
            <a:r>
              <a:rPr lang="sv-SE" dirty="0" err="1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Innocenti</a:t>
            </a:r>
            <a:endParaRPr lang="sv-SE" dirty="0">
              <a:solidFill>
                <a:srgbClr val="00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ktangel med rundade hörn 10"/>
          <p:cNvSpPr/>
          <p:nvPr/>
        </p:nvSpPr>
        <p:spPr>
          <a:xfrm>
            <a:off x="1325345" y="5071279"/>
            <a:ext cx="3612584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415170" y="5124080"/>
            <a:ext cx="3466013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Södra sjukvårdsregionen: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Söder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Ulf Malmqvist</a:t>
            </a:r>
          </a:p>
        </p:txBody>
      </p:sp>
      <p:sp>
        <p:nvSpPr>
          <p:cNvPr id="19" name="Rektangel med rundade hörn 18"/>
          <p:cNvSpPr/>
          <p:nvPr/>
        </p:nvSpPr>
        <p:spPr>
          <a:xfrm>
            <a:off x="7506416" y="2202196"/>
            <a:ext cx="4053633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7561005" y="2245035"/>
            <a:ext cx="3948132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Norra sjukvårdsregionen: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Norr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Anna </a:t>
            </a:r>
            <a:r>
              <a:rPr lang="sv-SE" dirty="0" err="1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Ramnemark</a:t>
            </a:r>
            <a:endParaRPr lang="sv-SE" dirty="0">
              <a:solidFill>
                <a:srgbClr val="00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ktangel med rundade hörn 20"/>
          <p:cNvSpPr/>
          <p:nvPr/>
        </p:nvSpPr>
        <p:spPr>
          <a:xfrm>
            <a:off x="8000784" y="3621585"/>
            <a:ext cx="3784425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8090609" y="3674387"/>
            <a:ext cx="3634521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Stockholms sjukvårdsregion: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Karolinska Trial Alliance (KTA)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Maria Englund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7430597" y="5071279"/>
            <a:ext cx="4168292" cy="1090488"/>
          </a:xfrm>
          <a:prstGeom prst="roundRect">
            <a:avLst/>
          </a:prstGeom>
          <a:solidFill>
            <a:schemeClr val="accent2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7520421" y="5124080"/>
            <a:ext cx="3967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Sydöstra sjukvårdsregionen: </a:t>
            </a:r>
          </a:p>
          <a:p>
            <a:pPr defTabSz="1219012"/>
            <a:r>
              <a:rPr lang="sv-SE" b="1" dirty="0">
                <a:solidFill>
                  <a:srgbClr val="C45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 Sydost</a:t>
            </a:r>
          </a:p>
          <a:p>
            <a:pPr defTabSz="1219012"/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Nodföreståndare Jonas Bonnedal (</a:t>
            </a:r>
            <a:r>
              <a:rPr lang="sv-SE" dirty="0" err="1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</a:t>
            </a:r>
            <a:r>
              <a:rPr lang="sv-SE" dirty="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6" name="Rak pil 25"/>
          <p:cNvCxnSpPr/>
          <p:nvPr/>
        </p:nvCxnSpPr>
        <p:spPr>
          <a:xfrm>
            <a:off x="4435814" y="3307831"/>
            <a:ext cx="1689684" cy="8589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pil 27"/>
          <p:cNvCxnSpPr/>
          <p:nvPr/>
        </p:nvCxnSpPr>
        <p:spPr>
          <a:xfrm>
            <a:off x="4418521" y="4534149"/>
            <a:ext cx="1343183" cy="66711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 29"/>
          <p:cNvCxnSpPr/>
          <p:nvPr/>
        </p:nvCxnSpPr>
        <p:spPr>
          <a:xfrm>
            <a:off x="4937929" y="5931711"/>
            <a:ext cx="1187568" cy="697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/>
          <p:cNvCxnSpPr/>
          <p:nvPr/>
        </p:nvCxnSpPr>
        <p:spPr>
          <a:xfrm flipH="1">
            <a:off x="6366198" y="2737477"/>
            <a:ext cx="1118425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 flipH="1">
            <a:off x="6787745" y="4166830"/>
            <a:ext cx="1195744" cy="1652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pil 35"/>
          <p:cNvCxnSpPr/>
          <p:nvPr/>
        </p:nvCxnSpPr>
        <p:spPr>
          <a:xfrm flipH="1" flipV="1">
            <a:off x="6272980" y="5270091"/>
            <a:ext cx="1129931" cy="5838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34780" y="664400"/>
            <a:ext cx="6121394" cy="914833"/>
          </a:xfrm>
        </p:spPr>
        <p:txBody>
          <a:bodyPr/>
          <a:lstStyle/>
          <a:p>
            <a:r>
              <a:rPr lang="sv-SE" sz="3500" dirty="0"/>
              <a:t>En regional nod i varje hälso- och sjukvårdsregion</a:t>
            </a:r>
          </a:p>
        </p:txBody>
      </p:sp>
      <p:cxnSp>
        <p:nvCxnSpPr>
          <p:cNvPr id="41" name="Rak pil 40"/>
          <p:cNvCxnSpPr/>
          <p:nvPr/>
        </p:nvCxnSpPr>
        <p:spPr>
          <a:xfrm flipH="1">
            <a:off x="6992966" y="4166829"/>
            <a:ext cx="990524" cy="122877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pil 42"/>
          <p:cNvCxnSpPr/>
          <p:nvPr/>
        </p:nvCxnSpPr>
        <p:spPr>
          <a:xfrm flipH="1" flipV="1">
            <a:off x="6656174" y="5708822"/>
            <a:ext cx="729444" cy="14506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0820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01136" y="452968"/>
            <a:ext cx="10540800" cy="914833"/>
          </a:xfrm>
        </p:spPr>
        <p:txBody>
          <a:bodyPr/>
          <a:lstStyle/>
          <a:p>
            <a:r>
              <a:rPr lang="sv-SE" dirty="0"/>
              <a:t>Forum Uppsala-Örebro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832101" y="1547283"/>
            <a:ext cx="8056724" cy="710725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</a:rPr>
              <a:t>Regional nod för </a:t>
            </a:r>
            <a:r>
              <a:rPr lang="sv-SE" sz="2133" dirty="0">
                <a:solidFill>
                  <a:srgbClr val="E5673A"/>
                </a:solidFill>
              </a:rPr>
              <a:t>sjukvårdsregionen Uppsala-Örebro </a:t>
            </a:r>
            <a:endParaRPr lang="sv-SE" sz="2133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6" b="18277"/>
          <a:stretch/>
        </p:blipFill>
        <p:spPr>
          <a:xfrm>
            <a:off x="2934735" y="2056928"/>
            <a:ext cx="8067869" cy="541175"/>
          </a:xfrm>
          <a:prstGeom prst="rect">
            <a:avLst/>
          </a:prstGeom>
        </p:spPr>
      </p:pic>
      <p:sp>
        <p:nvSpPr>
          <p:cNvPr id="7" name="Platshållare för innehåll 2"/>
          <p:cNvSpPr txBox="1">
            <a:spLocks/>
          </p:cNvSpPr>
          <p:nvPr/>
        </p:nvSpPr>
        <p:spPr>
          <a:xfrm>
            <a:off x="2832099" y="2918884"/>
            <a:ext cx="8543974" cy="2100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1294" indent="-241294" algn="l" defTabSz="914377" rtl="0" eaLnBrk="1" latinLnBrk="0" hangingPunct="1">
              <a:lnSpc>
                <a:spcPct val="114000"/>
              </a:lnSpc>
              <a:spcBef>
                <a:spcPts val="10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667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1pPr>
            <a:lvl2pPr marL="474121" indent="-232828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2pPr>
            <a:lvl3pPr marL="715415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2133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3pPr>
            <a:lvl4pPr marL="956709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1867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4pPr>
            <a:lvl5pPr marL="1198003" indent="-241294" algn="l" defTabSz="914377" rtl="0" eaLnBrk="1" latinLnBrk="0" hangingPunct="1">
              <a:lnSpc>
                <a:spcPct val="114000"/>
              </a:lnSpc>
              <a:spcBef>
                <a:spcPts val="500"/>
              </a:spcBef>
              <a:buClr>
                <a:srgbClr val="6A889C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4764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</a:rPr>
              <a:t>Sveriges </a:t>
            </a:r>
            <a:r>
              <a:rPr lang="sv-SE" sz="2133" dirty="0">
                <a:solidFill>
                  <a:srgbClr val="E5673A"/>
                </a:solidFill>
              </a:rPr>
              <a:t>näst största </a:t>
            </a:r>
            <a:r>
              <a:rPr lang="sv-SE" sz="2133" dirty="0">
                <a:solidFill>
                  <a:srgbClr val="6A889C"/>
                </a:solidFill>
              </a:rPr>
              <a:t>sjukvårdsregion med </a:t>
            </a: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 miljoner invånare</a:t>
            </a:r>
            <a:endParaRPr lang="sv-SE" sz="2133" dirty="0">
              <a:solidFill>
                <a:srgbClr val="6A889C"/>
              </a:solidFill>
            </a:endParaRPr>
          </a:p>
          <a:p>
            <a:pPr marL="239994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133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Två universitetssjukhus</a:t>
            </a: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Örebro och Uppsala</a:t>
            </a:r>
          </a:p>
          <a:p>
            <a:pPr marL="239994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133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länssjukhus</a:t>
            </a: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Eskilstuna, Falun, Gävle, Karlstad och Västerås</a:t>
            </a:r>
          </a:p>
          <a:p>
            <a:pPr marL="239994" indent="-239994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vård-/hälsocentraler</a:t>
            </a:r>
            <a:endParaRPr lang="sv-SE" altLang="sv-SE" sz="2133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598414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01136" y="452968"/>
            <a:ext cx="10540800" cy="914833"/>
          </a:xfrm>
        </p:spPr>
        <p:txBody>
          <a:bodyPr/>
          <a:lstStyle/>
          <a:p>
            <a:r>
              <a:rPr lang="sv-SE" dirty="0"/>
              <a:t>Forum Uppsala-Örebro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701136" y="1665040"/>
            <a:ext cx="9359900" cy="3939117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</a:rPr>
              <a:t>Uppdrag att </a:t>
            </a:r>
            <a:r>
              <a:rPr lang="sv-SE" sz="2133" dirty="0">
                <a:solidFill>
                  <a:srgbClr val="E5673A"/>
                </a:solidFill>
              </a:rPr>
              <a:t>bilda en regional nod</a:t>
            </a:r>
            <a:r>
              <a:rPr lang="sv-SE" sz="2133" dirty="0">
                <a:solidFill>
                  <a:srgbClr val="6A889C"/>
                </a:solidFill>
              </a:rPr>
              <a:t>, finansierad av Vetenskapsrådet (</a:t>
            </a:r>
            <a:r>
              <a:rPr lang="sv-SE" sz="2133" dirty="0">
                <a:solidFill>
                  <a:srgbClr val="E5673A"/>
                </a:solidFill>
              </a:rPr>
              <a:t>2015</a:t>
            </a:r>
            <a:r>
              <a:rPr lang="sv-SE" sz="2133" dirty="0">
                <a:solidFill>
                  <a:srgbClr val="6A889C"/>
                </a:solidFill>
              </a:rPr>
              <a:t>)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sz="2133" dirty="0">
                <a:solidFill>
                  <a:srgbClr val="6A889C"/>
                </a:solidFill>
              </a:rPr>
              <a:t>Regiondirektörerna beslutade att förlägga ett </a:t>
            </a:r>
            <a:r>
              <a:rPr lang="sv-SE" sz="2133" dirty="0">
                <a:solidFill>
                  <a:srgbClr val="E5673A"/>
                </a:solidFill>
              </a:rPr>
              <a:t>kansli hos UCR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Varje sjukvårdsregion fick välja hur nodens organisation skulle formas beroende på </a:t>
            </a:r>
            <a:r>
              <a:rPr lang="sv-SE" altLang="sv-SE" sz="2133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regionala förutsättningar</a:t>
            </a:r>
            <a:r>
              <a:rPr lang="sv-SE" altLang="sv-SE" sz="2133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0" y="0"/>
            <a:ext cx="2372751" cy="654744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6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01989" y="1603994"/>
            <a:ext cx="2324920" cy="1952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3952" y="473111"/>
            <a:ext cx="10540800" cy="628528"/>
          </a:xfrm>
        </p:spPr>
        <p:txBody>
          <a:bodyPr/>
          <a:lstStyle/>
          <a:p>
            <a:pPr algn="ctr"/>
            <a:r>
              <a:rPr lang="sv-SE" dirty="0"/>
              <a:t>Forum Uppsala-Örebro – Organisation</a:t>
            </a:r>
          </a:p>
        </p:txBody>
      </p:sp>
      <p:pic>
        <p:nvPicPr>
          <p:cNvPr id="22" name="Platshållare för innehåll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2571">
            <a:off x="-1754959" y="-354412"/>
            <a:ext cx="6330405" cy="2896688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88" y="1725481"/>
            <a:ext cx="6620435" cy="38530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01989" y="1658994"/>
            <a:ext cx="233589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Ledningsgrupp</a:t>
            </a:r>
          </a:p>
          <a:p>
            <a:r>
              <a:rPr lang="sv-SE" sz="1400" dirty="0"/>
              <a:t>Erica Schytt, Dalarna</a:t>
            </a:r>
          </a:p>
          <a:p>
            <a:r>
              <a:rPr lang="sv-SE" sz="1400" dirty="0"/>
              <a:t>Katarina Wijk, Gävleborg</a:t>
            </a:r>
          </a:p>
          <a:p>
            <a:r>
              <a:rPr lang="sv-SE" sz="1400" dirty="0"/>
              <a:t>Kersti Theander, Värmland</a:t>
            </a:r>
          </a:p>
          <a:p>
            <a:r>
              <a:rPr lang="sv-SE" sz="1400" dirty="0"/>
              <a:t>Kent Nilsson, Västmanland</a:t>
            </a:r>
          </a:p>
          <a:p>
            <a:r>
              <a:rPr lang="sv-SE" sz="1400" dirty="0"/>
              <a:t>Mats G Karlsson, Örebro</a:t>
            </a:r>
          </a:p>
          <a:p>
            <a:r>
              <a:rPr lang="sv-SE" sz="1400" dirty="0"/>
              <a:t>Petri Olivius, Sörmland</a:t>
            </a:r>
          </a:p>
          <a:p>
            <a:r>
              <a:rPr lang="sv-SE" sz="1400" dirty="0"/>
              <a:t>Andreas Scheutz, Uppsala</a:t>
            </a:r>
          </a:p>
          <a:p>
            <a:endParaRPr lang="sv-SE" sz="1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967330" y="3022169"/>
            <a:ext cx="173465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0248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01136" y="452968"/>
            <a:ext cx="10540800" cy="914833"/>
          </a:xfrm>
        </p:spPr>
        <p:txBody>
          <a:bodyPr/>
          <a:lstStyle/>
          <a:p>
            <a:r>
              <a:rPr lang="sv-SE" dirty="0"/>
              <a:t>Forum Uppsala-Örebro - Kansliet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701136" y="1378053"/>
            <a:ext cx="7966864" cy="3939117"/>
          </a:xfrm>
        </p:spPr>
        <p:txBody>
          <a:bodyPr/>
          <a:lstStyle/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Arbetar i nationella och sjukvårdsregionala projekt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Stödjer/koordinerar </a:t>
            </a:r>
            <a:r>
              <a:rPr lang="sv-SE" altLang="sv-SE" sz="1800" dirty="0">
                <a:solidFill>
                  <a:srgbClr val="E567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samverkan inom sjukvårdsregionen </a:t>
            </a: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 intressenter av kliniska studier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sv-SE" altLang="sv-SE" sz="1800" dirty="0">
                <a:solidFill>
                  <a:srgbClr val="6A8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Koordinerar lokala nodsamordnare</a:t>
            </a:r>
          </a:p>
          <a:p>
            <a:pPr marL="330192" indent="-330192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sv-SE" altLang="sv-SE" sz="1800" dirty="0">
              <a:solidFill>
                <a:srgbClr val="6A8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0112"/>
          <a:stretch/>
        </p:blipFill>
        <p:spPr>
          <a:xfrm>
            <a:off x="1514" y="-746"/>
            <a:ext cx="2372751" cy="654744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69" y="5700061"/>
            <a:ext cx="3022291" cy="671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0" y="4957355"/>
            <a:ext cx="935190" cy="120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88" y="3342523"/>
            <a:ext cx="935190" cy="120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87" y="4957352"/>
            <a:ext cx="935190" cy="120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0" y="3342524"/>
            <a:ext cx="935190" cy="1208429"/>
          </a:xfrm>
          <a:prstGeom prst="rect">
            <a:avLst/>
          </a:prstGeom>
        </p:spPr>
      </p:pic>
      <p:sp>
        <p:nvSpPr>
          <p:cNvPr id="11" name="textruta 7"/>
          <p:cNvSpPr txBox="1"/>
          <p:nvPr/>
        </p:nvSpPr>
        <p:spPr>
          <a:xfrm>
            <a:off x="3032731" y="4550952"/>
            <a:ext cx="93519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Patric Amcoff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Föreståndare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ruta 7"/>
          <p:cNvSpPr txBox="1"/>
          <p:nvPr/>
        </p:nvSpPr>
        <p:spPr>
          <a:xfrm>
            <a:off x="3035905" y="6165781"/>
            <a:ext cx="1303185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Anders Hellström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Projektledare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ruta 7"/>
          <p:cNvSpPr txBox="1"/>
          <p:nvPr/>
        </p:nvSpPr>
        <p:spPr>
          <a:xfrm>
            <a:off x="4105613" y="6165781"/>
            <a:ext cx="120439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Linda Magnusson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Projektledare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ruta 7"/>
          <p:cNvSpPr txBox="1"/>
          <p:nvPr/>
        </p:nvSpPr>
        <p:spPr>
          <a:xfrm>
            <a:off x="4105613" y="4550952"/>
            <a:ext cx="1335207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b="1" dirty="0">
                <a:solidFill>
                  <a:prstClr val="black"/>
                </a:solidFill>
                <a:latin typeface="Arial"/>
              </a:rPr>
              <a:t>Helena Ågren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prstClr val="black"/>
                </a:solidFill>
                <a:latin typeface="Arial"/>
              </a:rPr>
              <a:t>Chefssekreterare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26" name="Picture 2" descr="Bildresultat för hubben uppsa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012" y="3750611"/>
            <a:ext cx="2922419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315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6_Office-tema">
  <a:themeElements>
    <a:clrScheme name="Forum Uppsala-Örebr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707E"/>
      </a:accent1>
      <a:accent2>
        <a:srgbClr val="C45028"/>
      </a:accent2>
      <a:accent3>
        <a:srgbClr val="003651"/>
      </a:accent3>
      <a:accent4>
        <a:srgbClr val="CC4560"/>
      </a:accent4>
      <a:accent5>
        <a:srgbClr val="6C7730"/>
      </a:accent5>
      <a:accent6>
        <a:srgbClr val="A6A6A6"/>
      </a:accent6>
      <a:hlink>
        <a:srgbClr val="51707E"/>
      </a:hlink>
      <a:folHlink>
        <a:srgbClr val="C45028"/>
      </a:folHlink>
    </a:clrScheme>
    <a:fontScheme name="K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FUÖ - Öppet hus 7 mar 2018.potx" id="{B22EDFFF-7496-421D-BBC6-63933EB3F66D}" vid="{23A10523-07B0-4575-B5C0-FA669BCC0C1E}"/>
    </a:ext>
  </a:extLst>
</a:theme>
</file>

<file path=ppt/theme/theme2.xml><?xml version="1.0" encoding="utf-8"?>
<a:theme xmlns:a="http://schemas.openxmlformats.org/drawingml/2006/main" name="Office-tema">
  <a:themeElements>
    <a:clrScheme name="K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707E"/>
      </a:accent1>
      <a:accent2>
        <a:srgbClr val="C45028"/>
      </a:accent2>
      <a:accent3>
        <a:srgbClr val="003651"/>
      </a:accent3>
      <a:accent4>
        <a:srgbClr val="CC4560"/>
      </a:accent4>
      <a:accent5>
        <a:srgbClr val="6C7730"/>
      </a:accent5>
      <a:accent6>
        <a:srgbClr val="A6A6A6"/>
      </a:accent6>
      <a:hlink>
        <a:srgbClr val="51707E"/>
      </a:hlink>
      <a:folHlink>
        <a:srgbClr val="C45028"/>
      </a:folHlink>
    </a:clrScheme>
    <a:fontScheme name="K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 KSS.potx" id="{A7B80B15-ADB4-4F9E-868B-2F185D79808E}" vid="{67DD5924-C297-4477-B068-88822CAABAC4}"/>
    </a:ext>
  </a:extLst>
</a:theme>
</file>

<file path=ppt/theme/theme3.xml><?xml version="1.0" encoding="utf-8"?>
<a:theme xmlns:a="http://schemas.openxmlformats.org/drawingml/2006/main" name="1_Office-tema">
  <a:themeElements>
    <a:clrScheme name="Forum Uppsala-Örebr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707E"/>
      </a:accent1>
      <a:accent2>
        <a:srgbClr val="C45028"/>
      </a:accent2>
      <a:accent3>
        <a:srgbClr val="003651"/>
      </a:accent3>
      <a:accent4>
        <a:srgbClr val="CC4560"/>
      </a:accent4>
      <a:accent5>
        <a:srgbClr val="6C7730"/>
      </a:accent5>
      <a:accent6>
        <a:srgbClr val="A6A6A6"/>
      </a:accent6>
      <a:hlink>
        <a:srgbClr val="51707E"/>
      </a:hlink>
      <a:folHlink>
        <a:srgbClr val="C45028"/>
      </a:folHlink>
    </a:clrScheme>
    <a:fontScheme name="K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FUÖ - Öppet hus 7 mar 2018.potx" id="{B22EDFFF-7496-421D-BBC6-63933EB3F66D}" vid="{23A10523-07B0-4575-B5C0-FA669BCC0C1E}"/>
    </a:ext>
  </a:extLst>
</a:theme>
</file>

<file path=ppt/theme/theme4.xml><?xml version="1.0" encoding="utf-8"?>
<a:theme xmlns:a="http://schemas.openxmlformats.org/drawingml/2006/main" name="2_Office-tema">
  <a:themeElements>
    <a:clrScheme name="K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707E"/>
      </a:accent1>
      <a:accent2>
        <a:srgbClr val="C45028"/>
      </a:accent2>
      <a:accent3>
        <a:srgbClr val="003651"/>
      </a:accent3>
      <a:accent4>
        <a:srgbClr val="CC4560"/>
      </a:accent4>
      <a:accent5>
        <a:srgbClr val="6C7730"/>
      </a:accent5>
      <a:accent6>
        <a:srgbClr val="A6A6A6"/>
      </a:accent6>
      <a:hlink>
        <a:srgbClr val="51707E"/>
      </a:hlink>
      <a:folHlink>
        <a:srgbClr val="C45028"/>
      </a:folHlink>
    </a:clrScheme>
    <a:fontScheme name="K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 KSS.potx" id="{A7B80B15-ADB4-4F9E-868B-2F185D79808E}" vid="{67DD5924-C297-4477-B068-88822CAABAC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6103</TotalTime>
  <Words>1173</Words>
  <Application>Microsoft Office PowerPoint</Application>
  <PresentationFormat>Bredbild</PresentationFormat>
  <Paragraphs>282</Paragraphs>
  <Slides>27</Slides>
  <Notes>27</Notes>
  <HiddenSlides>7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27</vt:i4>
      </vt:variant>
    </vt:vector>
  </HeadingPairs>
  <TitlesOfParts>
    <vt:vector size="34" baseType="lpstr">
      <vt:lpstr>Arial</vt:lpstr>
      <vt:lpstr>Calibri</vt:lpstr>
      <vt:lpstr>Wingdings</vt:lpstr>
      <vt:lpstr>6_Office-tema</vt:lpstr>
      <vt:lpstr>Office-tema</vt:lpstr>
      <vt:lpstr>1_Office-tema</vt:lpstr>
      <vt:lpstr>2_Office-tema</vt:lpstr>
      <vt:lpstr>PowerPoint-presentation</vt:lpstr>
      <vt:lpstr>Bakgrund Kliniska Studier Sverige</vt:lpstr>
      <vt:lpstr>Kliniska Studier Sverige - Uppdrag</vt:lpstr>
      <vt:lpstr>Kliniska Studier Sverige – ett nationellt samarbete </vt:lpstr>
      <vt:lpstr>En regional nod i varje hälso- och sjukvårdsregion</vt:lpstr>
      <vt:lpstr>Forum Uppsala-Örebro </vt:lpstr>
      <vt:lpstr>Forum Uppsala-Örebro</vt:lpstr>
      <vt:lpstr>Forum Uppsala-Örebro – Organisation</vt:lpstr>
      <vt:lpstr>Forum Uppsala-Örebro - Kansliet</vt:lpstr>
      <vt:lpstr>Lokala nodsamordnare</vt:lpstr>
      <vt:lpstr>Lokala noder</vt:lpstr>
      <vt:lpstr>Lokala nodnätverket - LNN</vt:lpstr>
      <vt:lpstr>Nationella projekt inom Kliniska Studier Sverige</vt:lpstr>
      <vt:lpstr>Statistikprojektet</vt:lpstr>
      <vt:lpstr>Statistikprojektet – Minimalt DataSet (MDS)</vt:lpstr>
      <vt:lpstr>Insamling av data via ResearchWeb/CRIS</vt:lpstr>
      <vt:lpstr>Studieförfrågningar – nationellt projekt</vt:lpstr>
      <vt:lpstr>Studieförfrågningar – regionalt arbete</vt:lpstr>
      <vt:lpstr>Nationella utvecklingssatsningar </vt:lpstr>
      <vt:lpstr>Nationella utvecklingssatsningar - pågående</vt:lpstr>
      <vt:lpstr>Nationella utvecklingssatsningar - avslutade</vt:lpstr>
      <vt:lpstr>Nationella utvecklingssatsningar - avslutade</vt:lpstr>
      <vt:lpstr>Nätverk i sjukvårdsregionen</vt:lpstr>
      <vt:lpstr>Utbildningar via noderna</vt:lpstr>
      <vt:lpstr>Nationella konferenser</vt:lpstr>
      <vt:lpstr>Kliniska Studier Sverige - webbplats</vt:lpstr>
      <vt:lpstr>PowerPoint-presentation</vt:lpstr>
    </vt:vector>
  </TitlesOfParts>
  <Company>Uppsala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Hellström</dc:creator>
  <cp:lastModifiedBy>Ingela Marklund</cp:lastModifiedBy>
  <cp:revision>192</cp:revision>
  <cp:lastPrinted>2019-09-11T05:39:49Z</cp:lastPrinted>
  <dcterms:created xsi:type="dcterms:W3CDTF">2019-08-21T09:07:16Z</dcterms:created>
  <dcterms:modified xsi:type="dcterms:W3CDTF">2019-09-11T07:46:31Z</dcterms:modified>
</cp:coreProperties>
</file>