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35"/>
  </p:notesMasterIdLst>
  <p:handoutMasterIdLst>
    <p:handoutMasterId r:id="rId36"/>
  </p:handoutMasterIdLst>
  <p:sldIdLst>
    <p:sldId id="320" r:id="rId5"/>
    <p:sldId id="268" r:id="rId6"/>
    <p:sldId id="307" r:id="rId7"/>
    <p:sldId id="338" r:id="rId8"/>
    <p:sldId id="258" r:id="rId9"/>
    <p:sldId id="315" r:id="rId10"/>
    <p:sldId id="269" r:id="rId11"/>
    <p:sldId id="325" r:id="rId12"/>
    <p:sldId id="326" r:id="rId13"/>
    <p:sldId id="327" r:id="rId14"/>
    <p:sldId id="283" r:id="rId15"/>
    <p:sldId id="311" r:id="rId16"/>
    <p:sldId id="312" r:id="rId17"/>
    <p:sldId id="313" r:id="rId18"/>
    <p:sldId id="308" r:id="rId19"/>
    <p:sldId id="296" r:id="rId20"/>
    <p:sldId id="297" r:id="rId21"/>
    <p:sldId id="299" r:id="rId22"/>
    <p:sldId id="328" r:id="rId23"/>
    <p:sldId id="329" r:id="rId24"/>
    <p:sldId id="330" r:id="rId25"/>
    <p:sldId id="331" r:id="rId26"/>
    <p:sldId id="332" r:id="rId27"/>
    <p:sldId id="333" r:id="rId28"/>
    <p:sldId id="334" r:id="rId29"/>
    <p:sldId id="335" r:id="rId30"/>
    <p:sldId id="336" r:id="rId31"/>
    <p:sldId id="337" r:id="rId32"/>
    <p:sldId id="298" r:id="rId33"/>
    <p:sldId id="319" r:id="rId34"/>
  </p:sldIdLst>
  <p:sldSz cx="9144000" cy="6858000" type="screen4x3"/>
  <p:notesSz cx="67976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11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63135" autoAdjust="0"/>
  </p:normalViewPr>
  <p:slideViewPr>
    <p:cSldViewPr>
      <p:cViewPr varScale="1">
        <p:scale>
          <a:sx n="72" d="100"/>
          <a:sy n="72" d="100"/>
        </p:scale>
        <p:origin x="275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4" y="4"/>
            <a:ext cx="2946400" cy="49212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92" y="4"/>
            <a:ext cx="2946400" cy="492125"/>
          </a:xfrm>
          <a:prstGeom prst="rect">
            <a:avLst/>
          </a:prstGeom>
        </p:spPr>
        <p:txBody>
          <a:bodyPr vert="horz" lIns="91440" tIns="45720" rIns="91440" bIns="45720" rtlCol="0"/>
          <a:lstStyle>
            <a:lvl1pPr algn="r">
              <a:defRPr sz="1200"/>
            </a:lvl1pPr>
          </a:lstStyle>
          <a:p>
            <a:fld id="{DB20BFBD-E067-4836-917D-C8CB3ABABC32}" type="datetimeFigureOut">
              <a:rPr lang="sv-SE" smtClean="0"/>
              <a:t>2020-01-20</a:t>
            </a:fld>
            <a:endParaRPr lang="sv-SE"/>
          </a:p>
        </p:txBody>
      </p:sp>
      <p:sp>
        <p:nvSpPr>
          <p:cNvPr id="4" name="Platshållare för sidfot 3"/>
          <p:cNvSpPr>
            <a:spLocks noGrp="1"/>
          </p:cNvSpPr>
          <p:nvPr>
            <p:ph type="ftr" sz="quarter" idx="2"/>
          </p:nvPr>
        </p:nvSpPr>
        <p:spPr>
          <a:xfrm>
            <a:off x="4" y="9361492"/>
            <a:ext cx="2946400" cy="49371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92" y="9361492"/>
            <a:ext cx="2946400" cy="493712"/>
          </a:xfrm>
          <a:prstGeom prst="rect">
            <a:avLst/>
          </a:prstGeom>
        </p:spPr>
        <p:txBody>
          <a:bodyPr vert="horz" lIns="91440" tIns="45720" rIns="91440" bIns="45720" rtlCol="0" anchor="b"/>
          <a:lstStyle>
            <a:lvl1pPr algn="r">
              <a:defRPr sz="1200"/>
            </a:lvl1pPr>
          </a:lstStyle>
          <a:p>
            <a:fld id="{36403ACF-5BCF-441A-96E6-985843966332}" type="slidenum">
              <a:rPr lang="sv-SE" smtClean="0"/>
              <a:t>‹#›</a:t>
            </a:fld>
            <a:endParaRPr lang="sv-SE"/>
          </a:p>
        </p:txBody>
      </p:sp>
    </p:spTree>
    <p:extLst>
      <p:ext uri="{BB962C8B-B14F-4D97-AF65-F5344CB8AC3E}">
        <p14:creationId xmlns:p14="http://schemas.microsoft.com/office/powerpoint/2010/main" val="309849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4"/>
            <a:ext cx="2945659" cy="49283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7" y="4"/>
            <a:ext cx="2945659" cy="492839"/>
          </a:xfrm>
          <a:prstGeom prst="rect">
            <a:avLst/>
          </a:prstGeom>
        </p:spPr>
        <p:txBody>
          <a:bodyPr vert="horz" lIns="91440" tIns="45720" rIns="91440" bIns="45720" rtlCol="0"/>
          <a:lstStyle>
            <a:lvl1pPr algn="r">
              <a:defRPr sz="1200"/>
            </a:lvl1pPr>
          </a:lstStyle>
          <a:p>
            <a:fld id="{F98D5D77-B9F2-4108-AC6D-823E7AE72829}" type="datetimeFigureOut">
              <a:rPr lang="en-US" smtClean="0"/>
              <a:t>1/20/2020</a:t>
            </a:fld>
            <a:endParaRPr lang="en-US"/>
          </a:p>
        </p:txBody>
      </p:sp>
      <p:sp>
        <p:nvSpPr>
          <p:cNvPr id="4" name="Slide Image Placeholder 3"/>
          <p:cNvSpPr>
            <a:spLocks noGrp="1" noRot="1" noChangeAspect="1"/>
          </p:cNvSpPr>
          <p:nvPr>
            <p:ph type="sldImg" idx="2"/>
          </p:nvPr>
        </p:nvSpPr>
        <p:spPr>
          <a:xfrm>
            <a:off x="935038" y="739775"/>
            <a:ext cx="4929187" cy="36957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81974"/>
            <a:ext cx="5438140" cy="443555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9362242"/>
            <a:ext cx="2945659" cy="49283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7" y="9362242"/>
            <a:ext cx="2945659" cy="492839"/>
          </a:xfrm>
          <a:prstGeom prst="rect">
            <a:avLst/>
          </a:prstGeom>
        </p:spPr>
        <p:txBody>
          <a:bodyPr vert="horz" lIns="91440" tIns="45720" rIns="91440" bIns="45720" rtlCol="0" anchor="b"/>
          <a:lstStyle>
            <a:lvl1pPr algn="r">
              <a:defRPr sz="1200"/>
            </a:lvl1pPr>
          </a:lstStyle>
          <a:p>
            <a:fld id="{05B3E59A-571A-4889-81C5-AB243F1CCCA9}" type="slidenum">
              <a:rPr lang="en-US" smtClean="0"/>
              <a:t>‹#›</a:t>
            </a:fld>
            <a:endParaRPr lang="en-US"/>
          </a:p>
        </p:txBody>
      </p:sp>
    </p:spTree>
    <p:extLst>
      <p:ext uri="{BB962C8B-B14F-4D97-AF65-F5344CB8AC3E}">
        <p14:creationId xmlns:p14="http://schemas.microsoft.com/office/powerpoint/2010/main" val="3052919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300"/>
              </a:spcAft>
            </a:pPr>
            <a:r>
              <a:rPr lang="sv-SE" sz="1200" noProof="0" dirty="0"/>
              <a:t>Hej och välkommen! </a:t>
            </a:r>
          </a:p>
          <a:p>
            <a:pPr>
              <a:spcAft>
                <a:spcPts val="300"/>
              </a:spcAft>
            </a:pPr>
            <a:endParaRPr lang="sv-SE" sz="1200" noProof="0" dirty="0"/>
          </a:p>
          <a:p>
            <a:pPr>
              <a:spcAft>
                <a:spcPts val="300"/>
              </a:spcAft>
            </a:pPr>
            <a:r>
              <a:rPr lang="sv-SE" sz="1200" noProof="0" dirty="0"/>
              <a:t>[Presentera</a:t>
            </a:r>
            <a:r>
              <a:rPr lang="sv-SE" sz="1200" baseline="0" noProof="0" dirty="0"/>
              <a:t> dig/er som är utbildningsledare]</a:t>
            </a:r>
          </a:p>
          <a:p>
            <a:pPr>
              <a:spcAft>
                <a:spcPts val="300"/>
              </a:spcAft>
            </a:pPr>
            <a:endParaRPr lang="sv-SE" sz="1200" noProof="0" dirty="0"/>
          </a:p>
          <a:p>
            <a:r>
              <a:rPr lang="sv-SE" sz="1200" kern="1200" dirty="0">
                <a:solidFill>
                  <a:schemeClr val="tx1"/>
                </a:solidFill>
                <a:effectLst/>
                <a:latin typeface="+mn-lt"/>
                <a:ea typeface="+mn-ea"/>
                <a:cs typeface="+mn-cs"/>
              </a:rPr>
              <a:t>Varför är</a:t>
            </a:r>
            <a:r>
              <a:rPr lang="sv-SE" sz="1200" kern="1200" baseline="0" dirty="0">
                <a:solidFill>
                  <a:schemeClr val="tx1"/>
                </a:solidFill>
                <a:effectLst/>
                <a:latin typeface="+mn-lt"/>
                <a:ea typeface="+mn-ea"/>
                <a:cs typeface="+mn-cs"/>
              </a:rPr>
              <a:t> vi här idag? </a:t>
            </a:r>
            <a:r>
              <a:rPr lang="sv-SE" sz="1200" kern="1200" dirty="0">
                <a:solidFill>
                  <a:schemeClr val="tx1"/>
                </a:solidFill>
                <a:effectLst/>
                <a:latin typeface="+mn-lt"/>
                <a:ea typeface="+mn-ea"/>
                <a:cs typeface="+mn-cs"/>
              </a:rPr>
              <a:t>Psykisk ohälsa är den vanligaste orsaken till sjukfrånvaro idag och det är den stressrelaterade ohälsan som ökar mest. Kvinnor mellan 30-40 år som arbetar </a:t>
            </a:r>
            <a:r>
              <a:rPr lang="sv-SE" sz="1200" b="0" kern="1200" dirty="0">
                <a:solidFill>
                  <a:schemeClr val="tx1"/>
                </a:solidFill>
                <a:effectLst/>
                <a:latin typeface="+mn-lt"/>
                <a:ea typeface="+mn-ea"/>
                <a:cs typeface="+mn-cs"/>
              </a:rPr>
              <a:t>inom kontaktyrken (vård, omsorg,</a:t>
            </a:r>
            <a:r>
              <a:rPr lang="sv-SE" sz="1200" b="0" kern="1200" baseline="0" dirty="0">
                <a:solidFill>
                  <a:schemeClr val="tx1"/>
                </a:solidFill>
                <a:effectLst/>
                <a:latin typeface="+mn-lt"/>
                <a:ea typeface="+mn-ea"/>
                <a:cs typeface="+mn-cs"/>
              </a:rPr>
              <a:t> skola)</a:t>
            </a:r>
            <a:r>
              <a:rPr lang="sv-SE" sz="1200" b="0" kern="1200" dirty="0">
                <a:solidFill>
                  <a:schemeClr val="tx1"/>
                </a:solidFill>
                <a:effectLst/>
                <a:latin typeface="+mn-lt"/>
                <a:ea typeface="+mn-ea"/>
                <a:cs typeface="+mn-cs"/>
              </a:rPr>
              <a:t> hör till den mest utsatta målgruppen. Forskning har dock visat att om män och kvinnor utsätts för liknande belastningar är reaktionern</a:t>
            </a:r>
            <a:r>
              <a:rPr lang="sv-SE" sz="1200" kern="1200" dirty="0">
                <a:solidFill>
                  <a:schemeClr val="tx1"/>
                </a:solidFill>
                <a:effectLst/>
                <a:latin typeface="+mn-lt"/>
                <a:ea typeface="+mn-ea"/>
                <a:cs typeface="+mn-cs"/>
              </a:rPr>
              <a:t>a desamma. Forskning har också sett ett samband mellan stressrelaterad ohälsa och arbetsmiljö. Som chefer inom offentlig verksamhet är ni därför en väldigt viktig pusselbit i att förebygga stressrelaterad psykisk ohälsa hos våra medarbetare.</a:t>
            </a:r>
          </a:p>
          <a:p>
            <a:pPr>
              <a:spcAft>
                <a:spcPts val="300"/>
              </a:spcAft>
            </a:pPr>
            <a:endParaRPr lang="sv-SE" sz="1200" noProof="0" dirty="0"/>
          </a:p>
          <a:p>
            <a:pPr marL="0" marR="0" indent="0" algn="l" defTabSz="914400" rtl="0" eaLnBrk="1" fontAlgn="auto" latinLnBrk="0" hangingPunct="1">
              <a:lnSpc>
                <a:spcPct val="100000"/>
              </a:lnSpc>
              <a:spcBef>
                <a:spcPts val="0"/>
              </a:spcBef>
              <a:spcAft>
                <a:spcPts val="300"/>
              </a:spcAft>
              <a:buClrTx/>
              <a:buSzTx/>
              <a:buFontTx/>
              <a:buNone/>
              <a:tabLst/>
              <a:defRPr/>
            </a:pPr>
            <a:r>
              <a:rPr lang="sv-SE" sz="1200" noProof="0" dirty="0"/>
              <a:t>Syftet med de två tillfällen som vi har framför oss är förhoppningsvis att öka er kunskap om stressrelaterad psykisk ohälsa och ge er ökad trygghet</a:t>
            </a:r>
            <a:r>
              <a:rPr lang="sv-SE" sz="1200" baseline="0" noProof="0" dirty="0"/>
              <a:t> i samtal om psykisk ohälsa med era medarbetare. </a:t>
            </a:r>
          </a:p>
          <a:p>
            <a:pPr>
              <a:spcAft>
                <a:spcPts val="300"/>
              </a:spcAft>
            </a:pPr>
            <a:endParaRPr lang="sv-SE" sz="1200" noProof="0" dirty="0"/>
          </a:p>
          <a:p>
            <a:pPr marL="0" marR="0" indent="0" algn="l" defTabSz="914400" rtl="0" eaLnBrk="1" fontAlgn="auto" latinLnBrk="0" hangingPunct="1">
              <a:lnSpc>
                <a:spcPct val="100000"/>
              </a:lnSpc>
              <a:spcBef>
                <a:spcPts val="0"/>
              </a:spcBef>
              <a:spcAft>
                <a:spcPts val="300"/>
              </a:spcAft>
              <a:buClrTx/>
              <a:buSzTx/>
              <a:buFontTx/>
              <a:buNone/>
              <a:tabLst/>
              <a:defRPr/>
            </a:pPr>
            <a:r>
              <a:rPr lang="sv-SE" sz="1200" kern="1200" dirty="0">
                <a:solidFill>
                  <a:schemeClr val="tx1"/>
                </a:solidFill>
                <a:effectLst/>
                <a:latin typeface="+mn-lt"/>
                <a:ea typeface="+mn-ea"/>
                <a:cs typeface="+mn-cs"/>
              </a:rPr>
              <a:t>Konceptet har tagits fram inom ramen för projektet KUPO – Kompetensutveckling inom psykisk ohälsa för offentliga arbetsgivare i Värmland. Underlag har varit intervjuer med första linjens chefer inom kommuner och Landstinget</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i Värmland om vilket behov av stöd de har för att känna sig trygga med att reagera och agera om personalen inte mår bra.</a:t>
            </a:r>
          </a:p>
          <a:p>
            <a:pPr>
              <a:spcAft>
                <a:spcPts val="300"/>
              </a:spcAft>
            </a:pPr>
            <a:endParaRPr lang="sv-SE" sz="1200" noProof="0" dirty="0"/>
          </a:p>
          <a:p>
            <a:pPr>
              <a:spcAft>
                <a:spcPts val="300"/>
              </a:spcAft>
            </a:pPr>
            <a:r>
              <a:rPr lang="sv-SE" sz="1200" baseline="0" noProof="0" dirty="0"/>
              <a:t>De här sex timmarna är också ett väldigt bra tillfälle för er att få sätta fokus på de här frågorna och inte minst att få tillfälle att utbyta erfarenheter och idéer med varandra!</a:t>
            </a:r>
          </a:p>
        </p:txBody>
      </p:sp>
      <p:sp>
        <p:nvSpPr>
          <p:cNvPr id="4" name="Platshållare för bildnummer 3"/>
          <p:cNvSpPr>
            <a:spLocks noGrp="1"/>
          </p:cNvSpPr>
          <p:nvPr>
            <p:ph type="sldNum" sz="quarter" idx="10"/>
          </p:nvPr>
        </p:nvSpPr>
        <p:spPr/>
        <p:txBody>
          <a:bodyPr/>
          <a:lstStyle/>
          <a:p>
            <a:fld id="{05B3E59A-571A-4889-81C5-AB243F1CCCA9}" type="slidenum">
              <a:rPr lang="en-US" smtClean="0"/>
              <a:t>1</a:t>
            </a:fld>
            <a:endParaRPr lang="en-US"/>
          </a:p>
        </p:txBody>
      </p:sp>
    </p:spTree>
    <p:extLst>
      <p:ext uri="{BB962C8B-B14F-4D97-AF65-F5344CB8AC3E}">
        <p14:creationId xmlns:p14="http://schemas.microsoft.com/office/powerpoint/2010/main" val="1004306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b="0" baseline="0" dirty="0"/>
              <a:t>[tryck bara fram bilden, pratbubblorna kommer fram automatiskt]</a:t>
            </a:r>
          </a:p>
          <a:p>
            <a:pPr marL="0" indent="0">
              <a:buNone/>
              <a:defRPr/>
            </a:pPr>
            <a:endParaRPr lang="sv-SE" sz="1200" b="1" kern="1200" spc="-70" dirty="0">
              <a:solidFill>
                <a:schemeClr val="accent5">
                  <a:lumMod val="75000"/>
                </a:schemeClr>
              </a:solidFill>
              <a:latin typeface="+mn-lt"/>
              <a:ea typeface="+mn-ea"/>
              <a:cs typeface="+mn-cs"/>
            </a:endParaRPr>
          </a:p>
          <a:p>
            <a:pPr marL="0" indent="0">
              <a:buNone/>
              <a:defRPr/>
            </a:pPr>
            <a:r>
              <a:rPr lang="sv-SE" sz="1200" b="1" kern="1200" spc="-70" dirty="0">
                <a:solidFill>
                  <a:schemeClr val="accent5">
                    <a:lumMod val="75000"/>
                  </a:schemeClr>
                </a:solidFill>
                <a:latin typeface="+mn-lt"/>
                <a:ea typeface="+mn-ea"/>
                <a:cs typeface="+mn-cs"/>
              </a:rPr>
              <a:t>Annas väg tillbaka </a:t>
            </a:r>
          </a:p>
          <a:p>
            <a:pPr marL="0" marR="0" indent="0" algn="l" defTabSz="914400" rtl="0" eaLnBrk="1" fontAlgn="auto" latinLnBrk="0" hangingPunct="1">
              <a:lnSpc>
                <a:spcPct val="100000"/>
              </a:lnSpc>
              <a:spcBef>
                <a:spcPts val="0"/>
              </a:spcBef>
              <a:spcAft>
                <a:spcPts val="0"/>
              </a:spcAft>
              <a:buClrTx/>
              <a:buSzTx/>
              <a:buFontTx/>
              <a:buNone/>
              <a:tabLst/>
              <a:defRPr/>
            </a:pPr>
            <a:endParaRPr lang="sv-SE" altLang="sv-SE" b="1" dirty="0"/>
          </a:p>
          <a:p>
            <a:pPr marL="0" marR="0" indent="0" algn="l" defTabSz="914400" rtl="0" eaLnBrk="1" fontAlgn="auto" latinLnBrk="0" hangingPunct="1">
              <a:lnSpc>
                <a:spcPct val="100000"/>
              </a:lnSpc>
              <a:spcBef>
                <a:spcPts val="0"/>
              </a:spcBef>
              <a:spcAft>
                <a:spcPts val="0"/>
              </a:spcAft>
              <a:buClrTx/>
              <a:buSzTx/>
              <a:buFontTx/>
              <a:buNone/>
              <a:tabLst/>
              <a:defRPr/>
            </a:pPr>
            <a:r>
              <a:rPr lang="sv-SE" altLang="sv-SE" b="1" dirty="0"/>
              <a:t>Fotfäste</a:t>
            </a:r>
          </a:p>
          <a:p>
            <a:pPr marL="0" indent="0">
              <a:buNone/>
              <a:defRPr/>
            </a:pPr>
            <a:r>
              <a:rPr lang="sv-SE" sz="1200" dirty="0"/>
              <a:t>Annas väg tillbaka kan börja först när hon känner att hon har fotfäste igen. </a:t>
            </a:r>
            <a:r>
              <a:rPr lang="sv-SE" altLang="sv-SE" dirty="0"/>
              <a:t>Anna börjar kunna tänka framåt. Hon börjar tillsammans med övriga parter att planera inför en arbetsåtergång. Hon har fortsatt stort</a:t>
            </a:r>
            <a:r>
              <a:rPr lang="sv-SE" altLang="sv-SE" baseline="0" dirty="0"/>
              <a:t> behov av stöd från vården och arbetsgivaren för att hitta rätt nivå.</a:t>
            </a:r>
            <a:endParaRPr lang="sv-SE" altLang="sv-SE" dirty="0"/>
          </a:p>
          <a:p>
            <a:endParaRPr lang="sv-SE" altLang="sv-SE" dirty="0"/>
          </a:p>
          <a:p>
            <a:r>
              <a:rPr lang="sv-SE" altLang="sv-SE" b="1" dirty="0"/>
              <a:t>Comeback</a:t>
            </a:r>
            <a:endParaRPr lang="sv-SE" altLang="sv-SE" dirty="0"/>
          </a:p>
          <a:p>
            <a:r>
              <a:rPr lang="sv-SE" altLang="sv-SE" dirty="0"/>
              <a:t>För Anna pågår fortsatt en kamp. Hon kämpar för att hitta sitt nya jag och att bli bättre på att tänka på sig själv för att må bra. Hon måste bygga upp en ny vardag som fungerar för henne och som hon kan må bra i. Under processen upplever Anna att hon har lärt sig mycket om sig själv; både sina styrkor och sina begränsningar. Det är smärtsamt för Anna att överge den hon var och den stora frågan som hon tampas med idag är; Vem är jag nu? Anna orkar inte se så långt fram utan måste fokusera på nuet och ta en dag i taget. </a:t>
            </a:r>
          </a:p>
          <a:p>
            <a:pPr marL="0" indent="0">
              <a:buNone/>
              <a:defRPr/>
            </a:pPr>
            <a:r>
              <a:rPr lang="sv-SE" sz="1200" dirty="0"/>
              <a:t>Anna vill och kan vara med och påverka hur hennes väg tillbaka ska se ut. Regler och arbetssätt gör det svårt för Anna att vara delaktig och systemet är inte anpassat efter hennes behov.</a:t>
            </a:r>
          </a:p>
          <a:p>
            <a:pPr marL="0" indent="0">
              <a:spcBef>
                <a:spcPts val="0"/>
              </a:spcBef>
              <a:buNone/>
              <a:defRPr/>
            </a:pPr>
            <a:r>
              <a:rPr lang="sv-SE" sz="300" dirty="0"/>
              <a:t> </a:t>
            </a:r>
          </a:p>
          <a:p>
            <a:pPr marL="0" indent="0">
              <a:buNone/>
              <a:defRPr/>
            </a:pPr>
            <a:r>
              <a:rPr lang="sv-SE" sz="1200" dirty="0"/>
              <a:t>Både Anna och hennes omgivning riskerar att fokusera för mycket på att hon snabbt ska komma tillbaka och till den gamla arbetsplatsen. Anna behöver ett sammanhållet stöd för att tillbakagången ska bli långsiktigt hållbar. </a:t>
            </a:r>
          </a:p>
        </p:txBody>
      </p:sp>
      <p:sp>
        <p:nvSpPr>
          <p:cNvPr id="23556"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F974A130-B1A6-42A1-AFC0-7017D167DAFB}" type="slidenum">
              <a:rPr lang="en-US" sz="1200" smtClean="0"/>
              <a:pPr/>
              <a:t>10</a:t>
            </a:fld>
            <a:endParaRPr lang="en-US" sz="1200"/>
          </a:p>
        </p:txBody>
      </p:sp>
    </p:spTree>
    <p:extLst>
      <p:ext uri="{BB962C8B-B14F-4D97-AF65-F5344CB8AC3E}">
        <p14:creationId xmlns:p14="http://schemas.microsoft.com/office/powerpoint/2010/main" val="2711566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[Workshop: D</a:t>
            </a:r>
            <a:r>
              <a:rPr lang="sv-SE" baseline="0" dirty="0"/>
              <a:t>iskussion och arbete i grupper där varje grupp tänker igenom antingen ”FÖRE”, ”UNDER” eller ”EFTER” och skriver i svar på frågorna i rutorna på de A3-or som du skrivit ut; därefter redovisning inför helgrupp av vad man sagt och tänkt med gemensam reflektion.] </a:t>
            </a:r>
          </a:p>
          <a:p>
            <a:endParaRPr lang="sv-SE" baseline="0" dirty="0"/>
          </a:p>
          <a:p>
            <a:r>
              <a:rPr lang="sv-SE" dirty="0"/>
              <a:t>Vi ska nu arbeta i mindre grupper för att försöka sätta oss in i Annas resa </a:t>
            </a:r>
            <a:r>
              <a:rPr lang="sv-SE" baseline="0" dirty="0"/>
              <a:t>och vad du som chef gör i respektive fas. Här har vi en mycket förenklad bild [avser A3-underlaget] av de faser som Anna går igenom. Ni kommer i smågrupper att få diskutera några frågor kopplat till en av faserna och skriva ner era svar på pappret, ni kommer därefter att få redovisa vad ni kommit fram till och vi har en gemensam reflektion. </a:t>
            </a:r>
          </a:p>
          <a:p>
            <a:endParaRPr lang="sv-SE" baseline="0" dirty="0"/>
          </a:p>
          <a:p>
            <a:r>
              <a:rPr lang="sv-SE" baseline="0" dirty="0"/>
              <a:t>[TRYCK] Frågorna som ni ska diskutera är följande: [TRYCK] </a:t>
            </a:r>
          </a:p>
          <a:p>
            <a:r>
              <a:rPr lang="sv-SE" baseline="0" dirty="0"/>
              <a:t>Vad gör du i respektive fas och vilka hinder kan du tänkas möta? Här kan ni tänka på allt från registreringar i interna system till konkreta åtgärder och kontakter med Anna eller andra parter. </a:t>
            </a:r>
          </a:p>
          <a:p>
            <a:endParaRPr lang="sv-SE" baseline="0" dirty="0"/>
          </a:p>
          <a:p>
            <a:r>
              <a:rPr lang="sv-SE" baseline="0" dirty="0"/>
              <a:t>Beskriv din kontakt med Anna! När, var och hur sker den? Vad upplever du är viktigt att tänka på och vilka svårigheter tror du finns? </a:t>
            </a:r>
          </a:p>
          <a:p>
            <a:endParaRPr lang="sv-SE" baseline="0" dirty="0"/>
          </a:p>
          <a:p>
            <a:r>
              <a:rPr lang="sv-SE" baseline="0" dirty="0"/>
              <a:t>Vilka utmaningar tror ni att ni som chefer kan möta i de olika skeendena?</a:t>
            </a:r>
          </a:p>
          <a:p>
            <a:endParaRPr lang="sv-SE" baseline="0" dirty="0"/>
          </a:p>
          <a:p>
            <a:r>
              <a:rPr lang="sv-SE" baseline="0" dirty="0"/>
              <a:t>[Dela in i minst tre grupper om 2-4 deltagare och varje grupp får EN fas (alltså FÖRE, UNDER eller EFTER) att arbeta med – skulle antalet deltagare/grupper inte överensstämma kan t ex två grupper arbeta med samma fas]. </a:t>
            </a:r>
          </a:p>
          <a:p>
            <a:endParaRPr lang="sv-SE" baseline="0" dirty="0"/>
          </a:p>
          <a:p>
            <a:r>
              <a:rPr lang="sv-SE" baseline="0" dirty="0"/>
              <a:t>Ni får nu X minuter på er att arbeta i grupper. Därefter gemensam reflektion.</a:t>
            </a:r>
          </a:p>
          <a:p>
            <a:endParaRPr lang="sv-SE" baseline="0" dirty="0"/>
          </a:p>
          <a:p>
            <a:r>
              <a:rPr lang="sv-SE" baseline="0" dirty="0"/>
              <a:t>[När tiden gått. Be alla grupper avsluta. Be grupperna redovisa vad de talat om, börja med den grupp som hade den första fasen och så vidare. Lyft gärna upp diskussionen, tankar från de andra i rummet, följdfrågor, be dem utveckla resonemang, tror vi att Anna märkt och/eller uppskattat det som chefen säger sig göra?, blir det i praktiken gjort det som sägs görs? Vi går här inte in på HUR de gör t ex samtalet, bara ATT de gör.]</a:t>
            </a:r>
            <a:endParaRPr lang="sv-SE" dirty="0"/>
          </a:p>
        </p:txBody>
      </p:sp>
      <p:sp>
        <p:nvSpPr>
          <p:cNvPr id="4" name="Platshållare för bildnummer 3"/>
          <p:cNvSpPr>
            <a:spLocks noGrp="1"/>
          </p:cNvSpPr>
          <p:nvPr>
            <p:ph type="sldNum" sz="quarter" idx="10"/>
          </p:nvPr>
        </p:nvSpPr>
        <p:spPr/>
        <p:txBody>
          <a:bodyPr/>
          <a:lstStyle/>
          <a:p>
            <a:fld id="{05B3E59A-571A-4889-81C5-AB243F1CCCA9}" type="slidenum">
              <a:rPr lang="en-US" smtClean="0"/>
              <a:t>11</a:t>
            </a:fld>
            <a:endParaRPr lang="en-US"/>
          </a:p>
        </p:txBody>
      </p:sp>
    </p:spTree>
    <p:extLst>
      <p:ext uri="{BB962C8B-B14F-4D97-AF65-F5344CB8AC3E}">
        <p14:creationId xmlns:p14="http://schemas.microsoft.com/office/powerpoint/2010/main" val="2689421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[Vid gruppredovisningarna om FÖRE</a:t>
            </a:r>
            <a:r>
              <a:rPr lang="sv-SE" altLang="sv-SE" baseline="0" dirty="0"/>
              <a:t> kan du välja att ha denna bild framme]</a:t>
            </a:r>
            <a:endParaRPr lang="sv-SE" altLang="sv-SE" dirty="0"/>
          </a:p>
        </p:txBody>
      </p:sp>
      <p:sp>
        <p:nvSpPr>
          <p:cNvPr id="4" name="Platshållare för bildnummer 3"/>
          <p:cNvSpPr>
            <a:spLocks noGrp="1"/>
          </p:cNvSpPr>
          <p:nvPr>
            <p:ph type="sldNum" sz="quarter" idx="10"/>
          </p:nvPr>
        </p:nvSpPr>
        <p:spPr/>
        <p:txBody>
          <a:bodyPr/>
          <a:lstStyle/>
          <a:p>
            <a:fld id="{05B3E59A-571A-4889-81C5-AB243F1CCCA9}" type="slidenum">
              <a:rPr lang="en-US" smtClean="0"/>
              <a:t>12</a:t>
            </a:fld>
            <a:endParaRPr lang="en-US"/>
          </a:p>
        </p:txBody>
      </p:sp>
    </p:spTree>
    <p:extLst>
      <p:ext uri="{BB962C8B-B14F-4D97-AF65-F5344CB8AC3E}">
        <p14:creationId xmlns:p14="http://schemas.microsoft.com/office/powerpoint/2010/main" val="2200114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[Vid gruppredovisningarna om UNDER</a:t>
            </a:r>
            <a:r>
              <a:rPr lang="sv-SE" altLang="sv-SE" baseline="0" dirty="0"/>
              <a:t> kan du välja att ha denna bild framme]</a:t>
            </a:r>
            <a:endParaRPr lang="sv-SE" alt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altLang="sv-SE" dirty="0"/>
          </a:p>
        </p:txBody>
      </p:sp>
      <p:sp>
        <p:nvSpPr>
          <p:cNvPr id="4" name="Platshållare för bildnummer 3"/>
          <p:cNvSpPr>
            <a:spLocks noGrp="1"/>
          </p:cNvSpPr>
          <p:nvPr>
            <p:ph type="sldNum" sz="quarter" idx="10"/>
          </p:nvPr>
        </p:nvSpPr>
        <p:spPr/>
        <p:txBody>
          <a:bodyPr/>
          <a:lstStyle/>
          <a:p>
            <a:fld id="{05B3E59A-571A-4889-81C5-AB243F1CCCA9}" type="slidenum">
              <a:rPr lang="en-US" smtClean="0"/>
              <a:t>13</a:t>
            </a:fld>
            <a:endParaRPr lang="en-US"/>
          </a:p>
        </p:txBody>
      </p:sp>
    </p:spTree>
    <p:extLst>
      <p:ext uri="{BB962C8B-B14F-4D97-AF65-F5344CB8AC3E}">
        <p14:creationId xmlns:p14="http://schemas.microsoft.com/office/powerpoint/2010/main" val="3401723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[Vid gruppredovisningarna om EFTER</a:t>
            </a:r>
            <a:r>
              <a:rPr lang="sv-SE" altLang="sv-SE" baseline="0" dirty="0"/>
              <a:t> kan du välja att ha denna bild framme]</a:t>
            </a:r>
            <a:endParaRPr lang="sv-SE" alt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altLang="sv-SE" dirty="0"/>
          </a:p>
        </p:txBody>
      </p:sp>
      <p:sp>
        <p:nvSpPr>
          <p:cNvPr id="4" name="Platshållare för bildnummer 3"/>
          <p:cNvSpPr>
            <a:spLocks noGrp="1"/>
          </p:cNvSpPr>
          <p:nvPr>
            <p:ph type="sldNum" sz="quarter" idx="10"/>
          </p:nvPr>
        </p:nvSpPr>
        <p:spPr/>
        <p:txBody>
          <a:bodyPr/>
          <a:lstStyle/>
          <a:p>
            <a:fld id="{05B3E59A-571A-4889-81C5-AB243F1CCCA9}" type="slidenum">
              <a:rPr lang="en-US" smtClean="0"/>
              <a:t>14</a:t>
            </a:fld>
            <a:endParaRPr lang="en-US"/>
          </a:p>
        </p:txBody>
      </p:sp>
    </p:spTree>
    <p:extLst>
      <p:ext uri="{BB962C8B-B14F-4D97-AF65-F5344CB8AC3E}">
        <p14:creationId xmlns:p14="http://schemas.microsoft.com/office/powerpoint/2010/main" val="2222693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05B3E59A-571A-4889-81C5-AB243F1CCCA9}" type="slidenum">
              <a:rPr lang="en-US" smtClean="0"/>
              <a:t>15</a:t>
            </a:fld>
            <a:endParaRPr lang="en-US"/>
          </a:p>
        </p:txBody>
      </p:sp>
    </p:spTree>
    <p:extLst>
      <p:ext uri="{BB962C8B-B14F-4D97-AF65-F5344CB8AC3E}">
        <p14:creationId xmlns:p14="http://schemas.microsoft.com/office/powerpoint/2010/main" val="3551546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Det ingår i ditt uppdrag som chef att ha en bra relation till dina medarbetare.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r>
              <a:rPr lang="sv-SE" baseline="0" dirty="0"/>
              <a:t>Känslor har ”förkörsrätt”, ofta agerar och reagerar vi på en känsla, och vi behöver träna på att inte reagera på känslan för att kunna vara trygga och möta individer med ohälsa och olika stämningslägen. </a:t>
            </a:r>
          </a:p>
          <a:p>
            <a:r>
              <a:rPr lang="sv-SE" baseline="0" dirty="0"/>
              <a:t>När vi möter andra människor gör vi oss en bild av den personen här och nu, oavsett hur länge vi känt den personen. Förutsättningarna för hur mötet blir har mycket att göra med hur vi ser på oss själva och andra. Den som är trygg i sig själv vågar ofta bjuda på sig själv i mötet med andra. Då är man också mer lyhörd inför andra och har större möjlighet att vara öppen och stödjande. Alla möten med människor består av mig själv och den andre. Jag ansvarar alltid för min del till 100%, den andre personen ansvarar för sin del.</a:t>
            </a:r>
          </a:p>
          <a:p>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Förutsättningarna</a:t>
            </a:r>
            <a:r>
              <a:rPr lang="sv-SE" baseline="0" dirty="0"/>
              <a:t> för hur du är i ditt ledarskap och hur ett möte med en annan människa blir har mycket att göra med hur vi ser på oss själva och andra. Framförallt i mötet med medarbetare som inte mår bra är det extra viktigt att vi tänker på hur vi själva agerar och reagerar.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Vi ska därför nu göra en självinsiktsövning. </a:t>
            </a:r>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FB7A75F5-0489-429D-A1AC-2328CFA7BFD8}" type="slidenum">
              <a:rPr lang="sv-SE" smtClean="0"/>
              <a:t>16</a:t>
            </a:fld>
            <a:endParaRPr lang="sv-SE"/>
          </a:p>
        </p:txBody>
      </p:sp>
    </p:spTree>
    <p:extLst>
      <p:ext uri="{BB962C8B-B14F-4D97-AF65-F5344CB8AC3E}">
        <p14:creationId xmlns:p14="http://schemas.microsoft.com/office/powerpoint/2010/main" val="2818301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[Dela ut uppgiftsövningarna.] </a:t>
            </a:r>
          </a:p>
          <a:p>
            <a:endParaRPr lang="sv-SE" dirty="0"/>
          </a:p>
          <a:p>
            <a:r>
              <a:rPr lang="sv-SE" dirty="0"/>
              <a:t>[TRYCK] Ni ska nu få</a:t>
            </a:r>
            <a:r>
              <a:rPr lang="sv-SE" baseline="0" dirty="0"/>
              <a:t> sitta enskilt och svara på uppgifterna som ni har framför er. Därefter samlas ni i mindre grupper och berättar samt reflekterar kring uppgifterna, ställ gärna följdfrågor till varandra. Jag vill poängtera att det inte finns några ”rätta svar” eller ”fel svar”.</a:t>
            </a:r>
            <a:endParaRPr lang="sv-SE" b="0" baseline="0" dirty="0"/>
          </a:p>
          <a:p>
            <a:endParaRPr lang="sv-SE" baseline="0" dirty="0"/>
          </a:p>
          <a:p>
            <a:r>
              <a:rPr lang="sv-SE" baseline="0" dirty="0"/>
              <a:t>[Enskilt arbete, uppgift 1 och 2, under X minuter. Anpassa utifrån hur mycket tid ni har kvar.]</a:t>
            </a:r>
          </a:p>
          <a:p>
            <a:endParaRPr lang="sv-SE" baseline="0" dirty="0"/>
          </a:p>
          <a:p>
            <a:r>
              <a:rPr lang="sv-SE" baseline="0" dirty="0"/>
              <a:t>Sätt er nu i smågrupper och reflektera runt de uppgifter ni arbetat med. [TRYCK] Ni kan t ex prata om tankar och känslor som uppstod, vad du tar med dig eller om det finns något särskilt som du vill fortsätta arbeta med.</a:t>
            </a:r>
          </a:p>
          <a:p>
            <a:endParaRPr lang="sv-SE" baseline="0" dirty="0"/>
          </a:p>
          <a:p>
            <a:r>
              <a:rPr lang="sv-SE" baseline="0" dirty="0"/>
              <a:t>[Avsluta gruppreflektionen. Dela ut övning ”Mina utmaningar”.]</a:t>
            </a:r>
          </a:p>
          <a:p>
            <a:endParaRPr lang="sv-SE" baseline="0" dirty="0"/>
          </a:p>
          <a:p>
            <a:r>
              <a:rPr lang="sv-SE" baseline="0" dirty="0"/>
              <a:t>[TRYCK] Skriv ner 1-3 egna mål eller utmaningar för dig själv när du reflekterat över dina svar från uppgift </a:t>
            </a:r>
            <a:r>
              <a:rPr lang="sv-SE" baseline="0"/>
              <a:t>1 och 2.</a:t>
            </a:r>
            <a:endParaRPr lang="sv-SE" baseline="0" dirty="0"/>
          </a:p>
          <a:p>
            <a:endParaRPr lang="sv-SE" baseline="0" dirty="0"/>
          </a:p>
        </p:txBody>
      </p:sp>
      <p:sp>
        <p:nvSpPr>
          <p:cNvPr id="4" name="Platshållare för bildnummer 3"/>
          <p:cNvSpPr>
            <a:spLocks noGrp="1"/>
          </p:cNvSpPr>
          <p:nvPr>
            <p:ph type="sldNum" sz="quarter" idx="10"/>
          </p:nvPr>
        </p:nvSpPr>
        <p:spPr/>
        <p:txBody>
          <a:bodyPr/>
          <a:lstStyle/>
          <a:p>
            <a:fld id="{FB7A75F5-0489-429D-A1AC-2328CFA7BFD8}" type="slidenum">
              <a:rPr lang="sv-SE" smtClean="0"/>
              <a:t>17</a:t>
            </a:fld>
            <a:endParaRPr lang="sv-SE"/>
          </a:p>
        </p:txBody>
      </p:sp>
    </p:spTree>
    <p:extLst>
      <p:ext uri="{BB962C8B-B14F-4D97-AF65-F5344CB8AC3E}">
        <p14:creationId xmlns:p14="http://schemas.microsoft.com/office/powerpoint/2010/main" val="433185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[Fyll i förväg i datum för nästa träff!]</a:t>
            </a:r>
          </a:p>
        </p:txBody>
      </p:sp>
      <p:sp>
        <p:nvSpPr>
          <p:cNvPr id="4" name="Platshållare för bildnummer 3"/>
          <p:cNvSpPr>
            <a:spLocks noGrp="1"/>
          </p:cNvSpPr>
          <p:nvPr>
            <p:ph type="sldNum" sz="quarter" idx="10"/>
          </p:nvPr>
        </p:nvSpPr>
        <p:spPr/>
        <p:txBody>
          <a:bodyPr/>
          <a:lstStyle/>
          <a:p>
            <a:fld id="{05B3E59A-571A-4889-81C5-AB243F1CCCA9}" type="slidenum">
              <a:rPr lang="en-US" smtClean="0"/>
              <a:t>18</a:t>
            </a:fld>
            <a:endParaRPr lang="en-US"/>
          </a:p>
        </p:txBody>
      </p:sp>
    </p:spTree>
    <p:extLst>
      <p:ext uri="{BB962C8B-B14F-4D97-AF65-F5344CB8AC3E}">
        <p14:creationId xmlns:p14="http://schemas.microsoft.com/office/powerpoint/2010/main" val="1120301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300"/>
              </a:spcAft>
            </a:pPr>
            <a:r>
              <a:rPr lang="sv-SE" sz="1200" noProof="0" dirty="0"/>
              <a:t>Hej och välkomna tillbaka! </a:t>
            </a:r>
          </a:p>
          <a:p>
            <a:pPr>
              <a:spcAft>
                <a:spcPts val="300"/>
              </a:spcAft>
            </a:pPr>
            <a:endParaRPr lang="sv-SE" sz="1200" noProof="0" dirty="0"/>
          </a:p>
          <a:p>
            <a:pPr>
              <a:spcAft>
                <a:spcPts val="300"/>
              </a:spcAft>
            </a:pPr>
            <a:r>
              <a:rPr lang="sv-SE" sz="1200" noProof="0" dirty="0"/>
              <a:t>[Återberätta och sammanfatta lite kort</a:t>
            </a:r>
            <a:r>
              <a:rPr lang="sv-SE" sz="1200" baseline="0" noProof="0" dirty="0"/>
              <a:t> </a:t>
            </a:r>
            <a:r>
              <a:rPr lang="sv-SE" sz="1200" noProof="0" dirty="0"/>
              <a:t>innehållet</a:t>
            </a:r>
            <a:r>
              <a:rPr lang="sv-SE" sz="1200" baseline="0" noProof="0" dirty="0"/>
              <a:t> vid tillfälle 1: Annas resa och Självinsikt.</a:t>
            </a:r>
          </a:p>
          <a:p>
            <a:pPr>
              <a:spcAft>
                <a:spcPts val="300"/>
              </a:spcAft>
            </a:pPr>
            <a:endParaRPr lang="sv-SE" sz="1200" noProof="0" dirty="0"/>
          </a:p>
          <a:p>
            <a:pPr>
              <a:spcAft>
                <a:spcPts val="300"/>
              </a:spcAft>
            </a:pPr>
            <a:r>
              <a:rPr lang="sv-SE" sz="1200" noProof="0" dirty="0"/>
              <a:t>Be deltagarna ge tankar och reflektioner</a:t>
            </a:r>
            <a:r>
              <a:rPr lang="sv-SE" sz="1200" baseline="0" noProof="0" dirty="0"/>
              <a:t> från förra utbildningstillfället - var delaktig i samtalet för att få igång diskussionen]</a:t>
            </a:r>
          </a:p>
          <a:p>
            <a:pPr>
              <a:spcAft>
                <a:spcPts val="300"/>
              </a:spcAft>
            </a:pPr>
            <a:endParaRPr lang="sv-SE" sz="1200" noProof="0" dirty="0"/>
          </a:p>
          <a:p>
            <a:pPr>
              <a:spcAft>
                <a:spcPts val="300"/>
              </a:spcAft>
            </a:pPr>
            <a:endParaRPr lang="sv-SE" sz="1200" noProof="0" dirty="0"/>
          </a:p>
        </p:txBody>
      </p:sp>
      <p:sp>
        <p:nvSpPr>
          <p:cNvPr id="4" name="Platshållare för bildnummer 3"/>
          <p:cNvSpPr>
            <a:spLocks noGrp="1"/>
          </p:cNvSpPr>
          <p:nvPr>
            <p:ph type="sldNum" sz="quarter" idx="10"/>
          </p:nvPr>
        </p:nvSpPr>
        <p:spPr/>
        <p:txBody>
          <a:bodyPr/>
          <a:lstStyle/>
          <a:p>
            <a:fld id="{05B3E59A-571A-4889-81C5-AB243F1CCCA9}" type="slidenum">
              <a:rPr lang="en-US" smtClean="0"/>
              <a:t>19</a:t>
            </a:fld>
            <a:endParaRPr lang="en-US"/>
          </a:p>
        </p:txBody>
      </p:sp>
    </p:spTree>
    <p:extLst>
      <p:ext uri="{BB962C8B-B14F-4D97-AF65-F5344CB8AC3E}">
        <p14:creationId xmlns:p14="http://schemas.microsoft.com/office/powerpoint/2010/main" val="3106332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kommer idag att</a:t>
            </a:r>
            <a:r>
              <a:rPr lang="sv-SE" baseline="0" dirty="0"/>
              <a:t> få lära känna Anna som drabbats av stressrelaterad psykisk ohälsa och följa henne genom den resa hon gör </a:t>
            </a:r>
            <a:r>
              <a:rPr lang="sv-SE" b="0" baseline="0" dirty="0"/>
              <a:t>från </a:t>
            </a:r>
            <a:r>
              <a:rPr lang="sv-SE" b="0" i="0" baseline="0" dirty="0"/>
              <a:t>kamp och krasch t</a:t>
            </a:r>
            <a:r>
              <a:rPr lang="sv-SE" b="0" baseline="0" dirty="0"/>
              <a:t>ill </a:t>
            </a:r>
            <a:r>
              <a:rPr lang="sv-SE" baseline="0" dirty="0"/>
              <a:t>att komma åter i arbete. Hur kan vi som arbetsgivare stötta henne i hennes resa och vad gör vi längs hennes resa?</a:t>
            </a:r>
          </a:p>
          <a:p>
            <a:endParaRPr lang="sv-SE" baseline="0" dirty="0"/>
          </a:p>
          <a:p>
            <a:r>
              <a:rPr lang="sv-SE" baseline="0" dirty="0"/>
              <a:t>Vi kommer prata om hur vi själva reagerar i mötet med våra medarbetare, vilket är viktigt att ha med sig i mötet med medarbetare som inte mår bra.</a:t>
            </a:r>
          </a:p>
          <a:p>
            <a:endParaRPr lang="sv-SE" baseline="0" dirty="0"/>
          </a:p>
          <a:p>
            <a:r>
              <a:rPr lang="sv-SE" baseline="0" dirty="0"/>
              <a:t>Vid nästa tillfälle kommer vi att gå mer in i detalj på er roll som chef och hur vi kan möta, agera och reagera när vi uppmärksammar signaler på stressrelaterad psykisk ohälsa. Vi kommer då också att prata mer om de svåra samtalen och att konkret bemöta ohälsan genom samtal.</a:t>
            </a:r>
          </a:p>
          <a:p>
            <a:endParaRPr lang="sv-SE" baseline="0" dirty="0"/>
          </a:p>
          <a:p>
            <a:r>
              <a:rPr lang="sv-SE" baseline="0" dirty="0"/>
              <a:t>Vi vill poängtera att vi kommer att prata om olika signaler på stressrelaterad psykisk ohälsa, men vi kommer inte att prata om olika diagnoser. Det finns naturligtvis ett flertal diagnoser när vi talar om stressrelaterad psykisk ohälsa, de kan exempelvis vara utmattningssyndrom, depression, stressreaktion eller ångest. Men vilken diagnosen är påverkar oftast inte hur vi som chefer och medarbetare agerar och reagerar.</a:t>
            </a:r>
            <a:endParaRPr lang="sv-SE" dirty="0"/>
          </a:p>
        </p:txBody>
      </p:sp>
      <p:sp>
        <p:nvSpPr>
          <p:cNvPr id="4" name="Platshållare för bildnummer 3"/>
          <p:cNvSpPr>
            <a:spLocks noGrp="1"/>
          </p:cNvSpPr>
          <p:nvPr>
            <p:ph type="sldNum" sz="quarter" idx="10"/>
          </p:nvPr>
        </p:nvSpPr>
        <p:spPr/>
        <p:txBody>
          <a:bodyPr/>
          <a:lstStyle/>
          <a:p>
            <a:fld id="{05B3E59A-571A-4889-81C5-AB243F1CCCA9}" type="slidenum">
              <a:rPr lang="en-US" smtClean="0"/>
              <a:t>2</a:t>
            </a:fld>
            <a:endParaRPr lang="en-US"/>
          </a:p>
        </p:txBody>
      </p:sp>
    </p:spTree>
    <p:extLst>
      <p:ext uri="{BB962C8B-B14F-4D97-AF65-F5344CB8AC3E}">
        <p14:creationId xmlns:p14="http://schemas.microsoft.com/office/powerpoint/2010/main" val="2080534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Idag kommer vi att gå in mer på hur du</a:t>
            </a:r>
            <a:r>
              <a:rPr lang="sv-SE" baseline="0" dirty="0"/>
              <a:t> som chef ska kunna se, reagera och agera vid stressrelaterad psykisk ohälsa. Vi kommer att titta på ett par filmer. Den första ger oss något av en repetition från förra gången och den andra visar oss ett samtal om just de här frågorna. Efter vår paus kommer vi utmana er i en samtalsövning.</a:t>
            </a:r>
            <a:endParaRPr lang="sv-SE" dirty="0"/>
          </a:p>
        </p:txBody>
      </p:sp>
      <p:sp>
        <p:nvSpPr>
          <p:cNvPr id="4" name="Platshållare för bildnummer 3"/>
          <p:cNvSpPr>
            <a:spLocks noGrp="1"/>
          </p:cNvSpPr>
          <p:nvPr>
            <p:ph type="sldNum" sz="quarter" idx="10"/>
          </p:nvPr>
        </p:nvSpPr>
        <p:spPr/>
        <p:txBody>
          <a:bodyPr/>
          <a:lstStyle/>
          <a:p>
            <a:fld id="{05B3E59A-571A-4889-81C5-AB243F1CCCA9}" type="slidenum">
              <a:rPr lang="en-US" smtClean="0"/>
              <a:t>20</a:t>
            </a:fld>
            <a:endParaRPr lang="en-US"/>
          </a:p>
        </p:txBody>
      </p:sp>
    </p:spTree>
    <p:extLst>
      <p:ext uri="{BB962C8B-B14F-4D97-AF65-F5344CB8AC3E}">
        <p14:creationId xmlns:p14="http://schemas.microsoft.com/office/powerpoint/2010/main" val="1819875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5B3E59A-571A-4889-81C5-AB243F1CCCA9}" type="slidenum">
              <a:rPr lang="en-US" smtClean="0"/>
              <a:t>21</a:t>
            </a:fld>
            <a:endParaRPr lang="en-US"/>
          </a:p>
        </p:txBody>
      </p:sp>
    </p:spTree>
    <p:extLst>
      <p:ext uri="{BB962C8B-B14F-4D97-AF65-F5344CB8AC3E}">
        <p14:creationId xmlns:p14="http://schemas.microsoft.com/office/powerpoint/2010/main" val="3288134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börjar som sagt med en kortare film</a:t>
            </a:r>
            <a:r>
              <a:rPr lang="sv-SE" baseline="0" dirty="0"/>
              <a:t> som ger oss lite repetition.</a:t>
            </a:r>
          </a:p>
          <a:p>
            <a:endParaRPr lang="sv-SE" dirty="0"/>
          </a:p>
          <a:p>
            <a:r>
              <a:rPr lang="sv-SE" dirty="0"/>
              <a:t>[Klicka på bilden (fungerar bara i Bildspel-läge)</a:t>
            </a:r>
            <a:r>
              <a:rPr lang="sv-SE" baseline="0" dirty="0"/>
              <a:t> </a:t>
            </a:r>
            <a:r>
              <a:rPr lang="sv-SE" dirty="0"/>
              <a:t>och visa filmen som är ca 7 min lång]</a:t>
            </a:r>
          </a:p>
          <a:p>
            <a:endParaRPr lang="sv-SE" dirty="0"/>
          </a:p>
          <a:p>
            <a:r>
              <a:rPr lang="sv-SE" dirty="0"/>
              <a:t>Den film vi just sett handlar om </a:t>
            </a:r>
            <a:r>
              <a:rPr lang="sv-SE" b="1" dirty="0"/>
              <a:t>chefens </a:t>
            </a:r>
            <a:r>
              <a:rPr lang="sv-SE" b="0" dirty="0"/>
              <a:t>roll.</a:t>
            </a:r>
            <a:endParaRPr lang="sv-SE" dirty="0"/>
          </a:p>
          <a:p>
            <a:r>
              <a:rPr lang="sv-SE" dirty="0"/>
              <a:t>Ett</a:t>
            </a:r>
            <a:r>
              <a:rPr lang="sv-SE" baseline="0" dirty="0"/>
              <a:t> tips är att SKL och Uppdrag psykisk hälsa också tagit fram en motsvarande film till </a:t>
            </a:r>
            <a:r>
              <a:rPr lang="sv-SE" b="1" baseline="0" dirty="0"/>
              <a:t>medarbetare</a:t>
            </a:r>
            <a:r>
              <a:rPr lang="sv-SE" baseline="0" dirty="0"/>
              <a:t>. Det finns också riktigt bra arbetsmaterial att ladda ner med bland annat olika frågor att diskutera utifrån filmen. Så om ni vill jobba vidare på exempelvis ett APT finns bra material på Uppdrag psykisk hälsas hemsida – sök er fram till ”Vägen till väggen”!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rPr>
              <a:t>Här hittar du fler filmer samt arbetsmaterialet till det: www.uppdragpsykiskhalsa.se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rPr>
              <a:t>[OBS! Tänk på att inte ha inställning ”delad skärm” vid presentation. Då visas inte filmen på ”duken”.]</a:t>
            </a:r>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FB7A75F5-0489-429D-A1AC-2328CFA7BFD8}" type="slidenum">
              <a:rPr lang="sv-SE" smtClean="0"/>
              <a:t>22</a:t>
            </a:fld>
            <a:endParaRPr lang="sv-SE"/>
          </a:p>
        </p:txBody>
      </p:sp>
    </p:spTree>
    <p:extLst>
      <p:ext uri="{BB962C8B-B14F-4D97-AF65-F5344CB8AC3E}">
        <p14:creationId xmlns:p14="http://schemas.microsoft.com/office/powerpoint/2010/main" val="2933085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[Reflektion</a:t>
            </a:r>
            <a:r>
              <a:rPr lang="sv-SE" baseline="0" dirty="0"/>
              <a:t> utifrån filmen. </a:t>
            </a:r>
            <a:r>
              <a:rPr lang="sv-SE" dirty="0"/>
              <a:t>Bikupa: 2-3 personer, ca 5 min. </a:t>
            </a:r>
          </a:p>
          <a:p>
            <a:r>
              <a:rPr lang="sv-SE" dirty="0"/>
              <a:t>Lyft därefter diskussionen i</a:t>
            </a:r>
            <a:r>
              <a:rPr lang="sv-SE" baseline="0" dirty="0"/>
              <a:t> </a:t>
            </a:r>
            <a:r>
              <a:rPr lang="sv-SE" dirty="0"/>
              <a:t>helgrupp.</a:t>
            </a:r>
            <a:r>
              <a:rPr lang="sv-SE" baseline="0" dirty="0"/>
              <a:t> Försöka att återknyta till vad ni gått igenom och innehållet i filmen. Tänk på att det är deras roll som chef som ska lyftas.]</a:t>
            </a:r>
          </a:p>
          <a:p>
            <a:endParaRPr lang="sv-SE" baseline="0" dirty="0"/>
          </a:p>
          <a:p>
            <a:r>
              <a:rPr lang="sv-SE" baseline="0" dirty="0"/>
              <a:t>[Om de behöver stöd i reflektionerna, kan du ex ta upp följande: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rPr>
              <a:t>Vilka verktyg har ni för att undersöka och fånga in stressfaktorer?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rPr>
              <a:t>Vem fångar in tidiga signaler/beteendeförändringar? Du som chef, kollegor? Vem gör vad?]</a:t>
            </a:r>
          </a:p>
          <a:p>
            <a:endParaRPr lang="sv-SE" baseline="0" dirty="0"/>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05B3E59A-571A-4889-81C5-AB243F1CCCA9}" type="slidenum">
              <a:rPr lang="en-US" smtClean="0"/>
              <a:t>23</a:t>
            </a:fld>
            <a:endParaRPr lang="en-US"/>
          </a:p>
        </p:txBody>
      </p:sp>
    </p:spTree>
    <p:extLst>
      <p:ext uri="{BB962C8B-B14F-4D97-AF65-F5344CB8AC3E}">
        <p14:creationId xmlns:p14="http://schemas.microsoft.com/office/powerpoint/2010/main" val="2645722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För varje organisation finns mycket att jobba med när det kommer till de här frågorna. Inom ramen för KUPO-projektet har det även tagits fram material till politiker och ledning för att skapa en förståelse för den stressrelaterade psykiska ohälsan, vad den kostar samt att det finns behov av att investera resurser för att kunna jobba med de här frågorna.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rPr>
              <a:t>Materialet till politik och ledning berör t ex vilka organisatoriska förutsättningar som är viktiga för att chefer ska ha möjlighet att hantera psykisk ohälsa. </a:t>
            </a:r>
          </a:p>
          <a:p>
            <a:endParaRPr lang="sv-SE" baseline="0" dirty="0"/>
          </a:p>
          <a:p>
            <a:r>
              <a:rPr lang="sv-SE" baseline="0" dirty="0"/>
              <a:t>Vi kommer idag att fortsätta jobba med det vi kan påverka här och nu, </a:t>
            </a:r>
            <a:r>
              <a:rPr lang="sv-SE" b="1" baseline="0" dirty="0"/>
              <a:t>ditt</a:t>
            </a:r>
            <a:r>
              <a:rPr lang="sv-SE" baseline="0" dirty="0"/>
              <a:t> ledarskap [TRYCK] och </a:t>
            </a:r>
            <a:r>
              <a:rPr lang="sv-SE" b="0" baseline="0" dirty="0"/>
              <a:t>ditt</a:t>
            </a:r>
            <a:r>
              <a:rPr lang="sv-SE" baseline="0" dirty="0"/>
              <a:t> möte med din medarbetare. </a:t>
            </a:r>
          </a:p>
        </p:txBody>
      </p:sp>
      <p:sp>
        <p:nvSpPr>
          <p:cNvPr id="4" name="Platshållare för bildnummer 3"/>
          <p:cNvSpPr>
            <a:spLocks noGrp="1"/>
          </p:cNvSpPr>
          <p:nvPr>
            <p:ph type="sldNum" sz="quarter" idx="10"/>
          </p:nvPr>
        </p:nvSpPr>
        <p:spPr/>
        <p:txBody>
          <a:bodyPr/>
          <a:lstStyle/>
          <a:p>
            <a:fld id="{FB7A75F5-0489-429D-A1AC-2328CFA7BFD8}" type="slidenum">
              <a:rPr lang="sv-SE" smtClean="0"/>
              <a:t>24</a:t>
            </a:fld>
            <a:endParaRPr lang="sv-SE"/>
          </a:p>
        </p:txBody>
      </p:sp>
    </p:spTree>
    <p:extLst>
      <p:ext uri="{BB962C8B-B14F-4D97-AF65-F5344CB8AC3E}">
        <p14:creationId xmlns:p14="http://schemas.microsoft.com/office/powerpoint/2010/main" val="60905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[Klicka på bilden så länkas du till filmen som totalt är ca 28 min lång, Pausa vid nedanstående tidpunkter som är mellan</a:t>
            </a:r>
            <a:r>
              <a:rPr lang="sv-SE" baseline="0" dirty="0"/>
              <a:t> de olika avsnitten</a:t>
            </a:r>
            <a:r>
              <a:rPr lang="sv-SE" dirty="0"/>
              <a:t>. Tanken</a:t>
            </a:r>
            <a:r>
              <a:rPr lang="sv-SE" baseline="0" dirty="0"/>
              <a:t> är att då uppmuntra en kort fri reflektion över det ni sett. Nedan finns några punkter på vad som sagts under filmen. Försök att hålla reflektionen kort och relativt allmän, gå till exempel inte in i specifika samtal som chefer haft. </a:t>
            </a:r>
            <a:r>
              <a:rPr lang="sv-SE" b="0" dirty="0"/>
              <a:t>Film </a:t>
            </a:r>
            <a:r>
              <a:rPr lang="sv-SE" b="0" dirty="0" err="1"/>
              <a:t>inkl</a:t>
            </a:r>
            <a:r>
              <a:rPr lang="sv-SE" b="0" baseline="0" dirty="0"/>
              <a:t> reflektioner tar ca 1 timme.</a:t>
            </a:r>
            <a:r>
              <a:rPr lang="sv-SE"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Vi kommer att se en film med ett samtal som handlar om chefens roll vid stressrelaterad psykisk ohälsa. Med i samtalet är en psykiater, en rektor och en HR-strateg. Under filmen kommer vi att göra pauser för kortare reflektion/diskussion. Då startar vi filmen.</a:t>
            </a: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r>
              <a:rPr lang="sv-SE" u="sng" baseline="0" dirty="0"/>
              <a:t>[PAUSA 07.17 Reflektion ”Signaler”]</a:t>
            </a: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rPr>
              <a:t>Om de behöver stöd i reflektionerna, kan du t ex säga: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rPr>
              <a:t>Hur tänker du kring att </a:t>
            </a:r>
            <a:r>
              <a:rPr lang="sv-SE" b="0" baseline="0" dirty="0"/>
              <a:t>Våga fråga?</a:t>
            </a:r>
            <a:r>
              <a:rPr lang="sv-SE" baseline="0" dirty="0"/>
              <a:t> Ha tid att ta emot svaret? Gå på känsla när det gäller signaler? Skapa förutsättningar för samtal utifrån signaler? När kollegor berättar om signaler?</a:t>
            </a: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r>
              <a:rPr lang="sv-SE" u="sng" dirty="0"/>
              <a:t>[PAUSA 18.31</a:t>
            </a:r>
            <a:r>
              <a:rPr lang="sv-SE" u="sng" baseline="0" dirty="0"/>
              <a:t> </a:t>
            </a:r>
            <a:r>
              <a:rPr lang="sv-SE" u="sng" baseline="0" dirty="0" err="1"/>
              <a:t>Reflektion”Bemöta</a:t>
            </a:r>
            <a:r>
              <a:rPr lang="sv-SE" u="sng" baseline="0" dirty="0"/>
              <a:t> i samtal”]</a:t>
            </a:r>
            <a:endParaRPr lang="sv-S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Hur tänker ni kring det som sades i filmen: ”Du kan inte vara någon annan ledare än den du är”?. Det var något som berördes vid förra tillfället genom självinsiktsövningen. </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Samtal går att </a:t>
            </a:r>
            <a:r>
              <a:rPr lang="sv-SE" b="1" baseline="0" dirty="0"/>
              <a:t>träna</a:t>
            </a:r>
            <a:r>
              <a:rPr lang="sv-SE" baseline="0" dirty="0"/>
              <a:t> för att bli trygg i att våga fråga och ta emot svaret – något vi kommer att jobba mer med lite senare idag.</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u="sng" baseline="0" dirty="0"/>
              <a:t>[PAUSA 22.15. </a:t>
            </a:r>
            <a:r>
              <a:rPr lang="sv-SE" u="sng" baseline="0" dirty="0" err="1"/>
              <a:t>Reflektion”Åtgärd</a:t>
            </a:r>
            <a:r>
              <a:rPr lang="sv-SE" u="sng" baseline="0" dirty="0"/>
              <a:t>/Anpassning”]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rPr>
              <a:t>Om de behöver stöd i reflektionerna, kan du ex säga:</a:t>
            </a:r>
            <a:endParaRPr lang="sv-SE" u="sng"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Hur tänker ni kring: Små anpassningar för att individen ska få ihop livet och för att avlasta en period; Privat respektive arbetsrelaterade orsaker; Rättvisetänket gällande att alla inte får samma anpassning.</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u="sng" baseline="0" dirty="0"/>
              <a:t>[EFTER FILMEN </a:t>
            </a:r>
            <a:r>
              <a:rPr lang="sv-SE" u="sng" baseline="0" dirty="0" err="1"/>
              <a:t>Reflektion”Det</a:t>
            </a:r>
            <a:r>
              <a:rPr lang="sv-SE" u="sng" baseline="0" dirty="0"/>
              <a:t> tar tid”]</a:t>
            </a:r>
            <a:endParaRPr kumimoji="0" lang="sv-SE"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rPr>
              <a:t>[Sammanfattande reflektion/diskussion. Följ upp med följdfrågor. Bolla tillbaka reflektioner. Försök få med alla i reflektionen.]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rPr>
              <a:t>Om de behöver stöd i reflektionerna, kan du ta upp någon/några av följande punkter:</a:t>
            </a:r>
            <a:endParaRPr kumimoji="0" lang="sv-SE" sz="1200" b="0" i="0" u="sng" strike="noStrike" kern="1200" cap="none" spc="0" normalizeH="0" baseline="0" noProof="0" dirty="0">
              <a:ln>
                <a:noFill/>
              </a:ln>
              <a:solidFill>
                <a:prstClr val="black"/>
              </a:solidFill>
              <a:effectLst/>
              <a:uLnTx/>
              <a:uFillTx/>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Det tar tid. Chefen är ett viktigt stöd hela vägen. Viktigt att hålla kontakt med medarbetaren. Viktigt att vara vaksam även vid återgång för att undvika återinsjuknande.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rPr>
              <a:t>Regelbundna avstämningar.  Sätt ramar; vad ska göras och inte? Prioritera och stötta.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rPr>
              <a:t>Det är svårt att hantera dem som är tysta eller förnekar. Hur når man fram när de säger att ”allt är bra”?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rPr>
              <a:t>Du som chef behöver inte lösa allt på en gång. Ta hjälp! HR/FHV</a:t>
            </a:r>
            <a:r>
              <a:rPr kumimoji="0" lang="sv-SE" sz="1200" b="1" i="0" u="none" strike="noStrike" kern="1200" cap="none" spc="0" normalizeH="0" baseline="0" noProof="0" dirty="0">
                <a:ln>
                  <a:noFill/>
                </a:ln>
                <a:solidFill>
                  <a:prstClr val="black"/>
                </a:solidFill>
                <a:effectLst/>
                <a:uLnTx/>
                <a:uFillTx/>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rPr>
              <a:t>Hur tänker du kring orsaker; privatlivet eller arbetsrelaterat?</a:t>
            </a:r>
            <a:r>
              <a:rPr kumimoji="0" lang="sv-SE" sz="1200" b="1" i="0" u="none" strike="noStrike" kern="1200" cap="none" spc="0" normalizeH="0" baseline="0" noProof="0" dirty="0">
                <a:ln>
                  <a:noFill/>
                </a:ln>
                <a:solidFill>
                  <a:prstClr val="black"/>
                </a:solidFill>
                <a:effectLst/>
                <a:uLnTx/>
                <a:uFillTx/>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rPr>
              <a:t>Vilka anpassningar kan vi göra? Vad kan en anpassning vara?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rPr>
              <a:t>Hur är vi som chefer goda förebilder? Kommer vi först och går sist? </a:t>
            </a:r>
          </a:p>
        </p:txBody>
      </p:sp>
      <p:sp>
        <p:nvSpPr>
          <p:cNvPr id="4" name="Platshållare för bildnummer 3"/>
          <p:cNvSpPr>
            <a:spLocks noGrp="1"/>
          </p:cNvSpPr>
          <p:nvPr>
            <p:ph type="sldNum" sz="quarter" idx="10"/>
          </p:nvPr>
        </p:nvSpPr>
        <p:spPr/>
        <p:txBody>
          <a:bodyPr/>
          <a:lstStyle/>
          <a:p>
            <a:fld id="{FB7A75F5-0489-429D-A1AC-2328CFA7BFD8}" type="slidenum">
              <a:rPr lang="sv-SE" smtClean="0"/>
              <a:t>25</a:t>
            </a:fld>
            <a:endParaRPr lang="sv-SE"/>
          </a:p>
        </p:txBody>
      </p:sp>
    </p:spTree>
    <p:extLst>
      <p:ext uri="{BB962C8B-B14F-4D97-AF65-F5344CB8AC3E}">
        <p14:creationId xmlns:p14="http://schemas.microsoft.com/office/powerpoint/2010/main" val="7014561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[Paus. Återstående</a:t>
            </a:r>
            <a:r>
              <a:rPr lang="sv-SE" baseline="0" dirty="0"/>
              <a:t> tid efter paus behöver vara cirka 85 min.]</a:t>
            </a:r>
            <a:endParaRPr lang="sv-SE" dirty="0"/>
          </a:p>
        </p:txBody>
      </p:sp>
      <p:sp>
        <p:nvSpPr>
          <p:cNvPr id="4" name="Platshållare för bildnummer 3"/>
          <p:cNvSpPr>
            <a:spLocks noGrp="1"/>
          </p:cNvSpPr>
          <p:nvPr>
            <p:ph type="sldNum" sz="quarter" idx="10"/>
          </p:nvPr>
        </p:nvSpPr>
        <p:spPr/>
        <p:txBody>
          <a:bodyPr/>
          <a:lstStyle/>
          <a:p>
            <a:fld id="{05B3E59A-571A-4889-81C5-AB243F1CCCA9}" type="slidenum">
              <a:rPr lang="en-US" smtClean="0"/>
              <a:t>26</a:t>
            </a:fld>
            <a:endParaRPr lang="en-US"/>
          </a:p>
        </p:txBody>
      </p:sp>
    </p:spTree>
    <p:extLst>
      <p:ext uri="{BB962C8B-B14F-4D97-AF65-F5344CB8AC3E}">
        <p14:creationId xmlns:p14="http://schemas.microsoft.com/office/powerpoint/2010/main" val="4013986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 ska nu</a:t>
            </a:r>
            <a:r>
              <a:rPr lang="sv-SE" baseline="0" dirty="0"/>
              <a:t> göra som Lena säger, nämligen träna! </a:t>
            </a:r>
            <a:endParaRPr lang="sv-SE" dirty="0"/>
          </a:p>
        </p:txBody>
      </p:sp>
      <p:sp>
        <p:nvSpPr>
          <p:cNvPr id="4" name="Platshållare för bildnummer 3"/>
          <p:cNvSpPr>
            <a:spLocks noGrp="1"/>
          </p:cNvSpPr>
          <p:nvPr>
            <p:ph type="sldNum" sz="quarter" idx="10"/>
          </p:nvPr>
        </p:nvSpPr>
        <p:spPr/>
        <p:txBody>
          <a:bodyPr/>
          <a:lstStyle/>
          <a:p>
            <a:fld id="{05B3E59A-571A-4889-81C5-AB243F1CCCA9}" type="slidenum">
              <a:rPr lang="en-US" smtClean="0"/>
              <a:t>27</a:t>
            </a:fld>
            <a:endParaRPr lang="en-US"/>
          </a:p>
        </p:txBody>
      </p:sp>
    </p:spTree>
    <p:extLst>
      <p:ext uri="{BB962C8B-B14F-4D97-AF65-F5344CB8AC3E}">
        <p14:creationId xmlns:p14="http://schemas.microsoft.com/office/powerpoint/2010/main" val="4183630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a:t>
            </a:r>
            <a:r>
              <a:rPr lang="sv-SE" baseline="0" dirty="0"/>
              <a:t> grupper om 3-4 personer ska ni nu träna samtal. En av er agerar chef, en agerar medarbetare och en-två är observatörer med uppgift att lyssna och iaktta för att efter samtalet ge feedback. Byt roller med varandra mellan samtalen. Ni kommer att få tre olika </a:t>
            </a:r>
            <a:r>
              <a:rPr lang="sv-SE" baseline="0" dirty="0" err="1"/>
              <a:t>case</a:t>
            </a:r>
            <a:r>
              <a:rPr lang="sv-SE" baseline="0" dirty="0"/>
              <a:t> (ni gör så många som ni hinner). Läs inte varandras instruktioner!  ”Medarbetaren” läser in sig på sin roll och ”chefen” läser sin. Observatören läser ingen instruktion. Jag vill verkligen be er att våga testa nu och våga gå in i din roll. Ni har ett väldigt bra tillfälle att prova er fram, idag kan det inte bli fel! Och naturligtvis kan det bli fnissigt och så, men försök gå tillbaka och faktiskt göra ett riktigt samtal. Det är häftigt att gå in i det, så tillåt er att göra det! </a:t>
            </a:r>
            <a:endParaRPr lang="sv-SE" dirty="0"/>
          </a:p>
          <a:p>
            <a:endParaRPr lang="sv-SE" dirty="0"/>
          </a:p>
          <a:p>
            <a:r>
              <a:rPr lang="sv-SE" dirty="0"/>
              <a:t>[Case delas ut</a:t>
            </a:r>
            <a:r>
              <a:rPr lang="sv-SE" baseline="0" dirty="0"/>
              <a:t> till varje grupp, ge grupperna ca 50 minuter till samtalen. Se instruktioner i Handledarmaterialet.]</a:t>
            </a:r>
          </a:p>
          <a:p>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B7A75F5-0489-429D-A1AC-2328CFA7BFD8}" type="slidenum">
              <a:rPr lang="sv-SE" smtClean="0"/>
              <a:t>28</a:t>
            </a:fld>
            <a:endParaRPr lang="sv-SE"/>
          </a:p>
        </p:txBody>
      </p:sp>
    </p:spTree>
    <p:extLst>
      <p:ext uri="{BB962C8B-B14F-4D97-AF65-F5344CB8AC3E}">
        <p14:creationId xmlns:p14="http://schemas.microsoft.com/office/powerpoint/2010/main" val="32861485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[Dela</a:t>
            </a:r>
            <a:r>
              <a:rPr lang="sv-SE" baseline="0" dirty="0"/>
              <a:t> ut underlag för utvärdering]</a:t>
            </a:r>
          </a:p>
          <a:p>
            <a:endParaRPr lang="sv-SE" baseline="0" dirty="0"/>
          </a:p>
          <a:p>
            <a:r>
              <a:rPr lang="sv-SE" baseline="0" dirty="0"/>
              <a:t>Vi är tacksamma om ni fyller i utvärderingen så att vi får veta vad ni tycker, vad som var bra och vad vi kan förbättra. Tack!</a:t>
            </a:r>
          </a:p>
        </p:txBody>
      </p:sp>
      <p:sp>
        <p:nvSpPr>
          <p:cNvPr id="4" name="Platshållare för bildnummer 3"/>
          <p:cNvSpPr>
            <a:spLocks noGrp="1"/>
          </p:cNvSpPr>
          <p:nvPr>
            <p:ph type="sldNum" sz="quarter" idx="10"/>
          </p:nvPr>
        </p:nvSpPr>
        <p:spPr/>
        <p:txBody>
          <a:bodyPr/>
          <a:lstStyle/>
          <a:p>
            <a:fld id="{FB7A75F5-0489-429D-A1AC-2328CFA7BFD8}" type="slidenum">
              <a:rPr lang="sv-SE" smtClean="0"/>
              <a:t>29</a:t>
            </a:fld>
            <a:endParaRPr lang="sv-SE"/>
          </a:p>
        </p:txBody>
      </p:sp>
    </p:spTree>
    <p:extLst>
      <p:ext uri="{BB962C8B-B14F-4D97-AF65-F5344CB8AC3E}">
        <p14:creationId xmlns:p14="http://schemas.microsoft.com/office/powerpoint/2010/main" val="1801207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börjar med Anna. År</a:t>
            </a:r>
            <a:r>
              <a:rPr lang="sv-SE" baseline="0" dirty="0"/>
              <a:t> 2015 genomfördes ett projekt i Värmland med fokus på den psykiska ohälsan. Utifrån att k</a:t>
            </a:r>
            <a:r>
              <a:rPr lang="sv-SE" sz="1200" kern="1200" dirty="0">
                <a:solidFill>
                  <a:schemeClr val="tx1"/>
                </a:solidFill>
                <a:effectLst/>
                <a:latin typeface="+mn-lt"/>
                <a:ea typeface="+mn-ea"/>
                <a:cs typeface="+mn-cs"/>
              </a:rPr>
              <a:t>vinnor mellan 30-40 år som arbetar inom kontaktyrken i offentlig verksamhet hör till den mest utsatta målgruppen genomfördes ett</a:t>
            </a:r>
            <a:r>
              <a:rPr lang="sv-SE" sz="1200" kern="1200" baseline="0" dirty="0">
                <a:solidFill>
                  <a:schemeClr val="tx1"/>
                </a:solidFill>
                <a:effectLst/>
                <a:latin typeface="+mn-lt"/>
                <a:ea typeface="+mn-ea"/>
                <a:cs typeface="+mn-cs"/>
              </a:rPr>
              <a:t> flertal djupintervjuer med kvinnor inom den gruppen som befann sig i en pågående sjukskrivning alternativt hade en sådan bakom sig. Av intervjuerna framträdde en samstämmig bild</a:t>
            </a:r>
            <a:r>
              <a:rPr lang="sv-SE" sz="1200" b="0" i="0" kern="1200" baseline="0" dirty="0">
                <a:solidFill>
                  <a:schemeClr val="tx1"/>
                </a:solidFill>
                <a:effectLst/>
                <a:latin typeface="+mn-lt"/>
                <a:ea typeface="+mn-ea"/>
                <a:cs typeface="+mn-cs"/>
              </a:rPr>
              <a:t>, ett gemensamt mönster, och persona Anna tog form.</a:t>
            </a:r>
          </a:p>
          <a:p>
            <a:endParaRPr lang="sv-SE" sz="1200" kern="1200" baseline="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05B3E59A-571A-4889-81C5-AB243F1CCCA9}" type="slidenum">
              <a:rPr lang="en-US" smtClean="0"/>
              <a:t>3</a:t>
            </a:fld>
            <a:endParaRPr lang="en-US"/>
          </a:p>
        </p:txBody>
      </p:sp>
    </p:spTree>
    <p:extLst>
      <p:ext uri="{BB962C8B-B14F-4D97-AF65-F5344CB8AC3E}">
        <p14:creationId xmlns:p14="http://schemas.microsoft.com/office/powerpoint/2010/main" val="36693155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5B3E59A-571A-4889-81C5-AB243F1CCCA9}" type="slidenum">
              <a:rPr lang="en-US" smtClean="0"/>
              <a:t>30</a:t>
            </a:fld>
            <a:endParaRPr lang="en-US"/>
          </a:p>
        </p:txBody>
      </p:sp>
    </p:spTree>
    <p:extLst>
      <p:ext uri="{BB962C8B-B14F-4D97-AF65-F5344CB8AC3E}">
        <p14:creationId xmlns:p14="http://schemas.microsoft.com/office/powerpoint/2010/main" val="1120301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b="1" i="1" dirty="0"/>
              <a:t>Persona</a:t>
            </a:r>
            <a:r>
              <a:rPr lang="sv-SE" b="1" dirty="0"/>
              <a:t> ”Anna”</a:t>
            </a:r>
            <a:r>
              <a:rPr lang="sv-SE" dirty="0"/>
              <a:t> är 36 år, har två barn och arbetar i ett kontaktyrke (t ex sjuksköterska, lärare, förskolelärare, socialsekreterare). Hon beskriver sig själv som en glad och positiv person som är social och utåtriktad. Hon är ansvarstagande, mål- och prestationsinriktad och plikttrogen i</a:t>
            </a:r>
            <a:r>
              <a:rPr lang="sv-SE" baseline="0" dirty="0"/>
              <a:t> </a:t>
            </a:r>
            <a:r>
              <a:rPr lang="sv-SE" dirty="0"/>
              <a:t>sitt arbete. Hon har valt att arbeta i sitt yrke då hon drivs av att ta hand om andra människor. Hon är omtyckt av sin chef och sina kollegor, då hon är omtänksam och empatisk. Hennes egenskaper har många positiva fördelar, men kan även få negativa konsekvenser för henne. Hon har höga krav på sig själv och vill alltid leverera resultat på en hög nivå. Hon gillar att arbeta och tar ibland på sig för många arbetsuppgifter/projekt. Om hon under lång tid utsätter sig själv för en för stor belastning får hon olika stressymptom. Hon har dock aldrig tidigare varit sjuk och ser sig själv inte som sjuk. Därför tar hon inte signalerna på allvar. Men hon känner inte igen sig själv och förstår inte varför hon inte klarar av situationen. Den som hon har fått uppskattning för att vara har gjort henne sjuk. Vem ska hon nu vara? Hur ska hon agera?</a:t>
            </a:r>
          </a:p>
        </p:txBody>
      </p:sp>
      <p:sp>
        <p:nvSpPr>
          <p:cNvPr id="1741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906717A1-FBE8-42F3-AA6F-431703BE5BF3}" type="slidenum">
              <a:rPr lang="en-US" sz="1200" smtClean="0"/>
              <a:pPr/>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Så</a:t>
            </a:r>
            <a:r>
              <a:rPr lang="sv-SE" baseline="0" dirty="0"/>
              <a:t> här kan det se ut i Annas vardag. Kontakter hon har, saker hon ”behöver” göra, allt hon ska hålla i sitt huvud… Något som känns igen? Reflektioner?</a:t>
            </a:r>
            <a:endParaRPr lang="sv-SE" dirty="0"/>
          </a:p>
        </p:txBody>
      </p:sp>
      <p:sp>
        <p:nvSpPr>
          <p:cNvPr id="4" name="Platshållare för bildnummer 3"/>
          <p:cNvSpPr>
            <a:spLocks noGrp="1"/>
          </p:cNvSpPr>
          <p:nvPr>
            <p:ph type="sldNum" sz="quarter" idx="10"/>
          </p:nvPr>
        </p:nvSpPr>
        <p:spPr/>
        <p:txBody>
          <a:bodyPr/>
          <a:lstStyle/>
          <a:p>
            <a:fld id="{05B3E59A-571A-4889-81C5-AB243F1CCCA9}" type="slidenum">
              <a:rPr lang="en-US" smtClean="0"/>
              <a:t>5</a:t>
            </a:fld>
            <a:endParaRPr lang="en-US"/>
          </a:p>
        </p:txBody>
      </p:sp>
    </p:spTree>
    <p:extLst>
      <p:ext uri="{BB962C8B-B14F-4D97-AF65-F5344CB8AC3E}">
        <p14:creationId xmlns:p14="http://schemas.microsoft.com/office/powerpoint/2010/main" val="3416443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ska nu se en film där vi får</a:t>
            </a:r>
            <a:r>
              <a:rPr lang="sv-SE" baseline="0" dirty="0"/>
              <a:t> träffa Anna och även några av de aktörer som hon möter på sin resa. Efter filmen kommer vi att ta en reflektion och även gå in i övningar där vi kommer att prata om de olika faser som hon går igenom.</a:t>
            </a:r>
          </a:p>
          <a:p>
            <a:endParaRPr lang="sv-SE" baseline="0" dirty="0"/>
          </a:p>
          <a:p>
            <a:r>
              <a:rPr lang="sv-SE" baseline="0" dirty="0"/>
              <a:t>[Klicka på bilden (fungerar bara i Bildspel-läge) och visa filmen som är cirka 17 minuter lång. Om lösenord krävs, ange ”</a:t>
            </a:r>
            <a:r>
              <a:rPr lang="sv-SE" baseline="0" dirty="0" err="1"/>
              <a:t>marilyn</a:t>
            </a:r>
            <a:r>
              <a:rPr lang="sv-SE" baseline="0" dirty="0"/>
              <a:t>”.</a:t>
            </a:r>
          </a:p>
          <a:p>
            <a:r>
              <a:rPr lang="sv-SE" baseline="0" dirty="0"/>
              <a:t>Efter filmen, kom tillbaka till bildspelet och ta ett varv i rummet för att lyfta eventuella reflektioner.]</a:t>
            </a:r>
            <a:endParaRPr lang="sv-SE" dirty="0"/>
          </a:p>
        </p:txBody>
      </p:sp>
      <p:sp>
        <p:nvSpPr>
          <p:cNvPr id="4" name="Platshållare för bildnummer 3"/>
          <p:cNvSpPr>
            <a:spLocks noGrp="1"/>
          </p:cNvSpPr>
          <p:nvPr>
            <p:ph type="sldNum" sz="quarter" idx="10"/>
          </p:nvPr>
        </p:nvSpPr>
        <p:spPr/>
        <p:txBody>
          <a:bodyPr/>
          <a:lstStyle/>
          <a:p>
            <a:fld id="{05B3E59A-571A-4889-81C5-AB243F1CCCA9}" type="slidenum">
              <a:rPr lang="en-US" smtClean="0"/>
              <a:t>6</a:t>
            </a:fld>
            <a:endParaRPr lang="en-US"/>
          </a:p>
        </p:txBody>
      </p:sp>
    </p:spTree>
    <p:extLst>
      <p:ext uri="{BB962C8B-B14F-4D97-AF65-F5344CB8AC3E}">
        <p14:creationId xmlns:p14="http://schemas.microsoft.com/office/powerpoint/2010/main" val="896123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Resan Anna går igenom</a:t>
            </a:r>
            <a:r>
              <a:rPr lang="sv-SE" baseline="0" dirty="0"/>
              <a:t> kan delas in i olika faser. </a:t>
            </a:r>
          </a:p>
          <a:p>
            <a:endParaRPr lang="sv-SE" altLang="sv-SE" b="1" baseline="0" dirty="0"/>
          </a:p>
          <a:p>
            <a:r>
              <a:rPr lang="sv-SE" altLang="sv-SE" dirty="0"/>
              <a:t>Före – med kampen</a:t>
            </a:r>
            <a:r>
              <a:rPr lang="sv-SE" altLang="sv-SE" baseline="0" dirty="0"/>
              <a:t> och kraschen</a:t>
            </a:r>
          </a:p>
          <a:p>
            <a:r>
              <a:rPr lang="sv-SE" altLang="sv-SE" baseline="0" dirty="0"/>
              <a:t>Under – med ambivalensen och erkännandet </a:t>
            </a:r>
          </a:p>
          <a:p>
            <a:r>
              <a:rPr lang="sv-SE" altLang="sv-SE" baseline="0" dirty="0"/>
              <a:t>Efter – med fotfäste och comeback</a:t>
            </a:r>
            <a:endParaRPr lang="sv-SE" altLang="sv-SE" dirty="0"/>
          </a:p>
        </p:txBody>
      </p:sp>
      <p:sp>
        <p:nvSpPr>
          <p:cNvPr id="4" name="Platshållare för bildnummer 3"/>
          <p:cNvSpPr>
            <a:spLocks noGrp="1"/>
          </p:cNvSpPr>
          <p:nvPr>
            <p:ph type="sldNum" sz="quarter" idx="10"/>
          </p:nvPr>
        </p:nvSpPr>
        <p:spPr/>
        <p:txBody>
          <a:bodyPr/>
          <a:lstStyle/>
          <a:p>
            <a:fld id="{05B3E59A-571A-4889-81C5-AB243F1CCCA9}" type="slidenum">
              <a:rPr lang="en-US" smtClean="0"/>
              <a:t>7</a:t>
            </a:fld>
            <a:endParaRPr lang="en-US"/>
          </a:p>
        </p:txBody>
      </p:sp>
    </p:spTree>
    <p:extLst>
      <p:ext uri="{BB962C8B-B14F-4D97-AF65-F5344CB8AC3E}">
        <p14:creationId xmlns:p14="http://schemas.microsoft.com/office/powerpoint/2010/main" val="19681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b="0" baseline="0" dirty="0"/>
              <a:t>[tryck bara fram bilden, pratbubblorna kommer fram automatiskt]</a:t>
            </a:r>
          </a:p>
          <a:p>
            <a:endParaRPr lang="sv-SE" altLang="sv-SE" b="1" baseline="0" dirty="0"/>
          </a:p>
          <a:p>
            <a:r>
              <a:rPr lang="sv-SE" altLang="sv-SE" b="1" baseline="0" dirty="0"/>
              <a:t>Kampen</a:t>
            </a:r>
            <a:endParaRPr lang="sv-SE" alt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Varken Anna eller hennes omgivning förstår att hon blir sjuk av sin situation på jobbet. </a:t>
            </a:r>
            <a:r>
              <a:rPr lang="sv-SE" altLang="sv-SE" dirty="0"/>
              <a:t>När Anna inte klarar av att leva upp till de krav hon har på sig själv men också de krav hon uppfattar att omgivningen har på henne, påbörjas hennes kamp. Livspusslet blir svårare att hantera, hon börjar tappa kontrollen och livet rullar inte längre på som tidigare. </a:t>
            </a:r>
            <a:r>
              <a:rPr lang="sv-SE" sz="1200" dirty="0"/>
              <a:t>Anna behöver hjälp att förstå allvaret i situationen, att hon riskerar att bli allvarligt sjuk. Samtidigt klarar hennes omgivning inte av att fånga upp hennes signaler om att situationen är ohållbar och hjälper därför inte Anna att bromsa ordentligt. </a:t>
            </a:r>
            <a:r>
              <a:rPr lang="sv-SE" altLang="sv-SE" dirty="0"/>
              <a:t>Kampen trappas upp och </a:t>
            </a:r>
            <a:r>
              <a:rPr lang="sv-SE" altLang="sv-SE" i="1" dirty="0"/>
              <a:t>kraschen</a:t>
            </a:r>
            <a:r>
              <a:rPr lang="sv-SE" altLang="sv-SE" dirty="0"/>
              <a:t> är </a:t>
            </a:r>
            <a:r>
              <a:rPr lang="sv-SE" sz="1200" dirty="0"/>
              <a:t>ett faktum.</a:t>
            </a:r>
            <a:endParaRPr lang="sv-SE" altLang="sv-SE"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altLang="sv-SE" dirty="0"/>
          </a:p>
          <a:p>
            <a:r>
              <a:rPr lang="sv-SE" altLang="sv-SE" b="1" dirty="0"/>
              <a:t>Kraschen</a:t>
            </a:r>
          </a:p>
          <a:p>
            <a:r>
              <a:rPr lang="sv-SE" altLang="sv-SE" dirty="0"/>
              <a:t>En dag säger det stopp. Anna berättar hur hennes kropp en dag säger ifrån. Hon minns tydligt den här dagen och till och med klockslaget, och kan redogöra för kraschen i detalj.</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indent="0">
              <a:buNone/>
              <a:defRPr/>
            </a:pPr>
            <a:endParaRPr lang="sv-SE" sz="1200" dirty="0"/>
          </a:p>
          <a:p>
            <a:endParaRPr lang="sv-SE" altLang="sv-SE" dirty="0"/>
          </a:p>
          <a:p>
            <a:endParaRPr lang="sv-SE" dirty="0"/>
          </a:p>
        </p:txBody>
      </p:sp>
      <p:sp>
        <p:nvSpPr>
          <p:cNvPr id="2150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082FBDC4-2F88-4D6B-8356-688E6FF35076}" type="slidenum">
              <a:rPr lang="en-US" sz="1200" smtClean="0"/>
              <a:pPr/>
              <a:t>8</a:t>
            </a:fld>
            <a:endParaRPr lang="en-US" sz="1200"/>
          </a:p>
        </p:txBody>
      </p:sp>
    </p:spTree>
    <p:extLst>
      <p:ext uri="{BB962C8B-B14F-4D97-AF65-F5344CB8AC3E}">
        <p14:creationId xmlns:p14="http://schemas.microsoft.com/office/powerpoint/2010/main" val="1185004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b="0" baseline="0" dirty="0"/>
              <a:t>[tryck bara fram bilden, pratbubblorna kommer fram automatiskt]</a:t>
            </a:r>
          </a:p>
          <a:p>
            <a:endParaRPr lang="sv-SE" altLang="sv-SE" b="1" dirty="0"/>
          </a:p>
          <a:p>
            <a:r>
              <a:rPr lang="sv-SE" altLang="sv-SE" b="1" dirty="0"/>
              <a:t>Ambivalens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Efter kampen och kraschen mår Anna mycket dåligt. </a:t>
            </a:r>
            <a:r>
              <a:rPr lang="sv-SE" sz="1200" dirty="0"/>
              <a:t>Anna upplever sin tillvaro som en kamp där ingen ser, hör eller förstår henne.</a:t>
            </a:r>
            <a:r>
              <a:rPr lang="sv-SE" altLang="sv-SE" dirty="0"/>
              <a:t> Hon känner sig orkeslös och har svårt att hitta mening i tillvaron. Kampen och kraschen har fått Anna att ifrågasätta sig själv och vem hon är. Hon känner inte igen den person hon har förvandlats till, vilket skrämmer henne. Hon känner sig orkeslös och har svårt att hitta mening i tillvaron. Kampen och kraschen har fått Anna att ifrågasätta sig själv och vem hon är. Hon känner inte igen den person hon har förvandlats till, vilket skrämmer henne. </a:t>
            </a:r>
            <a:r>
              <a:rPr lang="sv-SE" sz="1200" dirty="0"/>
              <a:t>Anna förstår inte vad som händer med henne och det oroar henne. När Anna söker hjälp så möter hon inte rätt kompetens eller förståelse för sina behov. Hennes sjukdomsförlopp blir ryckigt, hon mår bara sämre och sämre och hjälpen blir kortsiktig. Hon tolkar signalerna från omgivningen som att hon nog inte är så sjuk vilket gör att hon förminskar sina symptom och pressar sig ytterligare. Anna riskerar att bli allvarligt och långvarigt sjuk när hon inte får rätt hjälp. </a:t>
            </a:r>
            <a:r>
              <a:rPr lang="sv-SE" sz="1050" i="1" dirty="0"/>
              <a:t> </a:t>
            </a:r>
          </a:p>
          <a:p>
            <a:endParaRPr lang="sv-SE" altLang="sv-SE" dirty="0"/>
          </a:p>
          <a:p>
            <a:r>
              <a:rPr lang="sv-SE" altLang="sv-SE" dirty="0"/>
              <a:t>Anna förändras till en person som hon får allt svårare att identifiera sig med. Hon beskriver att</a:t>
            </a:r>
            <a:r>
              <a:rPr lang="sv-SE" altLang="sv-SE" i="1" dirty="0"/>
              <a:t>: ”normalt är jag en glad och positiv person men nu är jag bara arg och irriterad hela tiden”</a:t>
            </a:r>
            <a:r>
              <a:rPr lang="sv-SE" altLang="sv-SE" dirty="0"/>
              <a:t>. En annan stor skillnad är att Anna inte längre får saker gjorda och inte känner något driv, vilket tär på hennes självförtroende som är beroende av hennes prestationer. </a:t>
            </a:r>
          </a:p>
          <a:p>
            <a:endParaRPr lang="sv-SE" altLang="sv-SE"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b="1" dirty="0"/>
              <a:t>Erkännande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Förändringen är av betydelse för hur Anna behöver bli bemött under sjukskrivningen. Det är svårt både för Anna och omgivningen att förstå hur sjuk hon verkligen är och att det tar tid att bli frisk. När Anna inser att hon är sjuk är hon mer mottaglig för hjälp, stöd och vägledning framåt. </a:t>
            </a:r>
            <a:r>
              <a:rPr lang="sv-SE" altLang="sv-SE" b="0" dirty="0"/>
              <a:t>Hon inser att hon är sjuk och behöver</a:t>
            </a:r>
            <a:r>
              <a:rPr lang="sv-SE" altLang="sv-SE" b="0" baseline="0" dirty="0"/>
              <a:t> tid för att bli frisk. Hon har fått förståelse och förklaring om sitt tillstånd och vill få verktyg för att må bättre. Anna upplever också en sorg och skräck inför vad hon behöver ta tag i för att bli frisk. </a:t>
            </a:r>
            <a:endParaRPr lang="sv-SE" altLang="sv-SE" b="0" dirty="0"/>
          </a:p>
          <a:p>
            <a:endParaRPr lang="sv-SE" dirty="0"/>
          </a:p>
        </p:txBody>
      </p:sp>
      <p:sp>
        <p:nvSpPr>
          <p:cNvPr id="2253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52C79DF1-5C34-47C2-85C6-74DD2F03E0BD}" type="slidenum">
              <a:rPr lang="en-US" sz="1200" smtClean="0"/>
              <a:pPr/>
              <a:t>9</a:t>
            </a:fld>
            <a:endParaRPr lang="en-US" sz="1200"/>
          </a:p>
        </p:txBody>
      </p:sp>
    </p:spTree>
    <p:extLst>
      <p:ext uri="{BB962C8B-B14F-4D97-AF65-F5344CB8AC3E}">
        <p14:creationId xmlns:p14="http://schemas.microsoft.com/office/powerpoint/2010/main" val="1383608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a:t>Klicka här för att ändra format</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2949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8420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a:t>Klicka här för att ändra format</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2631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949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1855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1/20/2020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2849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format</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Date Placeholder 6"/>
          <p:cNvSpPr>
            <a:spLocks noGrp="1"/>
          </p:cNvSpPr>
          <p:nvPr>
            <p:ph type="dt" sz="half" idx="10"/>
          </p:nvPr>
        </p:nvSpPr>
        <p:spPr/>
        <p:txBody>
          <a:bodyPr/>
          <a:lstStyle/>
          <a:p>
            <a:fld id="{EBCD5785-8A43-4CC4-A705-D4AA7E8DB57F}" type="datetimeFigureOut">
              <a:rPr lang="en-US" smtClean="0">
                <a:solidFill>
                  <a:prstClr val="black">
                    <a:tint val="75000"/>
                  </a:prstClr>
                </a:solidFill>
              </a:rPr>
              <a:pPr/>
              <a:t>1/20/2020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9566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Date Placeholder 2"/>
          <p:cNvSpPr>
            <a:spLocks noGrp="1"/>
          </p:cNvSpPr>
          <p:nvPr>
            <p:ph type="dt" sz="half" idx="10"/>
          </p:nvPr>
        </p:nvSpPr>
        <p:spPr/>
        <p:txBody>
          <a:bodyPr/>
          <a:lstStyle/>
          <a:p>
            <a:fld id="{EBCD5785-8A43-4CC4-A705-D4AA7E8DB57F}" type="datetimeFigureOut">
              <a:rPr lang="en-US" smtClean="0">
                <a:solidFill>
                  <a:prstClr val="black">
                    <a:tint val="75000"/>
                  </a:prstClr>
                </a:solidFill>
              </a:rPr>
              <a:pPr/>
              <a:t>1/20/2020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0417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5785-8A43-4CC4-A705-D4AA7E8DB57F}" type="datetimeFigureOut">
              <a:rPr lang="en-US" smtClean="0">
                <a:solidFill>
                  <a:prstClr val="black">
                    <a:tint val="75000"/>
                  </a:prstClr>
                </a:solidFill>
              </a:rPr>
              <a:pPr/>
              <a:t>1/20/2020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28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1/20/2020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4500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1/20/2020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059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D5785-8A43-4CC4-A705-D4AA7E8DB57F}" type="datetimeFigureOut">
              <a:rPr lang="en-US" smtClean="0">
                <a:solidFill>
                  <a:prstClr val="black">
                    <a:tint val="75000"/>
                  </a:prstClr>
                </a:solidFill>
              </a:rPr>
              <a:pPr/>
              <a:t>1/20/2020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1925762"/>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vimeo.com/193354554"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nI2pkvbK2EU"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vimeo.com/194000063"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Rubrik 1"/>
          <p:cNvSpPr txBox="1">
            <a:spLocks/>
          </p:cNvSpPr>
          <p:nvPr/>
        </p:nvSpPr>
        <p:spPr>
          <a:xfrm>
            <a:off x="10055" y="833605"/>
            <a:ext cx="9144000" cy="2387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8800" b="1" dirty="0">
                <a:solidFill>
                  <a:schemeClr val="bg1"/>
                </a:solidFill>
              </a:rPr>
              <a:t>Psykisk ohälsa</a:t>
            </a:r>
          </a:p>
          <a:p>
            <a:r>
              <a:rPr lang="sv-SE" sz="2800" b="1" dirty="0">
                <a:solidFill>
                  <a:schemeClr val="bg1"/>
                </a:solidFill>
              </a:rPr>
              <a:t>Tillfälle 1</a:t>
            </a:r>
          </a:p>
        </p:txBody>
      </p:sp>
      <p:sp>
        <p:nvSpPr>
          <p:cNvPr id="3" name="textruta 2"/>
          <p:cNvSpPr txBox="1"/>
          <p:nvPr/>
        </p:nvSpPr>
        <p:spPr>
          <a:xfrm>
            <a:off x="162455" y="4154905"/>
            <a:ext cx="8839200" cy="1600438"/>
          </a:xfrm>
          <a:prstGeom prst="rect">
            <a:avLst/>
          </a:prstGeom>
          <a:noFill/>
        </p:spPr>
        <p:txBody>
          <a:bodyPr wrap="square" rtlCol="0">
            <a:spAutoFit/>
          </a:bodyPr>
          <a:lstStyle/>
          <a:p>
            <a:pPr algn="ctr"/>
            <a:r>
              <a:rPr lang="sv-SE" sz="4000" dirty="0">
                <a:solidFill>
                  <a:schemeClr val="bg1"/>
                </a:solidFill>
              </a:rPr>
              <a:t>Förhindra – Förebygga – Förkorta </a:t>
            </a:r>
            <a:endParaRPr lang="sv-SE" sz="4000" b="1" dirty="0">
              <a:solidFill>
                <a:schemeClr val="bg1"/>
              </a:solidFill>
            </a:endParaRPr>
          </a:p>
          <a:p>
            <a:pPr algn="ctr"/>
            <a:r>
              <a:rPr lang="sv-SE" sz="4000" b="1" dirty="0">
                <a:solidFill>
                  <a:schemeClr val="bg1"/>
                </a:solidFill>
              </a:rPr>
              <a:t>Värmland 2017</a:t>
            </a:r>
          </a:p>
          <a:p>
            <a:endParaRPr lang="sv-SE" dirty="0">
              <a:solidFill>
                <a:schemeClr val="bg1"/>
              </a:solidFill>
            </a:endParaRPr>
          </a:p>
        </p:txBody>
      </p:sp>
      <p:sp>
        <p:nvSpPr>
          <p:cNvPr id="5" name="textruta 4"/>
          <p:cNvSpPr txBox="1"/>
          <p:nvPr/>
        </p:nvSpPr>
        <p:spPr>
          <a:xfrm>
            <a:off x="0" y="6485609"/>
            <a:ext cx="9144000" cy="369332"/>
          </a:xfrm>
          <a:prstGeom prst="rect">
            <a:avLst/>
          </a:prstGeom>
          <a:solidFill>
            <a:schemeClr val="tx1"/>
          </a:solidFill>
        </p:spPr>
        <p:txBody>
          <a:bodyPr wrap="square" rtlCol="0">
            <a:spAutoFit/>
          </a:bodyPr>
          <a:lstStyle/>
          <a:p>
            <a:r>
              <a:rPr lang="sv-SE" b="1" dirty="0">
                <a:solidFill>
                  <a:schemeClr val="bg1"/>
                </a:solidFill>
              </a:rPr>
              <a:t>KUPO – Kompetensutveckling om psykisk ohälsa för offentliga arbetsgivare</a:t>
            </a:r>
          </a:p>
        </p:txBody>
      </p:sp>
    </p:spTree>
    <p:extLst>
      <p:ext uri="{BB962C8B-B14F-4D97-AF65-F5344CB8AC3E}">
        <p14:creationId xmlns:p14="http://schemas.microsoft.com/office/powerpoint/2010/main" val="12058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undad rektangulär 16"/>
          <p:cNvSpPr/>
          <p:nvPr/>
        </p:nvSpPr>
        <p:spPr>
          <a:xfrm>
            <a:off x="467544" y="5007508"/>
            <a:ext cx="5615633" cy="1218872"/>
          </a:xfrm>
          <a:prstGeom prst="wedgeRoundRectCallout">
            <a:avLst>
              <a:gd name="adj1" fmla="val 42778"/>
              <a:gd name="adj2" fmla="val -99907"/>
              <a:gd name="adj3" fmla="val 16667"/>
            </a:avLst>
          </a:prstGeom>
          <a:solidFill>
            <a:schemeClr val="accent5">
              <a:lumMod val="60000"/>
              <a:lumOff val="40000"/>
            </a:schemeClr>
          </a:solidFill>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sv-SE" sz="1600" b="1" i="1" dirty="0">
                <a:solidFill>
                  <a:schemeClr val="bg1"/>
                </a:solidFill>
              </a:rPr>
              <a:t>”</a:t>
            </a:r>
            <a:r>
              <a:rPr lang="sv-SE" altLang="sv-SE" sz="1600" b="1" i="1" dirty="0">
                <a:solidFill>
                  <a:schemeClr val="bg1"/>
                </a:solidFill>
              </a:rPr>
              <a:t>Jag hade velat veta hur rehabiliteringen skulle gå till. Jag frågade men fick höra att jag skulle vänta och lugna mig. Jag funkar inte så, jag blir lugn av att veta, inte av att inte veta.”</a:t>
            </a:r>
          </a:p>
        </p:txBody>
      </p:sp>
      <p:sp>
        <p:nvSpPr>
          <p:cNvPr id="18" name="Rundad rektangulär 17"/>
          <p:cNvSpPr/>
          <p:nvPr/>
        </p:nvSpPr>
        <p:spPr>
          <a:xfrm>
            <a:off x="5194300" y="66840"/>
            <a:ext cx="2133600" cy="1858963"/>
          </a:xfrm>
          <a:prstGeom prst="wedgeRoundRectCallout">
            <a:avLst>
              <a:gd name="adj1" fmla="val -9446"/>
              <a:gd name="adj2" fmla="val 71418"/>
              <a:gd name="adj3" fmla="val 16667"/>
            </a:avLst>
          </a:prstGeom>
          <a:solidFill>
            <a:schemeClr val="accent5"/>
          </a:solidFill>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sv-SE" sz="1600" b="1" i="1" dirty="0">
                <a:solidFill>
                  <a:schemeClr val="bg1"/>
                </a:solidFill>
              </a:rPr>
              <a:t>”Sen började jag jobba 25%. Jag hade velat lägga upp det lite annorlunda, sprida timmarna lite mer. Men de har ju sina regler.”</a:t>
            </a:r>
          </a:p>
        </p:txBody>
      </p:sp>
      <p:sp>
        <p:nvSpPr>
          <p:cNvPr id="12" name="Rektangel med rundade hörn 11"/>
          <p:cNvSpPr/>
          <p:nvPr/>
        </p:nvSpPr>
        <p:spPr>
          <a:xfrm>
            <a:off x="395288" y="233363"/>
            <a:ext cx="4681537" cy="1179512"/>
          </a:xfrm>
          <a:prstGeom prst="roundRect">
            <a:avLst/>
          </a:prstGeom>
          <a:solidFill>
            <a:schemeClr val="accent5">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000" dirty="0">
                <a:latin typeface="Helvetica" pitchFamily="34" charset="0"/>
                <a:cs typeface="Helvetica" pitchFamily="34" charset="0"/>
              </a:rPr>
              <a:t>EFTER</a:t>
            </a:r>
          </a:p>
        </p:txBody>
      </p:sp>
      <p:sp>
        <p:nvSpPr>
          <p:cNvPr id="9" name="textruta 8"/>
          <p:cNvSpPr txBox="1"/>
          <p:nvPr/>
        </p:nvSpPr>
        <p:spPr>
          <a:xfrm>
            <a:off x="0" y="6516052"/>
            <a:ext cx="9144000" cy="369332"/>
          </a:xfrm>
          <a:prstGeom prst="rect">
            <a:avLst/>
          </a:prstGeom>
          <a:solidFill>
            <a:schemeClr val="tx1"/>
          </a:solidFill>
        </p:spPr>
        <p:txBody>
          <a:bodyPr wrap="square" rtlCol="0">
            <a:spAutoFit/>
          </a:bodyPr>
          <a:lstStyle/>
          <a:p>
            <a:r>
              <a:rPr lang="sv-SE" b="1" dirty="0">
                <a:solidFill>
                  <a:schemeClr val="bg1"/>
                </a:solidFill>
              </a:rPr>
              <a:t>KUPO – Kompetensutveckling om psykisk ohälsa för offentliga arbetsgivare</a:t>
            </a:r>
          </a:p>
        </p:txBody>
      </p:sp>
      <p:pic>
        <p:nvPicPr>
          <p:cNvPr id="11" name="Picture 7" descr="C:\Users\torrij\AppData\Local\Microsoft\Windows\Temporary Internet Files\Content.Outlook\TA1YFLLD\Anna 1.jpg"/>
          <p:cNvPicPr>
            <a:picLocks noChangeAspect="1" noChangeArrowheads="1"/>
          </p:cNvPicPr>
          <p:nvPr/>
        </p:nvPicPr>
        <p:blipFill>
          <a:blip r:embed="rId3">
            <a:extLst>
              <a:ext uri="{28A0092B-C50C-407E-A947-70E740481C1C}">
                <a14:useLocalDpi xmlns:a14="http://schemas.microsoft.com/office/drawing/2010/main" val="0"/>
              </a:ext>
            </a:extLst>
          </a:blip>
          <a:srcRect l="22636" t="11880" r="28777" b="14491"/>
          <a:stretch>
            <a:fillRect/>
          </a:stretch>
        </p:blipFill>
        <p:spPr bwMode="auto">
          <a:xfrm>
            <a:off x="6234797" y="2037447"/>
            <a:ext cx="2608262"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undad rektangulär 13"/>
          <p:cNvSpPr/>
          <p:nvPr/>
        </p:nvSpPr>
        <p:spPr>
          <a:xfrm>
            <a:off x="7538928" y="82605"/>
            <a:ext cx="1535113" cy="1876425"/>
          </a:xfrm>
          <a:prstGeom prst="wedgeRoundRectCallout">
            <a:avLst>
              <a:gd name="adj1" fmla="val -31140"/>
              <a:gd name="adj2" fmla="val 67273"/>
              <a:gd name="adj3" fmla="val 16667"/>
            </a:avLst>
          </a:prstGeom>
          <a:solidFill>
            <a:schemeClr val="accent5">
              <a:lumMod val="60000"/>
              <a:lumOff val="40000"/>
            </a:schemeClr>
          </a:solidFill>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sv-SE" sz="1600" b="1" i="1" dirty="0">
                <a:solidFill>
                  <a:schemeClr val="bg1"/>
                </a:solidFill>
              </a:rPr>
              <a:t>”Det finns dagar när jag bara ligger ner. Har inte ens tanken på att gå ut bland folk.”</a:t>
            </a:r>
          </a:p>
        </p:txBody>
      </p:sp>
      <p:sp>
        <p:nvSpPr>
          <p:cNvPr id="15" name="Rundad rektangulär 14"/>
          <p:cNvSpPr/>
          <p:nvPr/>
        </p:nvSpPr>
        <p:spPr>
          <a:xfrm>
            <a:off x="6340329" y="4797152"/>
            <a:ext cx="2699147" cy="1584176"/>
          </a:xfrm>
          <a:prstGeom prst="wedgeRoundRectCallout">
            <a:avLst>
              <a:gd name="adj1" fmla="val 21800"/>
              <a:gd name="adj2" fmla="val -84306"/>
              <a:gd name="adj3" fmla="val 16667"/>
            </a:avLst>
          </a:prstGeom>
          <a:solidFill>
            <a:schemeClr val="accent5"/>
          </a:solidFill>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sv-SE" sz="1600" b="1" i="1" dirty="0">
                <a:solidFill>
                  <a:schemeClr val="bg1"/>
                </a:solidFill>
              </a:rPr>
              <a:t>”När jag var sjuk fanns inte framtiden. Först kunde jag bara tänka sekunder bort, sedan fram till kvällen. Nu kan jag tänka nån vecka framåt. ”</a:t>
            </a: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816" y="1904910"/>
            <a:ext cx="4104456" cy="2251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25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500"/>
                                  </p:stCondLst>
                                  <p:childTnLst>
                                    <p:set>
                                      <p:cBhvr>
                                        <p:cTn id="6" dur="1" fill="hold">
                                          <p:stCondLst>
                                            <p:cond delay="0"/>
                                          </p:stCondLst>
                                        </p:cTn>
                                        <p:tgtEl>
                                          <p:spTgt spid="15"/>
                                        </p:tgtEl>
                                        <p:attrNameLst>
                                          <p:attrName>style.visibility</p:attrName>
                                        </p:attrNameLst>
                                      </p:cBhvr>
                                      <p:to>
                                        <p:strVal val="visible"/>
                                      </p:to>
                                    </p:set>
                                    <p:anim calcmode="lin" valueType="num">
                                      <p:cBhvr>
                                        <p:cTn id="7" dur="1500" fill="hold"/>
                                        <p:tgtEl>
                                          <p:spTgt spid="15"/>
                                        </p:tgtEl>
                                        <p:attrNameLst>
                                          <p:attrName>ppt_w</p:attrName>
                                        </p:attrNameLst>
                                      </p:cBhvr>
                                      <p:tavLst>
                                        <p:tav tm="0">
                                          <p:val>
                                            <p:fltVal val="0"/>
                                          </p:val>
                                        </p:tav>
                                        <p:tav tm="100000">
                                          <p:val>
                                            <p:strVal val="#ppt_w"/>
                                          </p:val>
                                        </p:tav>
                                      </p:tavLst>
                                    </p:anim>
                                    <p:anim calcmode="lin" valueType="num">
                                      <p:cBhvr>
                                        <p:cTn id="8" dur="1500" fill="hold"/>
                                        <p:tgtEl>
                                          <p:spTgt spid="15"/>
                                        </p:tgtEl>
                                        <p:attrNameLst>
                                          <p:attrName>ppt_h</p:attrName>
                                        </p:attrNameLst>
                                      </p:cBhvr>
                                      <p:tavLst>
                                        <p:tav tm="0">
                                          <p:val>
                                            <p:fltVal val="0"/>
                                          </p:val>
                                        </p:tav>
                                        <p:tav tm="100000">
                                          <p:val>
                                            <p:strVal val="#ppt_h"/>
                                          </p:val>
                                        </p:tav>
                                      </p:tavLst>
                                    </p:anim>
                                    <p:animEffect transition="in" filter="fade">
                                      <p:cBhvr>
                                        <p:cTn id="9" dur="1500"/>
                                        <p:tgtEl>
                                          <p:spTgt spid="15"/>
                                        </p:tgtEl>
                                      </p:cBhvr>
                                    </p:animEffect>
                                  </p:childTnLst>
                                </p:cTn>
                              </p:par>
                            </p:childTnLst>
                          </p:cTn>
                        </p:par>
                        <p:par>
                          <p:cTn id="10" fill="hold">
                            <p:stCondLst>
                              <p:cond delay="3000"/>
                            </p:stCondLst>
                            <p:childTnLst>
                              <p:par>
                                <p:cTn id="11" presetID="53" presetClass="entr" presetSubtype="16" fill="hold" grpId="0" nodeType="afterEffect">
                                  <p:stCondLst>
                                    <p:cond delay="150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500" fill="hold"/>
                                        <p:tgtEl>
                                          <p:spTgt spid="18"/>
                                        </p:tgtEl>
                                        <p:attrNameLst>
                                          <p:attrName>ppt_w</p:attrName>
                                        </p:attrNameLst>
                                      </p:cBhvr>
                                      <p:tavLst>
                                        <p:tav tm="0">
                                          <p:val>
                                            <p:fltVal val="0"/>
                                          </p:val>
                                        </p:tav>
                                        <p:tav tm="100000">
                                          <p:val>
                                            <p:strVal val="#ppt_w"/>
                                          </p:val>
                                        </p:tav>
                                      </p:tavLst>
                                    </p:anim>
                                    <p:anim calcmode="lin" valueType="num">
                                      <p:cBhvr>
                                        <p:cTn id="14" dur="1500" fill="hold"/>
                                        <p:tgtEl>
                                          <p:spTgt spid="18"/>
                                        </p:tgtEl>
                                        <p:attrNameLst>
                                          <p:attrName>ppt_h</p:attrName>
                                        </p:attrNameLst>
                                      </p:cBhvr>
                                      <p:tavLst>
                                        <p:tav tm="0">
                                          <p:val>
                                            <p:fltVal val="0"/>
                                          </p:val>
                                        </p:tav>
                                        <p:tav tm="100000">
                                          <p:val>
                                            <p:strVal val="#ppt_h"/>
                                          </p:val>
                                        </p:tav>
                                      </p:tavLst>
                                    </p:anim>
                                    <p:animEffect transition="in" filter="fade">
                                      <p:cBhvr>
                                        <p:cTn id="15" dur="1500"/>
                                        <p:tgtEl>
                                          <p:spTgt spid="18"/>
                                        </p:tgtEl>
                                      </p:cBhvr>
                                    </p:animEffect>
                                  </p:childTnLst>
                                </p:cTn>
                              </p:par>
                            </p:childTnLst>
                          </p:cTn>
                        </p:par>
                        <p:par>
                          <p:cTn id="16" fill="hold">
                            <p:stCondLst>
                              <p:cond delay="6000"/>
                            </p:stCondLst>
                            <p:childTnLst>
                              <p:par>
                                <p:cTn id="17" presetID="53" presetClass="entr" presetSubtype="16" fill="hold" grpId="0" nodeType="afterEffect">
                                  <p:stCondLst>
                                    <p:cond delay="15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500" fill="hold"/>
                                        <p:tgtEl>
                                          <p:spTgt spid="14"/>
                                        </p:tgtEl>
                                        <p:attrNameLst>
                                          <p:attrName>ppt_w</p:attrName>
                                        </p:attrNameLst>
                                      </p:cBhvr>
                                      <p:tavLst>
                                        <p:tav tm="0">
                                          <p:val>
                                            <p:fltVal val="0"/>
                                          </p:val>
                                        </p:tav>
                                        <p:tav tm="100000">
                                          <p:val>
                                            <p:strVal val="#ppt_w"/>
                                          </p:val>
                                        </p:tav>
                                      </p:tavLst>
                                    </p:anim>
                                    <p:anim calcmode="lin" valueType="num">
                                      <p:cBhvr>
                                        <p:cTn id="20" dur="1500" fill="hold"/>
                                        <p:tgtEl>
                                          <p:spTgt spid="14"/>
                                        </p:tgtEl>
                                        <p:attrNameLst>
                                          <p:attrName>ppt_h</p:attrName>
                                        </p:attrNameLst>
                                      </p:cBhvr>
                                      <p:tavLst>
                                        <p:tav tm="0">
                                          <p:val>
                                            <p:fltVal val="0"/>
                                          </p:val>
                                        </p:tav>
                                        <p:tav tm="100000">
                                          <p:val>
                                            <p:strVal val="#ppt_h"/>
                                          </p:val>
                                        </p:tav>
                                      </p:tavLst>
                                    </p:anim>
                                    <p:animEffect transition="in" filter="fade">
                                      <p:cBhvr>
                                        <p:cTn id="21" dur="1500"/>
                                        <p:tgtEl>
                                          <p:spTgt spid="14"/>
                                        </p:tgtEl>
                                      </p:cBhvr>
                                    </p:animEffect>
                                  </p:childTnLst>
                                </p:cTn>
                              </p:par>
                            </p:childTnLst>
                          </p:cTn>
                        </p:par>
                        <p:par>
                          <p:cTn id="22" fill="hold">
                            <p:stCondLst>
                              <p:cond delay="9000"/>
                            </p:stCondLst>
                            <p:childTnLst>
                              <p:par>
                                <p:cTn id="23" presetID="53" presetClass="entr" presetSubtype="16" fill="hold" grpId="0" nodeType="afterEffect">
                                  <p:stCondLst>
                                    <p:cond delay="1500"/>
                                  </p:stCondLst>
                                  <p:childTnLst>
                                    <p:set>
                                      <p:cBhvr>
                                        <p:cTn id="24" dur="1" fill="hold">
                                          <p:stCondLst>
                                            <p:cond delay="0"/>
                                          </p:stCondLst>
                                        </p:cTn>
                                        <p:tgtEl>
                                          <p:spTgt spid="17"/>
                                        </p:tgtEl>
                                        <p:attrNameLst>
                                          <p:attrName>style.visibility</p:attrName>
                                        </p:attrNameLst>
                                      </p:cBhvr>
                                      <p:to>
                                        <p:strVal val="visible"/>
                                      </p:to>
                                    </p:set>
                                    <p:anim calcmode="lin" valueType="num">
                                      <p:cBhvr>
                                        <p:cTn id="25" dur="1500" fill="hold"/>
                                        <p:tgtEl>
                                          <p:spTgt spid="17"/>
                                        </p:tgtEl>
                                        <p:attrNameLst>
                                          <p:attrName>ppt_w</p:attrName>
                                        </p:attrNameLst>
                                      </p:cBhvr>
                                      <p:tavLst>
                                        <p:tav tm="0">
                                          <p:val>
                                            <p:fltVal val="0"/>
                                          </p:val>
                                        </p:tav>
                                        <p:tav tm="100000">
                                          <p:val>
                                            <p:strVal val="#ppt_w"/>
                                          </p:val>
                                        </p:tav>
                                      </p:tavLst>
                                    </p:anim>
                                    <p:anim calcmode="lin" valueType="num">
                                      <p:cBhvr>
                                        <p:cTn id="26" dur="1500" fill="hold"/>
                                        <p:tgtEl>
                                          <p:spTgt spid="17"/>
                                        </p:tgtEl>
                                        <p:attrNameLst>
                                          <p:attrName>ppt_h</p:attrName>
                                        </p:attrNameLst>
                                      </p:cBhvr>
                                      <p:tavLst>
                                        <p:tav tm="0">
                                          <p:val>
                                            <p:fltVal val="0"/>
                                          </p:val>
                                        </p:tav>
                                        <p:tav tm="100000">
                                          <p:val>
                                            <p:strVal val="#ppt_h"/>
                                          </p:val>
                                        </p:tav>
                                      </p:tavLst>
                                    </p:anim>
                                    <p:animEffect transition="in" filter="fade">
                                      <p:cBhvr>
                                        <p:cTn id="27"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txBox="1">
            <a:spLocks/>
          </p:cNvSpPr>
          <p:nvPr/>
        </p:nvSpPr>
        <p:spPr>
          <a:xfrm>
            <a:off x="915652" y="476672"/>
            <a:ext cx="7125113" cy="11691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v-SE" sz="4800" dirty="0">
                <a:latin typeface="Cambria" pitchFamily="18" charset="0"/>
              </a:rPr>
              <a:t>Workshop </a:t>
            </a:r>
            <a:r>
              <a:rPr lang="sv-SE" sz="4800" dirty="0"/>
              <a:t>  </a:t>
            </a:r>
            <a:endParaRPr lang="sv-SE" dirty="0">
              <a:latin typeface="Calibri Light" pitchFamily="34" charset="0"/>
            </a:endParaRPr>
          </a:p>
        </p:txBody>
      </p:sp>
      <p:sp>
        <p:nvSpPr>
          <p:cNvPr id="6" name="textruta 5"/>
          <p:cNvSpPr txBox="1"/>
          <p:nvPr/>
        </p:nvSpPr>
        <p:spPr>
          <a:xfrm>
            <a:off x="850576" y="1916832"/>
            <a:ext cx="7848872" cy="461665"/>
          </a:xfrm>
          <a:prstGeom prst="rect">
            <a:avLst/>
          </a:prstGeom>
          <a:noFill/>
          <a:ln>
            <a:noFill/>
          </a:ln>
        </p:spPr>
        <p:txBody>
          <a:bodyPr wrap="square" rtlCol="0">
            <a:spAutoFit/>
          </a:bodyPr>
          <a:lstStyle/>
          <a:p>
            <a:r>
              <a:rPr lang="sv-SE" sz="2400" dirty="0">
                <a:latin typeface="Calibri Light" pitchFamily="34" charset="0"/>
              </a:rPr>
              <a:t>Sätt dig in i respektive fas och tänk igenom följande frågor:</a:t>
            </a:r>
          </a:p>
        </p:txBody>
      </p:sp>
      <p:sp>
        <p:nvSpPr>
          <p:cNvPr id="7" name="textruta 6"/>
          <p:cNvSpPr txBox="1"/>
          <p:nvPr/>
        </p:nvSpPr>
        <p:spPr>
          <a:xfrm>
            <a:off x="1308112" y="2613812"/>
            <a:ext cx="6469868" cy="400110"/>
          </a:xfrm>
          <a:prstGeom prst="rect">
            <a:avLst/>
          </a:prstGeom>
          <a:noFill/>
          <a:ln>
            <a:noFill/>
          </a:ln>
        </p:spPr>
        <p:txBody>
          <a:bodyPr wrap="square" rtlCol="0">
            <a:spAutoFit/>
          </a:bodyPr>
          <a:lstStyle/>
          <a:p>
            <a:r>
              <a:rPr lang="sv-SE" sz="2000" dirty="0">
                <a:latin typeface="Calibri Light" pitchFamily="34" charset="0"/>
              </a:rPr>
              <a:t>Vad </a:t>
            </a:r>
            <a:r>
              <a:rPr lang="sv-SE" sz="2000" b="1" dirty="0">
                <a:latin typeface="Calibri Light" pitchFamily="34" charset="0"/>
              </a:rPr>
              <a:t>gör</a:t>
            </a:r>
            <a:r>
              <a:rPr lang="sv-SE" sz="2000" dirty="0">
                <a:latin typeface="Calibri Light" pitchFamily="34" charset="0"/>
              </a:rPr>
              <a:t> du som chef i denna fas? </a:t>
            </a:r>
          </a:p>
        </p:txBody>
      </p:sp>
      <p:sp>
        <p:nvSpPr>
          <p:cNvPr id="8" name="textruta 7"/>
          <p:cNvSpPr txBox="1"/>
          <p:nvPr/>
        </p:nvSpPr>
        <p:spPr>
          <a:xfrm>
            <a:off x="1308112" y="4221088"/>
            <a:ext cx="6025680" cy="400110"/>
          </a:xfrm>
          <a:prstGeom prst="rect">
            <a:avLst/>
          </a:prstGeom>
          <a:noFill/>
          <a:ln>
            <a:noFill/>
          </a:ln>
        </p:spPr>
        <p:txBody>
          <a:bodyPr wrap="square" rtlCol="0">
            <a:spAutoFit/>
          </a:bodyPr>
          <a:lstStyle/>
          <a:p>
            <a:r>
              <a:rPr lang="sv-SE" sz="2000" dirty="0">
                <a:latin typeface="Calibri Light" pitchFamily="34" charset="0"/>
              </a:rPr>
              <a:t>Vilka </a:t>
            </a:r>
            <a:r>
              <a:rPr lang="sv-SE" sz="2000" b="1" dirty="0">
                <a:latin typeface="Calibri Light" pitchFamily="34" charset="0"/>
              </a:rPr>
              <a:t>utmaningar</a:t>
            </a:r>
            <a:r>
              <a:rPr lang="sv-SE" sz="2000" dirty="0">
                <a:latin typeface="Calibri Light" pitchFamily="34" charset="0"/>
              </a:rPr>
              <a:t> kan du möta?</a:t>
            </a:r>
          </a:p>
        </p:txBody>
      </p:sp>
      <p:sp>
        <p:nvSpPr>
          <p:cNvPr id="9" name="textruta 8"/>
          <p:cNvSpPr txBox="1"/>
          <p:nvPr/>
        </p:nvSpPr>
        <p:spPr>
          <a:xfrm>
            <a:off x="1308112" y="3284984"/>
            <a:ext cx="6826188" cy="707886"/>
          </a:xfrm>
          <a:prstGeom prst="rect">
            <a:avLst/>
          </a:prstGeom>
          <a:noFill/>
          <a:ln>
            <a:noFill/>
          </a:ln>
        </p:spPr>
        <p:txBody>
          <a:bodyPr wrap="square" rtlCol="0">
            <a:spAutoFit/>
          </a:bodyPr>
          <a:lstStyle/>
          <a:p>
            <a:r>
              <a:rPr lang="sv-SE" sz="2000" dirty="0">
                <a:latin typeface="Calibri Light" pitchFamily="34" charset="0"/>
              </a:rPr>
              <a:t>Beskriv din </a:t>
            </a:r>
            <a:r>
              <a:rPr lang="sv-SE" sz="2000" b="1" dirty="0">
                <a:latin typeface="Calibri Light" pitchFamily="34" charset="0"/>
              </a:rPr>
              <a:t>kontakt</a:t>
            </a:r>
            <a:r>
              <a:rPr lang="sv-SE" sz="2000" dirty="0">
                <a:latin typeface="Calibri Light" pitchFamily="34" charset="0"/>
              </a:rPr>
              <a:t> med Anna. När/var/hur/om vad?</a:t>
            </a:r>
          </a:p>
          <a:p>
            <a:r>
              <a:rPr lang="sv-SE" sz="2000" dirty="0">
                <a:latin typeface="Calibri Light" pitchFamily="34" charset="0"/>
              </a:rPr>
              <a:t>(Vad är viktigt att tänka på i kontakten?)</a:t>
            </a:r>
          </a:p>
        </p:txBody>
      </p:sp>
      <p:sp>
        <p:nvSpPr>
          <p:cNvPr id="10" name="Höger klammerparentes 9"/>
          <p:cNvSpPr/>
          <p:nvPr/>
        </p:nvSpPr>
        <p:spPr>
          <a:xfrm>
            <a:off x="6804249" y="2492896"/>
            <a:ext cx="360040" cy="648072"/>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1" name="Höger klammerparentes 10"/>
          <p:cNvSpPr/>
          <p:nvPr/>
        </p:nvSpPr>
        <p:spPr>
          <a:xfrm>
            <a:off x="6804248" y="3327472"/>
            <a:ext cx="360040" cy="648072"/>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2" name="Höger klammerparentes 11"/>
          <p:cNvSpPr/>
          <p:nvPr/>
        </p:nvSpPr>
        <p:spPr>
          <a:xfrm>
            <a:off x="6807708" y="4186280"/>
            <a:ext cx="360040" cy="648072"/>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6" name="textruta 15"/>
          <p:cNvSpPr txBox="1"/>
          <p:nvPr/>
        </p:nvSpPr>
        <p:spPr>
          <a:xfrm>
            <a:off x="0" y="6516052"/>
            <a:ext cx="9144000" cy="369332"/>
          </a:xfrm>
          <a:prstGeom prst="rect">
            <a:avLst/>
          </a:prstGeom>
          <a:solidFill>
            <a:schemeClr val="tx1"/>
          </a:solidFill>
        </p:spPr>
        <p:txBody>
          <a:bodyPr wrap="square" rtlCol="0">
            <a:spAutoFit/>
          </a:bodyPr>
          <a:lstStyle/>
          <a:p>
            <a:r>
              <a:rPr lang="sv-SE" b="1" dirty="0">
                <a:solidFill>
                  <a:schemeClr val="bg1"/>
                </a:solidFill>
              </a:rPr>
              <a:t>KUPO – Kompetensutveckling om psykisk ohälsa för offentliga arbetsgivare</a:t>
            </a:r>
          </a:p>
        </p:txBody>
      </p:sp>
      <p:pic>
        <p:nvPicPr>
          <p:cNvPr id="15" name="Bildobjekt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60197"/>
            <a:ext cx="1770816" cy="2361088"/>
          </a:xfrm>
          <a:prstGeom prst="rect">
            <a:avLst/>
          </a:prstGeom>
        </p:spPr>
      </p:pic>
      <p:grpSp>
        <p:nvGrpSpPr>
          <p:cNvPr id="3" name="Grupp 2"/>
          <p:cNvGrpSpPr/>
          <p:nvPr/>
        </p:nvGrpSpPr>
        <p:grpSpPr>
          <a:xfrm>
            <a:off x="7285438" y="2345677"/>
            <a:ext cx="790575" cy="847725"/>
            <a:chOff x="7285438" y="2345677"/>
            <a:chExt cx="790575" cy="847725"/>
          </a:xfrm>
        </p:grpSpPr>
        <p:pic>
          <p:nvPicPr>
            <p:cNvPr id="17" name="Bildobjekt 16"/>
            <p:cNvPicPr>
              <a:picLocks noChangeAspect="1"/>
            </p:cNvPicPr>
            <p:nvPr/>
          </p:nvPicPr>
          <p:blipFill>
            <a:blip r:embed="rId4"/>
            <a:stretch>
              <a:fillRect/>
            </a:stretch>
          </p:blipFill>
          <p:spPr>
            <a:xfrm>
              <a:off x="7285438" y="2345677"/>
              <a:ext cx="790575" cy="847725"/>
            </a:xfrm>
            <a:prstGeom prst="rect">
              <a:avLst/>
            </a:prstGeom>
          </p:spPr>
        </p:pic>
        <p:sp>
          <p:nvSpPr>
            <p:cNvPr id="2" name="textruta 1"/>
            <p:cNvSpPr txBox="1"/>
            <p:nvPr/>
          </p:nvSpPr>
          <p:spPr>
            <a:xfrm>
              <a:off x="7380312" y="2747727"/>
              <a:ext cx="576064" cy="276999"/>
            </a:xfrm>
            <a:prstGeom prst="rect">
              <a:avLst/>
            </a:prstGeom>
            <a:noFill/>
          </p:spPr>
          <p:txBody>
            <a:bodyPr wrap="square" rtlCol="0">
              <a:spAutoFit/>
            </a:bodyPr>
            <a:lstStyle/>
            <a:p>
              <a:pPr algn="ctr"/>
              <a:r>
                <a:rPr lang="sv-SE" sz="1200" dirty="0">
                  <a:latin typeface="Calibri Light" pitchFamily="34" charset="0"/>
                </a:rPr>
                <a:t>GÖR</a:t>
              </a:r>
            </a:p>
          </p:txBody>
        </p:sp>
      </p:grpSp>
      <p:grpSp>
        <p:nvGrpSpPr>
          <p:cNvPr id="4" name="Grupp 3"/>
          <p:cNvGrpSpPr/>
          <p:nvPr/>
        </p:nvGrpSpPr>
        <p:grpSpPr>
          <a:xfrm>
            <a:off x="7263161" y="3245208"/>
            <a:ext cx="838200" cy="838200"/>
            <a:chOff x="7263161" y="3245208"/>
            <a:chExt cx="838200" cy="838200"/>
          </a:xfrm>
        </p:grpSpPr>
        <p:pic>
          <p:nvPicPr>
            <p:cNvPr id="20" name="Bildobjekt 19"/>
            <p:cNvPicPr>
              <a:picLocks noChangeAspect="1"/>
            </p:cNvPicPr>
            <p:nvPr/>
          </p:nvPicPr>
          <p:blipFill>
            <a:blip r:embed="rId5"/>
            <a:stretch>
              <a:fillRect/>
            </a:stretch>
          </p:blipFill>
          <p:spPr>
            <a:xfrm>
              <a:off x="7263161" y="3245208"/>
              <a:ext cx="838200" cy="838200"/>
            </a:xfrm>
            <a:prstGeom prst="rect">
              <a:avLst/>
            </a:prstGeom>
          </p:spPr>
        </p:pic>
        <p:sp>
          <p:nvSpPr>
            <p:cNvPr id="21" name="textruta 20"/>
            <p:cNvSpPr txBox="1"/>
            <p:nvPr/>
          </p:nvSpPr>
          <p:spPr>
            <a:xfrm>
              <a:off x="7285438" y="3547710"/>
              <a:ext cx="800508" cy="276999"/>
            </a:xfrm>
            <a:prstGeom prst="rect">
              <a:avLst/>
            </a:prstGeom>
            <a:noFill/>
          </p:spPr>
          <p:txBody>
            <a:bodyPr wrap="square" rtlCol="0">
              <a:spAutoFit/>
            </a:bodyPr>
            <a:lstStyle/>
            <a:p>
              <a:r>
                <a:rPr lang="sv-SE" sz="1200" dirty="0">
                  <a:latin typeface="Calibri Light" pitchFamily="34" charset="0"/>
                </a:rPr>
                <a:t>KONTAKT</a:t>
              </a:r>
            </a:p>
          </p:txBody>
        </p:sp>
      </p:grpSp>
      <p:grpSp>
        <p:nvGrpSpPr>
          <p:cNvPr id="13" name="Grupp 12"/>
          <p:cNvGrpSpPr/>
          <p:nvPr/>
        </p:nvGrpSpPr>
        <p:grpSpPr>
          <a:xfrm>
            <a:off x="7279266" y="4152222"/>
            <a:ext cx="812852" cy="828675"/>
            <a:chOff x="7279266" y="4152222"/>
            <a:chExt cx="812852" cy="828675"/>
          </a:xfrm>
        </p:grpSpPr>
        <p:pic>
          <p:nvPicPr>
            <p:cNvPr id="19" name="Bildobjekt 18"/>
            <p:cNvPicPr>
              <a:picLocks noChangeAspect="1"/>
            </p:cNvPicPr>
            <p:nvPr/>
          </p:nvPicPr>
          <p:blipFill>
            <a:blip r:embed="rId6"/>
            <a:stretch>
              <a:fillRect/>
            </a:stretch>
          </p:blipFill>
          <p:spPr>
            <a:xfrm>
              <a:off x="7285438" y="4152222"/>
              <a:ext cx="790575" cy="828675"/>
            </a:xfrm>
            <a:prstGeom prst="rect">
              <a:avLst/>
            </a:prstGeom>
          </p:spPr>
        </p:pic>
        <p:sp>
          <p:nvSpPr>
            <p:cNvPr id="22" name="textruta 21"/>
            <p:cNvSpPr txBox="1"/>
            <p:nvPr/>
          </p:nvSpPr>
          <p:spPr>
            <a:xfrm>
              <a:off x="7279266" y="4411673"/>
              <a:ext cx="812852" cy="461665"/>
            </a:xfrm>
            <a:prstGeom prst="rect">
              <a:avLst/>
            </a:prstGeom>
            <a:noFill/>
          </p:spPr>
          <p:txBody>
            <a:bodyPr wrap="square" rtlCol="0">
              <a:spAutoFit/>
            </a:bodyPr>
            <a:lstStyle/>
            <a:p>
              <a:pPr algn="ctr"/>
              <a:r>
                <a:rPr lang="sv-SE" sz="1200" dirty="0">
                  <a:latin typeface="Calibri Light" pitchFamily="34" charset="0"/>
                </a:rPr>
                <a:t>UTMAN-INGAR</a:t>
              </a:r>
            </a:p>
          </p:txBody>
        </p:sp>
      </p:grpSp>
    </p:spTree>
    <p:extLst>
      <p:ext uri="{BB962C8B-B14F-4D97-AF65-F5344CB8AC3E}">
        <p14:creationId xmlns:p14="http://schemas.microsoft.com/office/powerpoint/2010/main" val="308010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childTnLst>
                          </p:cTn>
                        </p:par>
                        <p:par>
                          <p:cTn id="8" fill="hold">
                            <p:stCondLst>
                              <p:cond delay="1000"/>
                            </p:stCondLst>
                            <p:childTnLst>
                              <p:par>
                                <p:cTn id="9" presetID="14" presetClass="entr" presetSubtype="10" fill="hold" grpId="0" nodeType="afterEffect">
                                  <p:stCondLst>
                                    <p:cond delay="150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1000"/>
                                        <p:tgtEl>
                                          <p:spTgt spid="7"/>
                                        </p:tgtEl>
                                      </p:cBhvr>
                                    </p:animEffect>
                                  </p:childTnLst>
                                </p:cTn>
                              </p:par>
                              <p:par>
                                <p:cTn id="12" presetID="14" presetClass="entr" presetSubtype="10" fill="hold" grpId="0" nodeType="withEffect">
                                  <p:stCondLst>
                                    <p:cond delay="150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1000"/>
                                        <p:tgtEl>
                                          <p:spTgt spid="10"/>
                                        </p:tgtEl>
                                      </p:cBhvr>
                                    </p:animEffect>
                                  </p:childTnLst>
                                </p:cTn>
                              </p:par>
                              <p:par>
                                <p:cTn id="15" presetID="14" presetClass="entr" presetSubtype="10" fill="hold" nodeType="withEffect">
                                  <p:stCondLst>
                                    <p:cond delay="150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1000"/>
                                        <p:tgtEl>
                                          <p:spTgt spid="3"/>
                                        </p:tgtEl>
                                      </p:cBhvr>
                                    </p:animEffect>
                                  </p:childTnLst>
                                </p:cTn>
                              </p:par>
                            </p:childTnLst>
                          </p:cTn>
                        </p:par>
                        <p:par>
                          <p:cTn id="18" fill="hold">
                            <p:stCondLst>
                              <p:cond delay="3500"/>
                            </p:stCondLst>
                            <p:childTnLst>
                              <p:par>
                                <p:cTn id="19" presetID="14" presetClass="entr" presetSubtype="10" fill="hold" grpId="0" nodeType="afterEffect">
                                  <p:stCondLst>
                                    <p:cond delay="150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1000"/>
                                        <p:tgtEl>
                                          <p:spTgt spid="9"/>
                                        </p:tgtEl>
                                      </p:cBhvr>
                                    </p:animEffect>
                                  </p:childTnLst>
                                </p:cTn>
                              </p:par>
                              <p:par>
                                <p:cTn id="22" presetID="14" presetClass="entr" presetSubtype="10" fill="hold" grpId="0" nodeType="withEffect">
                                  <p:stCondLst>
                                    <p:cond delay="150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1000"/>
                                        <p:tgtEl>
                                          <p:spTgt spid="11"/>
                                        </p:tgtEl>
                                      </p:cBhvr>
                                    </p:animEffect>
                                  </p:childTnLst>
                                </p:cTn>
                              </p:par>
                              <p:par>
                                <p:cTn id="25" presetID="14" presetClass="entr" presetSubtype="10" fill="hold" nodeType="withEffect">
                                  <p:stCondLst>
                                    <p:cond delay="150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1000"/>
                                        <p:tgtEl>
                                          <p:spTgt spid="4"/>
                                        </p:tgtEl>
                                      </p:cBhvr>
                                    </p:animEffect>
                                  </p:childTnLst>
                                </p:cTn>
                              </p:par>
                            </p:childTnLst>
                          </p:cTn>
                        </p:par>
                        <p:par>
                          <p:cTn id="28" fill="hold">
                            <p:stCondLst>
                              <p:cond delay="6000"/>
                            </p:stCondLst>
                            <p:childTnLst>
                              <p:par>
                                <p:cTn id="29" presetID="14" presetClass="entr" presetSubtype="10" fill="hold" grpId="0" nodeType="afterEffect">
                                  <p:stCondLst>
                                    <p:cond delay="150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1000"/>
                                        <p:tgtEl>
                                          <p:spTgt spid="8"/>
                                        </p:tgtEl>
                                      </p:cBhvr>
                                    </p:animEffect>
                                  </p:childTnLst>
                                </p:cTn>
                              </p:par>
                              <p:par>
                                <p:cTn id="32" presetID="14" presetClass="entr" presetSubtype="10" fill="hold" grpId="0" nodeType="withEffect">
                                  <p:stCondLst>
                                    <p:cond delay="1500"/>
                                  </p:stCondLst>
                                  <p:childTnLst>
                                    <p:set>
                                      <p:cBhvr>
                                        <p:cTn id="33" dur="1" fill="hold">
                                          <p:stCondLst>
                                            <p:cond delay="0"/>
                                          </p:stCondLst>
                                        </p:cTn>
                                        <p:tgtEl>
                                          <p:spTgt spid="12"/>
                                        </p:tgtEl>
                                        <p:attrNameLst>
                                          <p:attrName>style.visibility</p:attrName>
                                        </p:attrNameLst>
                                      </p:cBhvr>
                                      <p:to>
                                        <p:strVal val="visible"/>
                                      </p:to>
                                    </p:set>
                                    <p:animEffect transition="in" filter="randombar(horizontal)">
                                      <p:cBhvr>
                                        <p:cTn id="34" dur="1000"/>
                                        <p:tgtEl>
                                          <p:spTgt spid="12"/>
                                        </p:tgtEl>
                                      </p:cBhvr>
                                    </p:animEffect>
                                  </p:childTnLst>
                                </p:cTn>
                              </p:par>
                              <p:par>
                                <p:cTn id="35" presetID="14" presetClass="entr" presetSubtype="10" fill="hold" nodeType="withEffect">
                                  <p:stCondLst>
                                    <p:cond delay="150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0"/>
          </p:nvPr>
        </p:nvSpPr>
        <p:spPr>
          <a:xfrm>
            <a:off x="1110466" y="875644"/>
            <a:ext cx="7140794" cy="729511"/>
          </a:xfrm>
        </p:spPr>
        <p:txBody>
          <a:bodyPr/>
          <a:lstStyle/>
          <a:p>
            <a:pPr>
              <a:tabLst>
                <a:tab pos="371475" algn="l"/>
                <a:tab pos="2336800" algn="l"/>
                <a:tab pos="4181475" algn="l"/>
              </a:tabLst>
            </a:pPr>
            <a:r>
              <a:rPr lang="sv-SE" sz="1333" b="1" dirty="0"/>
              <a:t>	 </a:t>
            </a:r>
            <a:r>
              <a:rPr lang="sv-SE" sz="1500" b="1" dirty="0"/>
              <a:t>Anna sänder ut	Anna sjukanmäler 	Anna har kontakt</a:t>
            </a:r>
            <a:br>
              <a:rPr lang="sv-SE" sz="1500" b="1" dirty="0"/>
            </a:br>
            <a:r>
              <a:rPr lang="sv-SE" sz="1500" b="1" dirty="0"/>
              <a:t>	  tidiga signaler	  sig flera gånger	    med vården</a:t>
            </a:r>
            <a:r>
              <a:rPr lang="sv-SE" sz="1333" b="1" dirty="0"/>
              <a:t>		</a:t>
            </a:r>
          </a:p>
        </p:txBody>
      </p:sp>
      <p:sp>
        <p:nvSpPr>
          <p:cNvPr id="3" name="Rubrik 2"/>
          <p:cNvSpPr>
            <a:spLocks noGrp="1"/>
          </p:cNvSpPr>
          <p:nvPr>
            <p:ph type="title"/>
          </p:nvPr>
        </p:nvSpPr>
        <p:spPr>
          <a:xfrm>
            <a:off x="1005713" y="-26794"/>
            <a:ext cx="6858000" cy="952500"/>
          </a:xfrm>
        </p:spPr>
        <p:txBody>
          <a:bodyPr>
            <a:normAutofit fontScale="90000"/>
          </a:bodyPr>
          <a:lstStyle/>
          <a:p>
            <a:pPr>
              <a:tabLst>
                <a:tab pos="1793803" algn="l"/>
              </a:tabLst>
            </a:pPr>
            <a:r>
              <a:rPr lang="sv-SE" dirty="0"/>
              <a:t>FÖRE</a:t>
            </a:r>
            <a:br>
              <a:rPr lang="sv-SE" dirty="0"/>
            </a:br>
            <a:r>
              <a:rPr lang="sv-SE" sz="2250" dirty="0"/>
              <a:t>Anna på jobbet</a:t>
            </a:r>
          </a:p>
        </p:txBody>
      </p:sp>
      <p:sp>
        <p:nvSpPr>
          <p:cNvPr id="5" name="Rundad rektangulär 4"/>
          <p:cNvSpPr/>
          <p:nvPr/>
        </p:nvSpPr>
        <p:spPr>
          <a:xfrm>
            <a:off x="167511" y="131885"/>
            <a:ext cx="1380153" cy="840080"/>
          </a:xfrm>
          <a:prstGeom prst="wedgeRoundRectCallout">
            <a:avLst>
              <a:gd name="adj1" fmla="val 50308"/>
              <a:gd name="adj2" fmla="val 6662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sv-SE" sz="1400" b="1" i="1" dirty="0">
                <a:solidFill>
                  <a:schemeClr val="tx2"/>
                </a:solidFill>
              </a:rPr>
              <a:t>”Jag ljög om att jag hade magsjuka”</a:t>
            </a:r>
          </a:p>
        </p:txBody>
      </p:sp>
      <p:cxnSp>
        <p:nvCxnSpPr>
          <p:cNvPr id="8" name="Rak 7"/>
          <p:cNvCxnSpPr/>
          <p:nvPr/>
        </p:nvCxnSpPr>
        <p:spPr>
          <a:xfrm>
            <a:off x="1134801" y="1504387"/>
            <a:ext cx="5880653" cy="0"/>
          </a:xfrm>
          <a:prstGeom prst="line">
            <a:avLst/>
          </a:prstGeom>
          <a:ln w="19050" cap="rnd">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Rak 8"/>
          <p:cNvCxnSpPr/>
          <p:nvPr/>
        </p:nvCxnSpPr>
        <p:spPr>
          <a:xfrm>
            <a:off x="1126919" y="3157984"/>
            <a:ext cx="5880653" cy="0"/>
          </a:xfrm>
          <a:prstGeom prst="line">
            <a:avLst/>
          </a:prstGeom>
          <a:ln w="19050" cap="rnd">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Rak 9"/>
          <p:cNvCxnSpPr/>
          <p:nvPr/>
        </p:nvCxnSpPr>
        <p:spPr>
          <a:xfrm>
            <a:off x="1134801" y="4983584"/>
            <a:ext cx="5880653" cy="0"/>
          </a:xfrm>
          <a:prstGeom prst="line">
            <a:avLst/>
          </a:prstGeom>
          <a:ln w="19050" cap="rnd">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Rak 10"/>
          <p:cNvCxnSpPr/>
          <p:nvPr/>
        </p:nvCxnSpPr>
        <p:spPr>
          <a:xfrm>
            <a:off x="1152319" y="6707336"/>
            <a:ext cx="5880653" cy="0"/>
          </a:xfrm>
          <a:prstGeom prst="line">
            <a:avLst/>
          </a:prstGeom>
          <a:ln w="19050" cap="rnd">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Rundad rektangulär 3"/>
          <p:cNvSpPr/>
          <p:nvPr/>
        </p:nvSpPr>
        <p:spPr>
          <a:xfrm>
            <a:off x="7301126" y="692696"/>
            <a:ext cx="1663362" cy="1778909"/>
          </a:xfrm>
          <a:prstGeom prst="wedgeRoundRectCallout">
            <a:avLst>
              <a:gd name="adj1" fmla="val -70170"/>
              <a:gd name="adj2" fmla="val 3831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sv-SE" sz="1400" b="1" i="1" dirty="0">
                <a:solidFill>
                  <a:schemeClr val="tx2"/>
                </a:solidFill>
              </a:rPr>
              <a:t>”Jag träffade chefen och berättade att jag hade varit på vårdcentralen. Sen brast det, jag bara grät.”</a:t>
            </a:r>
          </a:p>
        </p:txBody>
      </p:sp>
      <p:sp>
        <p:nvSpPr>
          <p:cNvPr id="6" name="Rundad rektangulär 5"/>
          <p:cNvSpPr/>
          <p:nvPr/>
        </p:nvSpPr>
        <p:spPr>
          <a:xfrm>
            <a:off x="7390750" y="2539618"/>
            <a:ext cx="1573738" cy="2124327"/>
          </a:xfrm>
          <a:prstGeom prst="wedgeRoundRectCallout">
            <a:avLst>
              <a:gd name="adj1" fmla="val -78332"/>
              <a:gd name="adj2" fmla="val 636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sv-SE" sz="1400" b="1" i="1" dirty="0">
                <a:solidFill>
                  <a:schemeClr val="tx2"/>
                </a:solidFill>
              </a:rPr>
              <a:t>”Chefen ringde och frågade hur jag mådde, sa att jag skulle krya på mig och frågade när jag skulle komma tillbaka.”</a:t>
            </a:r>
          </a:p>
        </p:txBody>
      </p:sp>
      <p:cxnSp>
        <p:nvCxnSpPr>
          <p:cNvPr id="12" name="Rak 11"/>
          <p:cNvCxnSpPr/>
          <p:nvPr/>
        </p:nvCxnSpPr>
        <p:spPr>
          <a:xfrm>
            <a:off x="1111424" y="1238696"/>
            <a:ext cx="0" cy="54306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Rak 24"/>
          <p:cNvCxnSpPr/>
          <p:nvPr/>
        </p:nvCxnSpPr>
        <p:spPr>
          <a:xfrm>
            <a:off x="3157364" y="1268760"/>
            <a:ext cx="0" cy="54306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Rak 30"/>
          <p:cNvCxnSpPr/>
          <p:nvPr/>
        </p:nvCxnSpPr>
        <p:spPr>
          <a:xfrm>
            <a:off x="5169272" y="1278454"/>
            <a:ext cx="0" cy="54306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Rak 31"/>
          <p:cNvCxnSpPr/>
          <p:nvPr/>
        </p:nvCxnSpPr>
        <p:spPr>
          <a:xfrm>
            <a:off x="7020272" y="1238696"/>
            <a:ext cx="0" cy="5430664"/>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ruta 26"/>
          <p:cNvSpPr txBox="1"/>
          <p:nvPr/>
        </p:nvSpPr>
        <p:spPr>
          <a:xfrm>
            <a:off x="0" y="6516052"/>
            <a:ext cx="9144000" cy="369332"/>
          </a:xfrm>
          <a:prstGeom prst="rect">
            <a:avLst/>
          </a:prstGeom>
          <a:solidFill>
            <a:schemeClr val="tx1"/>
          </a:solidFill>
        </p:spPr>
        <p:txBody>
          <a:bodyPr wrap="square" rtlCol="0">
            <a:spAutoFit/>
          </a:bodyPr>
          <a:lstStyle/>
          <a:p>
            <a:r>
              <a:rPr lang="sv-SE" b="1" dirty="0">
                <a:solidFill>
                  <a:schemeClr val="bg1"/>
                </a:solidFill>
              </a:rPr>
              <a:t>KUPO – Kompetensutveckling om psykisk ohälsa för offentliga arbetsgivare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5220" y="5024232"/>
            <a:ext cx="1839268" cy="1103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 name="Grupp 27"/>
          <p:cNvGrpSpPr/>
          <p:nvPr/>
        </p:nvGrpSpPr>
        <p:grpSpPr>
          <a:xfrm>
            <a:off x="212921" y="1772816"/>
            <a:ext cx="790575" cy="847725"/>
            <a:chOff x="7285438" y="2345677"/>
            <a:chExt cx="790575" cy="847725"/>
          </a:xfrm>
        </p:grpSpPr>
        <p:pic>
          <p:nvPicPr>
            <p:cNvPr id="29" name="Bildobjekt 28"/>
            <p:cNvPicPr>
              <a:picLocks noChangeAspect="1"/>
            </p:cNvPicPr>
            <p:nvPr/>
          </p:nvPicPr>
          <p:blipFill>
            <a:blip r:embed="rId4"/>
            <a:stretch>
              <a:fillRect/>
            </a:stretch>
          </p:blipFill>
          <p:spPr>
            <a:xfrm>
              <a:off x="7285438" y="2345677"/>
              <a:ext cx="790575" cy="847725"/>
            </a:xfrm>
            <a:prstGeom prst="rect">
              <a:avLst/>
            </a:prstGeom>
          </p:spPr>
        </p:pic>
        <p:sp>
          <p:nvSpPr>
            <p:cNvPr id="33" name="textruta 32"/>
            <p:cNvSpPr txBox="1"/>
            <p:nvPr/>
          </p:nvSpPr>
          <p:spPr>
            <a:xfrm>
              <a:off x="7380312" y="2747727"/>
              <a:ext cx="576064" cy="276999"/>
            </a:xfrm>
            <a:prstGeom prst="rect">
              <a:avLst/>
            </a:prstGeom>
            <a:noFill/>
          </p:spPr>
          <p:txBody>
            <a:bodyPr wrap="square" rtlCol="0">
              <a:spAutoFit/>
            </a:bodyPr>
            <a:lstStyle/>
            <a:p>
              <a:pPr algn="ctr"/>
              <a:r>
                <a:rPr lang="sv-SE" sz="1200" dirty="0">
                  <a:latin typeface="Calibri Light" pitchFamily="34" charset="0"/>
                </a:rPr>
                <a:t>GÖR</a:t>
              </a:r>
            </a:p>
          </p:txBody>
        </p:sp>
      </p:grpSp>
      <p:grpSp>
        <p:nvGrpSpPr>
          <p:cNvPr id="34" name="Grupp 33"/>
          <p:cNvGrpSpPr/>
          <p:nvPr/>
        </p:nvGrpSpPr>
        <p:grpSpPr>
          <a:xfrm>
            <a:off x="158264" y="3564992"/>
            <a:ext cx="838200" cy="838200"/>
            <a:chOff x="7263161" y="3245208"/>
            <a:chExt cx="838200" cy="838200"/>
          </a:xfrm>
        </p:grpSpPr>
        <p:pic>
          <p:nvPicPr>
            <p:cNvPr id="35" name="Bildobjekt 34"/>
            <p:cNvPicPr>
              <a:picLocks noChangeAspect="1"/>
            </p:cNvPicPr>
            <p:nvPr/>
          </p:nvPicPr>
          <p:blipFill>
            <a:blip r:embed="rId5"/>
            <a:stretch>
              <a:fillRect/>
            </a:stretch>
          </p:blipFill>
          <p:spPr>
            <a:xfrm>
              <a:off x="7263161" y="3245208"/>
              <a:ext cx="838200" cy="838200"/>
            </a:xfrm>
            <a:prstGeom prst="rect">
              <a:avLst/>
            </a:prstGeom>
          </p:spPr>
        </p:pic>
        <p:sp>
          <p:nvSpPr>
            <p:cNvPr id="36" name="textruta 35"/>
            <p:cNvSpPr txBox="1"/>
            <p:nvPr/>
          </p:nvSpPr>
          <p:spPr>
            <a:xfrm>
              <a:off x="7285438" y="3547710"/>
              <a:ext cx="800508" cy="276999"/>
            </a:xfrm>
            <a:prstGeom prst="rect">
              <a:avLst/>
            </a:prstGeom>
            <a:noFill/>
          </p:spPr>
          <p:txBody>
            <a:bodyPr wrap="square" rtlCol="0">
              <a:spAutoFit/>
            </a:bodyPr>
            <a:lstStyle/>
            <a:p>
              <a:r>
                <a:rPr lang="sv-SE" sz="1200" dirty="0">
                  <a:latin typeface="Calibri Light" pitchFamily="34" charset="0"/>
                </a:rPr>
                <a:t>KONTAKT</a:t>
              </a:r>
            </a:p>
          </p:txBody>
        </p:sp>
      </p:grpSp>
      <p:grpSp>
        <p:nvGrpSpPr>
          <p:cNvPr id="37" name="Grupp 36"/>
          <p:cNvGrpSpPr/>
          <p:nvPr/>
        </p:nvGrpSpPr>
        <p:grpSpPr>
          <a:xfrm>
            <a:off x="201782" y="5299118"/>
            <a:ext cx="812852" cy="828675"/>
            <a:chOff x="7279266" y="4152222"/>
            <a:chExt cx="812852" cy="828675"/>
          </a:xfrm>
        </p:grpSpPr>
        <p:pic>
          <p:nvPicPr>
            <p:cNvPr id="38" name="Bildobjekt 37"/>
            <p:cNvPicPr>
              <a:picLocks noChangeAspect="1"/>
            </p:cNvPicPr>
            <p:nvPr/>
          </p:nvPicPr>
          <p:blipFill>
            <a:blip r:embed="rId6"/>
            <a:stretch>
              <a:fillRect/>
            </a:stretch>
          </p:blipFill>
          <p:spPr>
            <a:xfrm>
              <a:off x="7285438" y="4152222"/>
              <a:ext cx="790575" cy="828675"/>
            </a:xfrm>
            <a:prstGeom prst="rect">
              <a:avLst/>
            </a:prstGeom>
          </p:spPr>
        </p:pic>
        <p:sp>
          <p:nvSpPr>
            <p:cNvPr id="39" name="textruta 38"/>
            <p:cNvSpPr txBox="1"/>
            <p:nvPr/>
          </p:nvSpPr>
          <p:spPr>
            <a:xfrm>
              <a:off x="7279266" y="4411673"/>
              <a:ext cx="812852" cy="461665"/>
            </a:xfrm>
            <a:prstGeom prst="rect">
              <a:avLst/>
            </a:prstGeom>
            <a:noFill/>
          </p:spPr>
          <p:txBody>
            <a:bodyPr wrap="square" rtlCol="0">
              <a:spAutoFit/>
            </a:bodyPr>
            <a:lstStyle/>
            <a:p>
              <a:pPr algn="ctr"/>
              <a:r>
                <a:rPr lang="sv-SE" sz="1200" dirty="0">
                  <a:latin typeface="Calibri Light" pitchFamily="34" charset="0"/>
                </a:rPr>
                <a:t>UTMAN-INGAR</a:t>
              </a:r>
            </a:p>
          </p:txBody>
        </p:sp>
      </p:grpSp>
    </p:spTree>
    <p:extLst>
      <p:ext uri="{BB962C8B-B14F-4D97-AF65-F5344CB8AC3E}">
        <p14:creationId xmlns:p14="http://schemas.microsoft.com/office/powerpoint/2010/main" val="4272367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896977" y="-18876"/>
            <a:ext cx="6858000" cy="952500"/>
          </a:xfrm>
        </p:spPr>
        <p:txBody>
          <a:bodyPr>
            <a:normAutofit fontScale="90000"/>
          </a:bodyPr>
          <a:lstStyle/>
          <a:p>
            <a:pPr>
              <a:tabLst>
                <a:tab pos="1198515" algn="l"/>
              </a:tabLst>
            </a:pPr>
            <a:r>
              <a:rPr lang="sv-SE" dirty="0"/>
              <a:t>UNDER </a:t>
            </a:r>
            <a:br>
              <a:rPr lang="sv-SE" dirty="0"/>
            </a:br>
            <a:r>
              <a:rPr lang="sv-SE" sz="2250" dirty="0"/>
              <a:t>Annas ständiga kamp och behov av stöd</a:t>
            </a:r>
          </a:p>
        </p:txBody>
      </p:sp>
      <p:sp>
        <p:nvSpPr>
          <p:cNvPr id="5" name="Platshållare för text 1"/>
          <p:cNvSpPr>
            <a:spLocks noGrp="1"/>
          </p:cNvSpPr>
          <p:nvPr>
            <p:ph type="body" sz="quarter" idx="10"/>
          </p:nvPr>
        </p:nvSpPr>
        <p:spPr>
          <a:xfrm>
            <a:off x="814996" y="961344"/>
            <a:ext cx="7140794" cy="513010"/>
          </a:xfrm>
        </p:spPr>
        <p:txBody>
          <a:bodyPr/>
          <a:lstStyle/>
          <a:p>
            <a:pPr>
              <a:tabLst>
                <a:tab pos="968336" algn="l"/>
                <a:tab pos="2389092" algn="l"/>
                <a:tab pos="3590252" algn="l"/>
              </a:tabLst>
            </a:pPr>
            <a:r>
              <a:rPr lang="sv-SE" sz="1500" b="1" dirty="0"/>
              <a:t>	Anna får behandling/	   Anna har tankar</a:t>
            </a:r>
            <a:br>
              <a:rPr lang="sv-SE" sz="1500" b="1" dirty="0"/>
            </a:br>
            <a:r>
              <a:rPr lang="sv-SE" sz="1500" b="1" dirty="0"/>
              <a:t>	     rehabilitering		om arbetsåtergång</a:t>
            </a:r>
          </a:p>
        </p:txBody>
      </p:sp>
      <p:sp>
        <p:nvSpPr>
          <p:cNvPr id="6" name="Rundad rektangulär 5"/>
          <p:cNvSpPr/>
          <p:nvPr/>
        </p:nvSpPr>
        <p:spPr>
          <a:xfrm>
            <a:off x="7209471" y="143425"/>
            <a:ext cx="1516464" cy="1146380"/>
          </a:xfrm>
          <a:prstGeom prst="wedgeRoundRectCallout">
            <a:avLst>
              <a:gd name="adj1" fmla="val -54390"/>
              <a:gd name="adj2" fmla="val 6181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sv-SE" sz="1400" b="1" i="1" dirty="0">
                <a:solidFill>
                  <a:schemeClr val="tx2"/>
                </a:solidFill>
              </a:rPr>
              <a:t>”Jag blev rädd för mig själv. Jag orkade inget.”</a:t>
            </a:r>
          </a:p>
        </p:txBody>
      </p:sp>
      <p:sp>
        <p:nvSpPr>
          <p:cNvPr id="7" name="Rundad rektangulär 6"/>
          <p:cNvSpPr/>
          <p:nvPr/>
        </p:nvSpPr>
        <p:spPr>
          <a:xfrm>
            <a:off x="7209471" y="3532046"/>
            <a:ext cx="1516464" cy="1562370"/>
          </a:xfrm>
          <a:prstGeom prst="wedgeRoundRectCallout">
            <a:avLst>
              <a:gd name="adj1" fmla="val -66278"/>
              <a:gd name="adj2" fmla="val 1263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sv-SE" sz="1400" b="1" i="1" dirty="0">
                <a:solidFill>
                  <a:schemeClr val="tx2"/>
                </a:solidFill>
              </a:rPr>
              <a:t>”Den jag alltid har varit har gjort mig sjuk, det har inte varit ett hållbart jag.”</a:t>
            </a:r>
          </a:p>
        </p:txBody>
      </p:sp>
      <p:sp>
        <p:nvSpPr>
          <p:cNvPr id="21" name="Rundad rektangulär 20"/>
          <p:cNvSpPr/>
          <p:nvPr/>
        </p:nvSpPr>
        <p:spPr>
          <a:xfrm>
            <a:off x="84451" y="121209"/>
            <a:ext cx="1592968" cy="926932"/>
          </a:xfrm>
          <a:prstGeom prst="wedgeRoundRectCallout">
            <a:avLst>
              <a:gd name="adj1" fmla="val 39402"/>
              <a:gd name="adj2" fmla="val 7369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sv-SE" sz="1400" b="1" i="1" dirty="0">
                <a:solidFill>
                  <a:schemeClr val="tx2"/>
                </a:solidFill>
              </a:rPr>
              <a:t>”Mitt största framsteg var att le en gång om dagen.”</a:t>
            </a:r>
          </a:p>
        </p:txBody>
      </p:sp>
      <p:sp>
        <p:nvSpPr>
          <p:cNvPr id="22" name="Rundad rektangulär 21"/>
          <p:cNvSpPr/>
          <p:nvPr/>
        </p:nvSpPr>
        <p:spPr>
          <a:xfrm>
            <a:off x="7452320" y="1499614"/>
            <a:ext cx="1516464" cy="1713362"/>
          </a:xfrm>
          <a:prstGeom prst="wedgeRoundRectCallout">
            <a:avLst>
              <a:gd name="adj1" fmla="val -53541"/>
              <a:gd name="adj2" fmla="val 5709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sv-SE" sz="1400" b="1" i="1" dirty="0">
                <a:solidFill>
                  <a:schemeClr val="tx2"/>
                </a:solidFill>
              </a:rPr>
              <a:t>”Skönt när HR-strategen sa att jag inte skulle tillbaka till min gamla arbets-plats. Det var en vändpunkt.”</a:t>
            </a:r>
          </a:p>
        </p:txBody>
      </p:sp>
      <p:cxnSp>
        <p:nvCxnSpPr>
          <p:cNvPr id="30" name="Rak 29"/>
          <p:cNvCxnSpPr/>
          <p:nvPr/>
        </p:nvCxnSpPr>
        <p:spPr>
          <a:xfrm>
            <a:off x="995101" y="1552600"/>
            <a:ext cx="5880653" cy="0"/>
          </a:xfrm>
          <a:prstGeom prst="line">
            <a:avLst/>
          </a:prstGeom>
          <a:ln w="19050" cap="rnd">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Rak 30"/>
          <p:cNvCxnSpPr/>
          <p:nvPr/>
        </p:nvCxnSpPr>
        <p:spPr>
          <a:xfrm>
            <a:off x="995101" y="3212976"/>
            <a:ext cx="5880653" cy="0"/>
          </a:xfrm>
          <a:prstGeom prst="line">
            <a:avLst/>
          </a:prstGeom>
          <a:ln w="19050" cap="rnd">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Rak 31"/>
          <p:cNvCxnSpPr/>
          <p:nvPr/>
        </p:nvCxnSpPr>
        <p:spPr>
          <a:xfrm>
            <a:off x="995101" y="5013176"/>
            <a:ext cx="5880653" cy="0"/>
          </a:xfrm>
          <a:prstGeom prst="line">
            <a:avLst/>
          </a:prstGeom>
          <a:ln w="19050" cap="rnd">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Rak 32"/>
          <p:cNvCxnSpPr/>
          <p:nvPr/>
        </p:nvCxnSpPr>
        <p:spPr>
          <a:xfrm>
            <a:off x="995101" y="6682060"/>
            <a:ext cx="5880653" cy="0"/>
          </a:xfrm>
          <a:prstGeom prst="line">
            <a:avLst/>
          </a:prstGeom>
          <a:ln w="19050" cap="rnd">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Rak 27"/>
          <p:cNvCxnSpPr/>
          <p:nvPr/>
        </p:nvCxnSpPr>
        <p:spPr>
          <a:xfrm>
            <a:off x="980108" y="1238696"/>
            <a:ext cx="0" cy="54306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Rak 35"/>
          <p:cNvCxnSpPr/>
          <p:nvPr/>
        </p:nvCxnSpPr>
        <p:spPr>
          <a:xfrm>
            <a:off x="3995936" y="1238696"/>
            <a:ext cx="0" cy="54306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Rak 37"/>
          <p:cNvCxnSpPr/>
          <p:nvPr/>
        </p:nvCxnSpPr>
        <p:spPr>
          <a:xfrm>
            <a:off x="6888956" y="1238696"/>
            <a:ext cx="0" cy="5430664"/>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ruta 33"/>
          <p:cNvSpPr txBox="1"/>
          <p:nvPr/>
        </p:nvSpPr>
        <p:spPr>
          <a:xfrm>
            <a:off x="0" y="6516052"/>
            <a:ext cx="9144000" cy="369332"/>
          </a:xfrm>
          <a:prstGeom prst="rect">
            <a:avLst/>
          </a:prstGeom>
          <a:solidFill>
            <a:schemeClr val="tx1"/>
          </a:solidFill>
        </p:spPr>
        <p:txBody>
          <a:bodyPr wrap="square" rtlCol="0">
            <a:spAutoFit/>
          </a:bodyPr>
          <a:lstStyle/>
          <a:p>
            <a:r>
              <a:rPr lang="sv-SE" b="1" dirty="0">
                <a:solidFill>
                  <a:schemeClr val="bg1"/>
                </a:solidFill>
              </a:rPr>
              <a:t>KUPO – Kompetensutveckling om psykisk ohälsa för offentliga arbetsgivare</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6656" y="5301208"/>
            <a:ext cx="2062094" cy="1063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 name="Grupp 34"/>
          <p:cNvGrpSpPr/>
          <p:nvPr/>
        </p:nvGrpSpPr>
        <p:grpSpPr>
          <a:xfrm>
            <a:off x="138065" y="1900002"/>
            <a:ext cx="790575" cy="847725"/>
            <a:chOff x="7285438" y="2345677"/>
            <a:chExt cx="790575" cy="847725"/>
          </a:xfrm>
        </p:grpSpPr>
        <p:pic>
          <p:nvPicPr>
            <p:cNvPr id="37" name="Bildobjekt 36"/>
            <p:cNvPicPr>
              <a:picLocks noChangeAspect="1"/>
            </p:cNvPicPr>
            <p:nvPr/>
          </p:nvPicPr>
          <p:blipFill>
            <a:blip r:embed="rId4"/>
            <a:stretch>
              <a:fillRect/>
            </a:stretch>
          </p:blipFill>
          <p:spPr>
            <a:xfrm>
              <a:off x="7285438" y="2345677"/>
              <a:ext cx="790575" cy="847725"/>
            </a:xfrm>
            <a:prstGeom prst="rect">
              <a:avLst/>
            </a:prstGeom>
          </p:spPr>
        </p:pic>
        <p:sp>
          <p:nvSpPr>
            <p:cNvPr id="39" name="textruta 38"/>
            <p:cNvSpPr txBox="1"/>
            <p:nvPr/>
          </p:nvSpPr>
          <p:spPr>
            <a:xfrm>
              <a:off x="7380312" y="2747727"/>
              <a:ext cx="576064" cy="276999"/>
            </a:xfrm>
            <a:prstGeom prst="rect">
              <a:avLst/>
            </a:prstGeom>
            <a:noFill/>
          </p:spPr>
          <p:txBody>
            <a:bodyPr wrap="square" rtlCol="0">
              <a:spAutoFit/>
            </a:bodyPr>
            <a:lstStyle/>
            <a:p>
              <a:pPr algn="ctr"/>
              <a:r>
                <a:rPr lang="sv-SE" sz="1200" dirty="0">
                  <a:latin typeface="Calibri Light" pitchFamily="34" charset="0"/>
                </a:rPr>
                <a:t>GÖR</a:t>
              </a:r>
            </a:p>
          </p:txBody>
        </p:sp>
      </p:grpSp>
      <p:grpSp>
        <p:nvGrpSpPr>
          <p:cNvPr id="40" name="Grupp 39"/>
          <p:cNvGrpSpPr/>
          <p:nvPr/>
        </p:nvGrpSpPr>
        <p:grpSpPr>
          <a:xfrm>
            <a:off x="101871" y="3639745"/>
            <a:ext cx="838200" cy="838200"/>
            <a:chOff x="7263161" y="3245208"/>
            <a:chExt cx="838200" cy="838200"/>
          </a:xfrm>
        </p:grpSpPr>
        <p:pic>
          <p:nvPicPr>
            <p:cNvPr id="41" name="Bildobjekt 40"/>
            <p:cNvPicPr>
              <a:picLocks noChangeAspect="1"/>
            </p:cNvPicPr>
            <p:nvPr/>
          </p:nvPicPr>
          <p:blipFill>
            <a:blip r:embed="rId5"/>
            <a:stretch>
              <a:fillRect/>
            </a:stretch>
          </p:blipFill>
          <p:spPr>
            <a:xfrm>
              <a:off x="7263161" y="3245208"/>
              <a:ext cx="838200" cy="838200"/>
            </a:xfrm>
            <a:prstGeom prst="rect">
              <a:avLst/>
            </a:prstGeom>
          </p:spPr>
        </p:pic>
        <p:sp>
          <p:nvSpPr>
            <p:cNvPr id="42" name="textruta 41"/>
            <p:cNvSpPr txBox="1"/>
            <p:nvPr/>
          </p:nvSpPr>
          <p:spPr>
            <a:xfrm>
              <a:off x="7285438" y="3547710"/>
              <a:ext cx="800508" cy="276999"/>
            </a:xfrm>
            <a:prstGeom prst="rect">
              <a:avLst/>
            </a:prstGeom>
            <a:noFill/>
          </p:spPr>
          <p:txBody>
            <a:bodyPr wrap="square" rtlCol="0">
              <a:spAutoFit/>
            </a:bodyPr>
            <a:lstStyle/>
            <a:p>
              <a:r>
                <a:rPr lang="sv-SE" sz="1200" dirty="0">
                  <a:latin typeface="Calibri Light" pitchFamily="34" charset="0"/>
                </a:rPr>
                <a:t>KONTAKT</a:t>
              </a:r>
            </a:p>
          </p:txBody>
        </p:sp>
      </p:grpSp>
      <p:grpSp>
        <p:nvGrpSpPr>
          <p:cNvPr id="43" name="Grupp 42"/>
          <p:cNvGrpSpPr/>
          <p:nvPr/>
        </p:nvGrpSpPr>
        <p:grpSpPr>
          <a:xfrm>
            <a:off x="136201" y="5301208"/>
            <a:ext cx="812852" cy="828675"/>
            <a:chOff x="7279266" y="4152222"/>
            <a:chExt cx="812852" cy="828675"/>
          </a:xfrm>
        </p:grpSpPr>
        <p:pic>
          <p:nvPicPr>
            <p:cNvPr id="44" name="Bildobjekt 43"/>
            <p:cNvPicPr>
              <a:picLocks noChangeAspect="1"/>
            </p:cNvPicPr>
            <p:nvPr/>
          </p:nvPicPr>
          <p:blipFill>
            <a:blip r:embed="rId6"/>
            <a:stretch>
              <a:fillRect/>
            </a:stretch>
          </p:blipFill>
          <p:spPr>
            <a:xfrm>
              <a:off x="7285438" y="4152222"/>
              <a:ext cx="790575" cy="828675"/>
            </a:xfrm>
            <a:prstGeom prst="rect">
              <a:avLst/>
            </a:prstGeom>
          </p:spPr>
        </p:pic>
        <p:sp>
          <p:nvSpPr>
            <p:cNvPr id="45" name="textruta 44"/>
            <p:cNvSpPr txBox="1"/>
            <p:nvPr/>
          </p:nvSpPr>
          <p:spPr>
            <a:xfrm>
              <a:off x="7279266" y="4411673"/>
              <a:ext cx="812852" cy="461665"/>
            </a:xfrm>
            <a:prstGeom prst="rect">
              <a:avLst/>
            </a:prstGeom>
            <a:noFill/>
          </p:spPr>
          <p:txBody>
            <a:bodyPr wrap="square" rtlCol="0">
              <a:spAutoFit/>
            </a:bodyPr>
            <a:lstStyle/>
            <a:p>
              <a:pPr algn="ctr"/>
              <a:r>
                <a:rPr lang="sv-SE" sz="1200" dirty="0">
                  <a:latin typeface="Calibri Light" pitchFamily="34" charset="0"/>
                </a:rPr>
                <a:t>UTMAN-INGAR</a:t>
              </a:r>
            </a:p>
          </p:txBody>
        </p:sp>
      </p:grpSp>
    </p:spTree>
    <p:extLst>
      <p:ext uri="{BB962C8B-B14F-4D97-AF65-F5344CB8AC3E}">
        <p14:creationId xmlns:p14="http://schemas.microsoft.com/office/powerpoint/2010/main" val="2747332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23528" y="-27384"/>
            <a:ext cx="8229600" cy="952500"/>
          </a:xfrm>
        </p:spPr>
        <p:txBody>
          <a:bodyPr>
            <a:normAutofit fontScale="90000"/>
          </a:bodyPr>
          <a:lstStyle/>
          <a:p>
            <a:pPr algn="ctr"/>
            <a:r>
              <a:rPr lang="sv-SE" dirty="0"/>
              <a:t>EFTER</a:t>
            </a:r>
            <a:br>
              <a:rPr lang="sv-SE" dirty="0"/>
            </a:br>
            <a:r>
              <a:rPr lang="sv-SE" sz="2250" dirty="0"/>
              <a:t>Annas väg tillbaka</a:t>
            </a:r>
          </a:p>
        </p:txBody>
      </p:sp>
      <p:sp>
        <p:nvSpPr>
          <p:cNvPr id="4" name="Platshållare för text 1"/>
          <p:cNvSpPr>
            <a:spLocks noGrp="1"/>
          </p:cNvSpPr>
          <p:nvPr>
            <p:ph type="body" sz="quarter" idx="10"/>
          </p:nvPr>
        </p:nvSpPr>
        <p:spPr>
          <a:xfrm>
            <a:off x="1167420" y="1003991"/>
            <a:ext cx="7140794" cy="449983"/>
          </a:xfrm>
        </p:spPr>
        <p:txBody>
          <a:bodyPr/>
          <a:lstStyle/>
          <a:p>
            <a:pPr>
              <a:tabLst>
                <a:tab pos="450850" algn="l"/>
                <a:tab pos="2246313" algn="l"/>
                <a:tab pos="2519363" algn="l"/>
                <a:tab pos="3946525" algn="l"/>
              </a:tabLst>
            </a:pPr>
            <a:r>
              <a:rPr lang="sv-SE" sz="1500" b="1" dirty="0"/>
              <a:t> Anna deltar i möte 		  Anna 	   Annas återgång</a:t>
            </a:r>
            <a:br>
              <a:rPr lang="sv-SE" sz="1500" b="1" dirty="0"/>
            </a:br>
            <a:r>
              <a:rPr lang="sv-SE" sz="1500" b="1" dirty="0"/>
              <a:t>om återgång i arbete	  deltidsarbetar 	 är hållbar över tid</a:t>
            </a:r>
          </a:p>
        </p:txBody>
      </p:sp>
      <p:sp>
        <p:nvSpPr>
          <p:cNvPr id="11" name="Rundad rektangulär 10"/>
          <p:cNvSpPr/>
          <p:nvPr/>
        </p:nvSpPr>
        <p:spPr>
          <a:xfrm>
            <a:off x="7262377" y="2404882"/>
            <a:ext cx="1486087" cy="2151534"/>
          </a:xfrm>
          <a:prstGeom prst="wedgeRoundRectCallout">
            <a:avLst>
              <a:gd name="adj1" fmla="val -61046"/>
              <a:gd name="adj2" fmla="val 2000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sv-SE" sz="1400" b="1" i="1" dirty="0">
                <a:solidFill>
                  <a:schemeClr val="tx2"/>
                </a:solidFill>
              </a:rPr>
              <a:t>”Det var en härva att jobba deltid. Skolan ville att jag skulle jobba 45%, men Försäkringskassan sa max 25%.”</a:t>
            </a:r>
          </a:p>
        </p:txBody>
      </p:sp>
      <p:sp>
        <p:nvSpPr>
          <p:cNvPr id="10" name="Rundad rektangulär 9"/>
          <p:cNvSpPr/>
          <p:nvPr/>
        </p:nvSpPr>
        <p:spPr>
          <a:xfrm>
            <a:off x="7262376" y="222839"/>
            <a:ext cx="1486087" cy="1799246"/>
          </a:xfrm>
          <a:prstGeom prst="wedgeRoundRectCallout">
            <a:avLst>
              <a:gd name="adj1" fmla="val -41342"/>
              <a:gd name="adj2" fmla="val 6348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sv-SE" sz="1400" b="1" i="1" dirty="0">
                <a:solidFill>
                  <a:schemeClr val="tx2"/>
                </a:solidFill>
              </a:rPr>
              <a:t>”Jag möter många som tycker att jag verkar helt frisk, men jag är bra på att dra på mig en mask.”</a:t>
            </a:r>
          </a:p>
        </p:txBody>
      </p:sp>
      <p:sp>
        <p:nvSpPr>
          <p:cNvPr id="7" name="Rundad rektangulär 6"/>
          <p:cNvSpPr/>
          <p:nvPr/>
        </p:nvSpPr>
        <p:spPr>
          <a:xfrm>
            <a:off x="61607" y="53132"/>
            <a:ext cx="2388266" cy="899333"/>
          </a:xfrm>
          <a:prstGeom prst="wedgeRoundRectCallout">
            <a:avLst>
              <a:gd name="adj1" fmla="val -4503"/>
              <a:gd name="adj2" fmla="val 7275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sv-SE" sz="1400" b="1" i="1" dirty="0">
                <a:solidFill>
                  <a:schemeClr val="tx2"/>
                </a:solidFill>
              </a:rPr>
              <a:t>”Jag har fått vara länken mellan arbetsgivaren och Försäkringskassan.”</a:t>
            </a:r>
          </a:p>
        </p:txBody>
      </p:sp>
      <p:cxnSp>
        <p:nvCxnSpPr>
          <p:cNvPr id="25" name="Rak 24"/>
          <p:cNvCxnSpPr/>
          <p:nvPr/>
        </p:nvCxnSpPr>
        <p:spPr>
          <a:xfrm>
            <a:off x="995101" y="1505992"/>
            <a:ext cx="5880653" cy="0"/>
          </a:xfrm>
          <a:prstGeom prst="line">
            <a:avLst/>
          </a:prstGeom>
          <a:ln w="19050" cap="rnd">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Rak 25"/>
          <p:cNvCxnSpPr/>
          <p:nvPr/>
        </p:nvCxnSpPr>
        <p:spPr>
          <a:xfrm>
            <a:off x="995101" y="3140968"/>
            <a:ext cx="5880653" cy="0"/>
          </a:xfrm>
          <a:prstGeom prst="line">
            <a:avLst/>
          </a:prstGeom>
          <a:ln w="19050" cap="rnd">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Rak 31"/>
          <p:cNvCxnSpPr/>
          <p:nvPr/>
        </p:nvCxnSpPr>
        <p:spPr>
          <a:xfrm>
            <a:off x="995101" y="4941168"/>
            <a:ext cx="5880653" cy="0"/>
          </a:xfrm>
          <a:prstGeom prst="line">
            <a:avLst/>
          </a:prstGeom>
          <a:ln w="19050" cap="rnd">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Rak 32"/>
          <p:cNvCxnSpPr/>
          <p:nvPr/>
        </p:nvCxnSpPr>
        <p:spPr>
          <a:xfrm>
            <a:off x="995101" y="6720160"/>
            <a:ext cx="5880653" cy="0"/>
          </a:xfrm>
          <a:prstGeom prst="line">
            <a:avLst/>
          </a:prstGeom>
          <a:ln w="19050" cap="rnd">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Rak 20"/>
          <p:cNvCxnSpPr/>
          <p:nvPr/>
        </p:nvCxnSpPr>
        <p:spPr>
          <a:xfrm>
            <a:off x="971724" y="1238696"/>
            <a:ext cx="0" cy="54306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Rak 21"/>
          <p:cNvCxnSpPr/>
          <p:nvPr/>
        </p:nvCxnSpPr>
        <p:spPr>
          <a:xfrm>
            <a:off x="3017664" y="1268760"/>
            <a:ext cx="0" cy="54306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Rak 22"/>
          <p:cNvCxnSpPr/>
          <p:nvPr/>
        </p:nvCxnSpPr>
        <p:spPr>
          <a:xfrm>
            <a:off x="5029572" y="1278454"/>
            <a:ext cx="0" cy="54306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Rak 23"/>
          <p:cNvCxnSpPr/>
          <p:nvPr/>
        </p:nvCxnSpPr>
        <p:spPr>
          <a:xfrm>
            <a:off x="6880572" y="1238696"/>
            <a:ext cx="0" cy="5430664"/>
          </a:xfrm>
          <a:prstGeom prst="line">
            <a:avLst/>
          </a:prstGeom>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6987" y="4941168"/>
            <a:ext cx="2036866" cy="1117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ruta 29"/>
          <p:cNvSpPr txBox="1"/>
          <p:nvPr/>
        </p:nvSpPr>
        <p:spPr>
          <a:xfrm>
            <a:off x="0" y="6516052"/>
            <a:ext cx="9144000" cy="369332"/>
          </a:xfrm>
          <a:prstGeom prst="rect">
            <a:avLst/>
          </a:prstGeom>
          <a:solidFill>
            <a:schemeClr val="tx1"/>
          </a:solidFill>
        </p:spPr>
        <p:txBody>
          <a:bodyPr wrap="square" rtlCol="0">
            <a:spAutoFit/>
          </a:bodyPr>
          <a:lstStyle/>
          <a:p>
            <a:r>
              <a:rPr lang="sv-SE" b="1" dirty="0">
                <a:solidFill>
                  <a:schemeClr val="bg1"/>
                </a:solidFill>
              </a:rPr>
              <a:t>KUPO – Kompetensutveckling om psykisk ohälsa för offentliga arbetsgivare</a:t>
            </a:r>
          </a:p>
        </p:txBody>
      </p:sp>
      <p:grpSp>
        <p:nvGrpSpPr>
          <p:cNvPr id="34" name="Grupp 33"/>
          <p:cNvGrpSpPr/>
          <p:nvPr/>
        </p:nvGrpSpPr>
        <p:grpSpPr>
          <a:xfrm>
            <a:off x="97277" y="1854892"/>
            <a:ext cx="790575" cy="847725"/>
            <a:chOff x="7285438" y="2345677"/>
            <a:chExt cx="790575" cy="847725"/>
          </a:xfrm>
        </p:grpSpPr>
        <p:pic>
          <p:nvPicPr>
            <p:cNvPr id="35" name="Bildobjekt 34"/>
            <p:cNvPicPr>
              <a:picLocks noChangeAspect="1"/>
            </p:cNvPicPr>
            <p:nvPr/>
          </p:nvPicPr>
          <p:blipFill>
            <a:blip r:embed="rId4"/>
            <a:stretch>
              <a:fillRect/>
            </a:stretch>
          </p:blipFill>
          <p:spPr>
            <a:xfrm>
              <a:off x="7285438" y="2345677"/>
              <a:ext cx="790575" cy="847725"/>
            </a:xfrm>
            <a:prstGeom prst="rect">
              <a:avLst/>
            </a:prstGeom>
          </p:spPr>
        </p:pic>
        <p:sp>
          <p:nvSpPr>
            <p:cNvPr id="36" name="textruta 35"/>
            <p:cNvSpPr txBox="1"/>
            <p:nvPr/>
          </p:nvSpPr>
          <p:spPr>
            <a:xfrm>
              <a:off x="7380312" y="2747727"/>
              <a:ext cx="576064" cy="276999"/>
            </a:xfrm>
            <a:prstGeom prst="rect">
              <a:avLst/>
            </a:prstGeom>
            <a:noFill/>
          </p:spPr>
          <p:txBody>
            <a:bodyPr wrap="square" rtlCol="0">
              <a:spAutoFit/>
            </a:bodyPr>
            <a:lstStyle/>
            <a:p>
              <a:pPr algn="ctr"/>
              <a:r>
                <a:rPr lang="sv-SE" sz="1200" dirty="0">
                  <a:latin typeface="Calibri Light" pitchFamily="34" charset="0"/>
                </a:rPr>
                <a:t>GÖR</a:t>
              </a:r>
            </a:p>
          </p:txBody>
        </p:sp>
      </p:grpSp>
      <p:grpSp>
        <p:nvGrpSpPr>
          <p:cNvPr id="37" name="Grupp 36"/>
          <p:cNvGrpSpPr/>
          <p:nvPr/>
        </p:nvGrpSpPr>
        <p:grpSpPr>
          <a:xfrm>
            <a:off x="73465" y="3656998"/>
            <a:ext cx="838200" cy="838200"/>
            <a:chOff x="7263161" y="3245208"/>
            <a:chExt cx="838200" cy="838200"/>
          </a:xfrm>
        </p:grpSpPr>
        <p:pic>
          <p:nvPicPr>
            <p:cNvPr id="39" name="Bildobjekt 38"/>
            <p:cNvPicPr>
              <a:picLocks noChangeAspect="1"/>
            </p:cNvPicPr>
            <p:nvPr/>
          </p:nvPicPr>
          <p:blipFill>
            <a:blip r:embed="rId5"/>
            <a:stretch>
              <a:fillRect/>
            </a:stretch>
          </p:blipFill>
          <p:spPr>
            <a:xfrm>
              <a:off x="7263161" y="3245208"/>
              <a:ext cx="838200" cy="838200"/>
            </a:xfrm>
            <a:prstGeom prst="rect">
              <a:avLst/>
            </a:prstGeom>
          </p:spPr>
        </p:pic>
        <p:sp>
          <p:nvSpPr>
            <p:cNvPr id="40" name="textruta 39"/>
            <p:cNvSpPr txBox="1"/>
            <p:nvPr/>
          </p:nvSpPr>
          <p:spPr>
            <a:xfrm>
              <a:off x="7285438" y="3547710"/>
              <a:ext cx="800508" cy="276999"/>
            </a:xfrm>
            <a:prstGeom prst="rect">
              <a:avLst/>
            </a:prstGeom>
            <a:noFill/>
          </p:spPr>
          <p:txBody>
            <a:bodyPr wrap="square" rtlCol="0">
              <a:spAutoFit/>
            </a:bodyPr>
            <a:lstStyle/>
            <a:p>
              <a:r>
                <a:rPr lang="sv-SE" sz="1200" dirty="0">
                  <a:latin typeface="Calibri Light" pitchFamily="34" charset="0"/>
                </a:rPr>
                <a:t>KONTAKT</a:t>
              </a:r>
            </a:p>
          </p:txBody>
        </p:sp>
      </p:grpSp>
      <p:grpSp>
        <p:nvGrpSpPr>
          <p:cNvPr id="41" name="Grupp 40"/>
          <p:cNvGrpSpPr/>
          <p:nvPr/>
        </p:nvGrpSpPr>
        <p:grpSpPr>
          <a:xfrm>
            <a:off x="86138" y="5229761"/>
            <a:ext cx="812852" cy="828675"/>
            <a:chOff x="7279266" y="4152222"/>
            <a:chExt cx="812852" cy="828675"/>
          </a:xfrm>
        </p:grpSpPr>
        <p:pic>
          <p:nvPicPr>
            <p:cNvPr id="42" name="Bildobjekt 41"/>
            <p:cNvPicPr>
              <a:picLocks noChangeAspect="1"/>
            </p:cNvPicPr>
            <p:nvPr/>
          </p:nvPicPr>
          <p:blipFill>
            <a:blip r:embed="rId6"/>
            <a:stretch>
              <a:fillRect/>
            </a:stretch>
          </p:blipFill>
          <p:spPr>
            <a:xfrm>
              <a:off x="7285438" y="4152222"/>
              <a:ext cx="790575" cy="828675"/>
            </a:xfrm>
            <a:prstGeom prst="rect">
              <a:avLst/>
            </a:prstGeom>
          </p:spPr>
        </p:pic>
        <p:sp>
          <p:nvSpPr>
            <p:cNvPr id="43" name="textruta 42"/>
            <p:cNvSpPr txBox="1"/>
            <p:nvPr/>
          </p:nvSpPr>
          <p:spPr>
            <a:xfrm>
              <a:off x="7279266" y="4411673"/>
              <a:ext cx="812852" cy="461665"/>
            </a:xfrm>
            <a:prstGeom prst="rect">
              <a:avLst/>
            </a:prstGeom>
            <a:noFill/>
          </p:spPr>
          <p:txBody>
            <a:bodyPr wrap="square" rtlCol="0">
              <a:spAutoFit/>
            </a:bodyPr>
            <a:lstStyle/>
            <a:p>
              <a:pPr algn="ctr"/>
              <a:r>
                <a:rPr lang="sv-SE" sz="1200" dirty="0">
                  <a:latin typeface="Calibri Light" pitchFamily="34" charset="0"/>
                </a:rPr>
                <a:t>UTMAN-INGAR</a:t>
              </a:r>
            </a:p>
          </p:txBody>
        </p:sp>
      </p:grpSp>
    </p:spTree>
    <p:extLst>
      <p:ext uri="{BB962C8B-B14F-4D97-AF65-F5344CB8AC3E}">
        <p14:creationId xmlns:p14="http://schemas.microsoft.com/office/powerpoint/2010/main" val="3230111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extruta 1"/>
          <p:cNvSpPr txBox="1"/>
          <p:nvPr/>
        </p:nvSpPr>
        <p:spPr>
          <a:xfrm>
            <a:off x="504056" y="2228671"/>
            <a:ext cx="8316416" cy="2308324"/>
          </a:xfrm>
          <a:prstGeom prst="rect">
            <a:avLst/>
          </a:prstGeom>
          <a:noFill/>
        </p:spPr>
        <p:txBody>
          <a:bodyPr wrap="square" rtlCol="0">
            <a:spAutoFit/>
          </a:bodyPr>
          <a:lstStyle/>
          <a:p>
            <a:r>
              <a:rPr lang="sv-SE" sz="7200" dirty="0">
                <a:solidFill>
                  <a:schemeClr val="bg1"/>
                </a:solidFill>
              </a:rPr>
              <a:t>Block 2: </a:t>
            </a:r>
          </a:p>
          <a:p>
            <a:r>
              <a:rPr lang="sv-SE" sz="7200" dirty="0">
                <a:solidFill>
                  <a:schemeClr val="bg1"/>
                </a:solidFill>
              </a:rPr>
              <a:t>Självinsikt</a:t>
            </a:r>
          </a:p>
        </p:txBody>
      </p:sp>
      <p:sp>
        <p:nvSpPr>
          <p:cNvPr id="3" name="textruta 2"/>
          <p:cNvSpPr txBox="1"/>
          <p:nvPr/>
        </p:nvSpPr>
        <p:spPr>
          <a:xfrm>
            <a:off x="0" y="6485609"/>
            <a:ext cx="9144000" cy="369332"/>
          </a:xfrm>
          <a:prstGeom prst="rect">
            <a:avLst/>
          </a:prstGeom>
          <a:solidFill>
            <a:schemeClr val="tx1"/>
          </a:solidFill>
        </p:spPr>
        <p:txBody>
          <a:bodyPr wrap="square" rtlCol="0">
            <a:spAutoFit/>
          </a:bodyPr>
          <a:lstStyle/>
          <a:p>
            <a:r>
              <a:rPr lang="sv-SE" b="1" dirty="0">
                <a:solidFill>
                  <a:schemeClr val="bg1"/>
                </a:solidFill>
              </a:rPr>
              <a:t>KUPO – Kompetensutveckling om psykisk ohälsa för offentliga arbetsgivare</a:t>
            </a:r>
          </a:p>
        </p:txBody>
      </p:sp>
    </p:spTree>
    <p:extLst>
      <p:ext uri="{BB962C8B-B14F-4D97-AF65-F5344CB8AC3E}">
        <p14:creationId xmlns:p14="http://schemas.microsoft.com/office/powerpoint/2010/main" val="2666469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extruta 1"/>
          <p:cNvSpPr txBox="1"/>
          <p:nvPr/>
        </p:nvSpPr>
        <p:spPr>
          <a:xfrm>
            <a:off x="1367644" y="980728"/>
            <a:ext cx="2664296" cy="830997"/>
          </a:xfrm>
          <a:prstGeom prst="rect">
            <a:avLst/>
          </a:prstGeom>
          <a:noFill/>
        </p:spPr>
        <p:txBody>
          <a:bodyPr wrap="square" rtlCol="0">
            <a:spAutoFit/>
          </a:bodyPr>
          <a:lstStyle/>
          <a:p>
            <a:r>
              <a:rPr lang="sv-SE" sz="4800" dirty="0">
                <a:solidFill>
                  <a:schemeClr val="bg1"/>
                </a:solidFill>
                <a:latin typeface="Calibri Light" pitchFamily="34" charset="0"/>
              </a:rPr>
              <a:t>känslor</a:t>
            </a:r>
          </a:p>
        </p:txBody>
      </p:sp>
      <p:sp>
        <p:nvSpPr>
          <p:cNvPr id="3" name="textruta 2"/>
          <p:cNvSpPr txBox="1"/>
          <p:nvPr/>
        </p:nvSpPr>
        <p:spPr>
          <a:xfrm>
            <a:off x="5508104" y="1808317"/>
            <a:ext cx="2448272" cy="830997"/>
          </a:xfrm>
          <a:prstGeom prst="rect">
            <a:avLst/>
          </a:prstGeom>
          <a:noFill/>
        </p:spPr>
        <p:txBody>
          <a:bodyPr wrap="square" rtlCol="0">
            <a:spAutoFit/>
          </a:bodyPr>
          <a:lstStyle/>
          <a:p>
            <a:r>
              <a:rPr lang="sv-SE" sz="4800" dirty="0">
                <a:solidFill>
                  <a:schemeClr val="bg1"/>
                </a:solidFill>
                <a:latin typeface="Calibri Light" pitchFamily="34" charset="0"/>
              </a:rPr>
              <a:t>öppen</a:t>
            </a:r>
          </a:p>
        </p:txBody>
      </p:sp>
      <p:sp>
        <p:nvSpPr>
          <p:cNvPr id="4" name="textruta 3"/>
          <p:cNvSpPr txBox="1"/>
          <p:nvPr/>
        </p:nvSpPr>
        <p:spPr>
          <a:xfrm>
            <a:off x="2339752" y="2780634"/>
            <a:ext cx="2448272" cy="830997"/>
          </a:xfrm>
          <a:prstGeom prst="rect">
            <a:avLst/>
          </a:prstGeom>
          <a:noFill/>
        </p:spPr>
        <p:txBody>
          <a:bodyPr wrap="square" rtlCol="0">
            <a:spAutoFit/>
          </a:bodyPr>
          <a:lstStyle/>
          <a:p>
            <a:r>
              <a:rPr lang="sv-SE" sz="4800" dirty="0">
                <a:solidFill>
                  <a:schemeClr val="bg1"/>
                </a:solidFill>
                <a:latin typeface="Calibri Light" pitchFamily="34" charset="0"/>
              </a:rPr>
              <a:t>möta</a:t>
            </a:r>
          </a:p>
        </p:txBody>
      </p:sp>
      <p:sp>
        <p:nvSpPr>
          <p:cNvPr id="6" name="textruta 5"/>
          <p:cNvSpPr txBox="1"/>
          <p:nvPr/>
        </p:nvSpPr>
        <p:spPr>
          <a:xfrm>
            <a:off x="827584" y="4381653"/>
            <a:ext cx="2448272" cy="830997"/>
          </a:xfrm>
          <a:prstGeom prst="rect">
            <a:avLst/>
          </a:prstGeom>
          <a:noFill/>
        </p:spPr>
        <p:txBody>
          <a:bodyPr wrap="square" rtlCol="0">
            <a:spAutoFit/>
          </a:bodyPr>
          <a:lstStyle/>
          <a:p>
            <a:r>
              <a:rPr lang="sv-SE" sz="4800" dirty="0">
                <a:solidFill>
                  <a:schemeClr val="bg1"/>
                </a:solidFill>
                <a:latin typeface="Calibri Light" pitchFamily="34" charset="0"/>
              </a:rPr>
              <a:t>relation</a:t>
            </a:r>
          </a:p>
        </p:txBody>
      </p:sp>
      <p:sp>
        <p:nvSpPr>
          <p:cNvPr id="8" name="textruta 7"/>
          <p:cNvSpPr txBox="1"/>
          <p:nvPr/>
        </p:nvSpPr>
        <p:spPr>
          <a:xfrm>
            <a:off x="4785072" y="3356992"/>
            <a:ext cx="2448272" cy="830997"/>
          </a:xfrm>
          <a:prstGeom prst="rect">
            <a:avLst/>
          </a:prstGeom>
          <a:noFill/>
        </p:spPr>
        <p:txBody>
          <a:bodyPr wrap="square" rtlCol="0">
            <a:spAutoFit/>
          </a:bodyPr>
          <a:lstStyle/>
          <a:p>
            <a:r>
              <a:rPr lang="sv-SE" sz="4800" dirty="0">
                <a:solidFill>
                  <a:schemeClr val="bg1"/>
                </a:solidFill>
                <a:latin typeface="Calibri Light" pitchFamily="34" charset="0"/>
              </a:rPr>
              <a:t>lyhörd</a:t>
            </a:r>
          </a:p>
        </p:txBody>
      </p:sp>
      <p:sp>
        <p:nvSpPr>
          <p:cNvPr id="9" name="textruta 8"/>
          <p:cNvSpPr txBox="1"/>
          <p:nvPr/>
        </p:nvSpPr>
        <p:spPr>
          <a:xfrm>
            <a:off x="3743908" y="5623163"/>
            <a:ext cx="4968552" cy="646331"/>
          </a:xfrm>
          <a:prstGeom prst="rect">
            <a:avLst/>
          </a:prstGeom>
          <a:noFill/>
        </p:spPr>
        <p:txBody>
          <a:bodyPr wrap="square" rtlCol="0">
            <a:spAutoFit/>
          </a:bodyPr>
          <a:lstStyle/>
          <a:p>
            <a:r>
              <a:rPr lang="sv-SE" sz="3600" dirty="0">
                <a:solidFill>
                  <a:schemeClr val="bg1"/>
                </a:solidFill>
                <a:latin typeface="Calibri Light" pitchFamily="34" charset="0"/>
              </a:rPr>
              <a:t>jag ansvarar för min del</a:t>
            </a:r>
          </a:p>
        </p:txBody>
      </p:sp>
      <p:sp>
        <p:nvSpPr>
          <p:cNvPr id="10" name="textruta 9"/>
          <p:cNvSpPr txBox="1"/>
          <p:nvPr/>
        </p:nvSpPr>
        <p:spPr>
          <a:xfrm>
            <a:off x="5868144" y="4381652"/>
            <a:ext cx="2797472" cy="830997"/>
          </a:xfrm>
          <a:prstGeom prst="rect">
            <a:avLst/>
          </a:prstGeom>
          <a:noFill/>
        </p:spPr>
        <p:txBody>
          <a:bodyPr wrap="square" rtlCol="0">
            <a:spAutoFit/>
          </a:bodyPr>
          <a:lstStyle/>
          <a:p>
            <a:r>
              <a:rPr lang="sv-SE" sz="4800" dirty="0">
                <a:solidFill>
                  <a:schemeClr val="bg1"/>
                </a:solidFill>
                <a:latin typeface="Calibri Light" pitchFamily="34" charset="0"/>
              </a:rPr>
              <a:t>stödjande</a:t>
            </a:r>
          </a:p>
        </p:txBody>
      </p:sp>
      <p:sp>
        <p:nvSpPr>
          <p:cNvPr id="11" name="textruta 10"/>
          <p:cNvSpPr txBox="1"/>
          <p:nvPr/>
        </p:nvSpPr>
        <p:spPr>
          <a:xfrm>
            <a:off x="4595584" y="836712"/>
            <a:ext cx="2448272" cy="830997"/>
          </a:xfrm>
          <a:prstGeom prst="rect">
            <a:avLst/>
          </a:prstGeom>
          <a:noFill/>
        </p:spPr>
        <p:txBody>
          <a:bodyPr wrap="square" rtlCol="0">
            <a:spAutoFit/>
          </a:bodyPr>
          <a:lstStyle/>
          <a:p>
            <a:r>
              <a:rPr lang="sv-SE" sz="4800" dirty="0">
                <a:solidFill>
                  <a:schemeClr val="bg1"/>
                </a:solidFill>
                <a:latin typeface="Calibri Light" pitchFamily="34" charset="0"/>
              </a:rPr>
              <a:t>trygg</a:t>
            </a:r>
          </a:p>
        </p:txBody>
      </p:sp>
      <p:sp>
        <p:nvSpPr>
          <p:cNvPr id="12" name="textruta 11"/>
          <p:cNvSpPr txBox="1"/>
          <p:nvPr/>
        </p:nvSpPr>
        <p:spPr>
          <a:xfrm>
            <a:off x="0" y="6485609"/>
            <a:ext cx="9144000" cy="369332"/>
          </a:xfrm>
          <a:prstGeom prst="rect">
            <a:avLst/>
          </a:prstGeom>
          <a:solidFill>
            <a:schemeClr val="tx1"/>
          </a:solidFill>
        </p:spPr>
        <p:txBody>
          <a:bodyPr wrap="square" rtlCol="0">
            <a:spAutoFit/>
          </a:bodyPr>
          <a:lstStyle/>
          <a:p>
            <a:r>
              <a:rPr lang="sv-SE" b="1" dirty="0">
                <a:solidFill>
                  <a:schemeClr val="bg1"/>
                </a:solidFill>
              </a:rPr>
              <a:t>KUPO – Kompetensutveckling om psykisk ohälsa för offentliga arbetsgivare</a:t>
            </a:r>
          </a:p>
        </p:txBody>
      </p:sp>
    </p:spTree>
    <p:extLst>
      <p:ext uri="{BB962C8B-B14F-4D97-AF65-F5344CB8AC3E}">
        <p14:creationId xmlns:p14="http://schemas.microsoft.com/office/powerpoint/2010/main" val="325492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200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4000"/>
                            </p:stCondLst>
                            <p:childTnLst>
                              <p:par>
                                <p:cTn id="17" presetID="53" presetClass="entr" presetSubtype="16" fill="hold" grpId="0" nodeType="afterEffect">
                                  <p:stCondLst>
                                    <p:cond delay="20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6500"/>
                            </p:stCondLst>
                            <p:childTnLst>
                              <p:par>
                                <p:cTn id="23" presetID="53" presetClass="entr" presetSubtype="16" fill="hold" grpId="0" nodeType="afterEffect">
                                  <p:stCondLst>
                                    <p:cond delay="20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9000"/>
                            </p:stCondLst>
                            <p:childTnLst>
                              <p:par>
                                <p:cTn id="29" presetID="53" presetClass="entr" presetSubtype="16" fill="hold" grpId="0" nodeType="afterEffect">
                                  <p:stCondLst>
                                    <p:cond delay="200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11500"/>
                            </p:stCondLst>
                            <p:childTnLst>
                              <p:par>
                                <p:cTn id="35" presetID="53" presetClass="entr" presetSubtype="16" fill="hold" grpId="0" nodeType="afterEffect">
                                  <p:stCondLst>
                                    <p:cond delay="200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cTn>
                              </p:par>
                            </p:childTnLst>
                          </p:cTn>
                        </p:par>
                        <p:par>
                          <p:cTn id="40" fill="hold">
                            <p:stCondLst>
                              <p:cond delay="14000"/>
                            </p:stCondLst>
                            <p:childTnLst>
                              <p:par>
                                <p:cTn id="41" presetID="53" presetClass="entr" presetSubtype="16" fill="hold" grpId="0" nodeType="afterEffect">
                                  <p:stCondLst>
                                    <p:cond delay="200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16500"/>
                            </p:stCondLst>
                            <p:childTnLst>
                              <p:par>
                                <p:cTn id="47" presetID="53" presetClass="entr" presetSubtype="16" fill="hold" grpId="0" nodeType="afterEffect">
                                  <p:stCondLst>
                                    <p:cond delay="200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8"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11560" y="197148"/>
            <a:ext cx="7117180" cy="1470025"/>
          </a:xfrm>
        </p:spPr>
        <p:txBody>
          <a:bodyPr/>
          <a:lstStyle/>
          <a:p>
            <a:pPr algn="l"/>
            <a:r>
              <a:rPr lang="sv-SE" sz="8000" b="1" dirty="0"/>
              <a:t>Övning</a:t>
            </a:r>
          </a:p>
        </p:txBody>
      </p:sp>
      <p:sp>
        <p:nvSpPr>
          <p:cNvPr id="3" name="textruta 2"/>
          <p:cNvSpPr txBox="1"/>
          <p:nvPr/>
        </p:nvSpPr>
        <p:spPr>
          <a:xfrm>
            <a:off x="827584" y="1705000"/>
            <a:ext cx="3348372" cy="430887"/>
          </a:xfrm>
          <a:prstGeom prst="rect">
            <a:avLst/>
          </a:prstGeom>
          <a:noFill/>
        </p:spPr>
        <p:txBody>
          <a:bodyPr wrap="square" rtlCol="0">
            <a:spAutoFit/>
          </a:bodyPr>
          <a:lstStyle/>
          <a:p>
            <a:pPr algn="r"/>
            <a:r>
              <a:rPr lang="sv-SE" sz="2200" dirty="0">
                <a:latin typeface="Calibri Light" pitchFamily="34" charset="0"/>
              </a:rPr>
              <a:t>Jobba enskilt – reflektera!</a:t>
            </a:r>
          </a:p>
        </p:txBody>
      </p:sp>
      <p:sp>
        <p:nvSpPr>
          <p:cNvPr id="4" name="textruta 3"/>
          <p:cNvSpPr txBox="1"/>
          <p:nvPr/>
        </p:nvSpPr>
        <p:spPr>
          <a:xfrm>
            <a:off x="1259632" y="2238382"/>
            <a:ext cx="2916324" cy="430887"/>
          </a:xfrm>
          <a:prstGeom prst="rect">
            <a:avLst/>
          </a:prstGeom>
          <a:noFill/>
        </p:spPr>
        <p:txBody>
          <a:bodyPr wrap="square" rtlCol="0">
            <a:spAutoFit/>
          </a:bodyPr>
          <a:lstStyle/>
          <a:p>
            <a:pPr algn="r"/>
            <a:r>
              <a:rPr lang="sv-SE" sz="2200" dirty="0">
                <a:latin typeface="Calibri Light" pitchFamily="34" charset="0"/>
              </a:rPr>
              <a:t>Berätta i liten grupp</a:t>
            </a:r>
          </a:p>
        </p:txBody>
      </p:sp>
      <p:sp>
        <p:nvSpPr>
          <p:cNvPr id="6" name="textruta 5"/>
          <p:cNvSpPr txBox="1"/>
          <p:nvPr/>
        </p:nvSpPr>
        <p:spPr>
          <a:xfrm>
            <a:off x="4644008" y="3645024"/>
            <a:ext cx="2916324" cy="430887"/>
          </a:xfrm>
          <a:prstGeom prst="rect">
            <a:avLst/>
          </a:prstGeom>
          <a:noFill/>
        </p:spPr>
        <p:txBody>
          <a:bodyPr wrap="square" rtlCol="0">
            <a:spAutoFit/>
          </a:bodyPr>
          <a:lstStyle/>
          <a:p>
            <a:r>
              <a:rPr lang="sv-SE" sz="2200" dirty="0">
                <a:latin typeface="Calibri Light" pitchFamily="34" charset="0"/>
              </a:rPr>
              <a:t>Tankar och känslor?</a:t>
            </a:r>
          </a:p>
        </p:txBody>
      </p:sp>
      <p:sp>
        <p:nvSpPr>
          <p:cNvPr id="7" name="textruta 6"/>
          <p:cNvSpPr txBox="1"/>
          <p:nvPr/>
        </p:nvSpPr>
        <p:spPr>
          <a:xfrm>
            <a:off x="4644008" y="4293096"/>
            <a:ext cx="3874568" cy="430887"/>
          </a:xfrm>
          <a:prstGeom prst="rect">
            <a:avLst/>
          </a:prstGeom>
          <a:noFill/>
        </p:spPr>
        <p:txBody>
          <a:bodyPr wrap="square" rtlCol="0">
            <a:spAutoFit/>
          </a:bodyPr>
          <a:lstStyle/>
          <a:p>
            <a:r>
              <a:rPr lang="sv-SE" sz="2200" dirty="0">
                <a:latin typeface="Calibri Light" pitchFamily="34" charset="0"/>
              </a:rPr>
              <a:t>Något särskilt du tar med dig?</a:t>
            </a:r>
          </a:p>
        </p:txBody>
      </p:sp>
      <p:sp>
        <p:nvSpPr>
          <p:cNvPr id="9" name="textruta 8"/>
          <p:cNvSpPr txBox="1"/>
          <p:nvPr/>
        </p:nvSpPr>
        <p:spPr>
          <a:xfrm>
            <a:off x="5220072" y="1814045"/>
            <a:ext cx="3168352" cy="430887"/>
          </a:xfrm>
          <a:prstGeom prst="rect">
            <a:avLst/>
          </a:prstGeom>
          <a:noFill/>
        </p:spPr>
        <p:txBody>
          <a:bodyPr wrap="square" rtlCol="0">
            <a:spAutoFit/>
          </a:bodyPr>
          <a:lstStyle/>
          <a:p>
            <a:r>
              <a:rPr lang="sv-SE" sz="2200" dirty="0">
                <a:latin typeface="Calibri Light" pitchFamily="34" charset="0"/>
              </a:rPr>
              <a:t>Finns inte RÄTT eller FEL!</a:t>
            </a:r>
          </a:p>
        </p:txBody>
      </p:sp>
      <p:sp>
        <p:nvSpPr>
          <p:cNvPr id="11" name="textruta 10"/>
          <p:cNvSpPr txBox="1"/>
          <p:nvPr/>
        </p:nvSpPr>
        <p:spPr>
          <a:xfrm>
            <a:off x="996752" y="5445224"/>
            <a:ext cx="6624736" cy="430887"/>
          </a:xfrm>
          <a:prstGeom prst="rect">
            <a:avLst/>
          </a:prstGeom>
          <a:noFill/>
        </p:spPr>
        <p:txBody>
          <a:bodyPr wrap="square" rtlCol="0">
            <a:spAutoFit/>
          </a:bodyPr>
          <a:lstStyle/>
          <a:p>
            <a:r>
              <a:rPr lang="sv-SE" sz="2200" dirty="0">
                <a:latin typeface="Calibri Light" pitchFamily="34" charset="0"/>
              </a:rPr>
              <a:t>Skriv ner 1-3 egna mål eller utmaningarna för dig själv</a:t>
            </a:r>
          </a:p>
        </p:txBody>
      </p:sp>
      <p:sp>
        <p:nvSpPr>
          <p:cNvPr id="10" name="textruta 9"/>
          <p:cNvSpPr txBox="1"/>
          <p:nvPr/>
        </p:nvSpPr>
        <p:spPr>
          <a:xfrm>
            <a:off x="0" y="6485609"/>
            <a:ext cx="9144000" cy="369332"/>
          </a:xfrm>
          <a:prstGeom prst="rect">
            <a:avLst/>
          </a:prstGeom>
          <a:solidFill>
            <a:schemeClr val="tx1"/>
          </a:solidFill>
        </p:spPr>
        <p:txBody>
          <a:bodyPr wrap="square" rtlCol="0">
            <a:spAutoFit/>
          </a:bodyPr>
          <a:lstStyle/>
          <a:p>
            <a:r>
              <a:rPr lang="sv-SE" b="1" dirty="0">
                <a:solidFill>
                  <a:schemeClr val="bg1"/>
                </a:solidFill>
              </a:rPr>
              <a:t>KUPO – Kompetensutveckling om psykisk ohälsa för offentliga arbetsgivare</a:t>
            </a:r>
          </a:p>
        </p:txBody>
      </p:sp>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611535"/>
            <a:ext cx="2857500" cy="2857500"/>
          </a:xfrm>
          <a:prstGeom prst="rect">
            <a:avLst/>
          </a:prstGeom>
        </p:spPr>
      </p:pic>
    </p:spTree>
    <p:extLst>
      <p:ext uri="{BB962C8B-B14F-4D97-AF65-F5344CB8AC3E}">
        <p14:creationId xmlns:p14="http://schemas.microsoft.com/office/powerpoint/2010/main" val="41489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ubrik 1"/>
          <p:cNvSpPr txBox="1">
            <a:spLocks/>
          </p:cNvSpPr>
          <p:nvPr/>
        </p:nvSpPr>
        <p:spPr>
          <a:xfrm>
            <a:off x="539552" y="4308397"/>
            <a:ext cx="8064896" cy="217721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v-SE" sz="4800" dirty="0">
                <a:latin typeface="Cambria" pitchFamily="18" charset="0"/>
              </a:rPr>
              <a:t>Tack för idag!</a:t>
            </a:r>
            <a:br>
              <a:rPr lang="sv-SE" dirty="0"/>
            </a:br>
            <a:br>
              <a:rPr lang="sv-SE" sz="800" dirty="0"/>
            </a:br>
            <a:r>
              <a:rPr lang="sv-SE" b="1" dirty="0">
                <a:latin typeface="Calibri Light" pitchFamily="34" charset="0"/>
              </a:rPr>
              <a:t>Vi ses igen den DATUM </a:t>
            </a:r>
            <a:r>
              <a:rPr lang="sv-SE" b="1" dirty="0" err="1">
                <a:latin typeface="Calibri Light" pitchFamily="34" charset="0"/>
              </a:rPr>
              <a:t>kl</a:t>
            </a:r>
            <a:r>
              <a:rPr lang="sv-SE" b="1" dirty="0">
                <a:latin typeface="Calibri Light" pitchFamily="34" charset="0"/>
              </a:rPr>
              <a:t> XX.XX</a:t>
            </a:r>
          </a:p>
        </p:txBody>
      </p:sp>
      <p:sp>
        <p:nvSpPr>
          <p:cNvPr id="5" name="textruta 4"/>
          <p:cNvSpPr txBox="1"/>
          <p:nvPr/>
        </p:nvSpPr>
        <p:spPr>
          <a:xfrm>
            <a:off x="0" y="6485609"/>
            <a:ext cx="9144000" cy="369332"/>
          </a:xfrm>
          <a:prstGeom prst="rect">
            <a:avLst/>
          </a:prstGeom>
          <a:solidFill>
            <a:schemeClr val="tx1"/>
          </a:solidFill>
        </p:spPr>
        <p:txBody>
          <a:bodyPr wrap="square" rtlCol="0">
            <a:spAutoFit/>
          </a:bodyPr>
          <a:lstStyle/>
          <a:p>
            <a:r>
              <a:rPr lang="sv-SE" b="1" dirty="0">
                <a:solidFill>
                  <a:schemeClr val="bg1"/>
                </a:solidFill>
              </a:rPr>
              <a:t>KUPO – Kompetensutveckling om psykisk ohälsa för offentliga arbetsgivare</a:t>
            </a:r>
          </a:p>
        </p:txBody>
      </p:sp>
    </p:spTree>
    <p:extLst>
      <p:ext uri="{BB962C8B-B14F-4D97-AF65-F5344CB8AC3E}">
        <p14:creationId xmlns:p14="http://schemas.microsoft.com/office/powerpoint/2010/main" val="430283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Rubrik 1"/>
          <p:cNvSpPr txBox="1">
            <a:spLocks/>
          </p:cNvSpPr>
          <p:nvPr/>
        </p:nvSpPr>
        <p:spPr>
          <a:xfrm>
            <a:off x="10055" y="833605"/>
            <a:ext cx="9144000" cy="2387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8800" b="1" dirty="0">
                <a:solidFill>
                  <a:schemeClr val="bg1"/>
                </a:solidFill>
              </a:rPr>
              <a:t>Psykisk ohälsa</a:t>
            </a:r>
          </a:p>
          <a:p>
            <a:r>
              <a:rPr lang="sv-SE" sz="2800" b="1" dirty="0">
                <a:solidFill>
                  <a:schemeClr val="bg1"/>
                </a:solidFill>
              </a:rPr>
              <a:t>Tillfälle 2</a:t>
            </a:r>
          </a:p>
        </p:txBody>
      </p:sp>
      <p:sp>
        <p:nvSpPr>
          <p:cNvPr id="3" name="textruta 2"/>
          <p:cNvSpPr txBox="1"/>
          <p:nvPr/>
        </p:nvSpPr>
        <p:spPr>
          <a:xfrm>
            <a:off x="162455" y="4154905"/>
            <a:ext cx="8839200" cy="1600438"/>
          </a:xfrm>
          <a:prstGeom prst="rect">
            <a:avLst/>
          </a:prstGeom>
          <a:noFill/>
        </p:spPr>
        <p:txBody>
          <a:bodyPr wrap="square" rtlCol="0">
            <a:spAutoFit/>
          </a:bodyPr>
          <a:lstStyle/>
          <a:p>
            <a:pPr algn="ctr"/>
            <a:r>
              <a:rPr lang="sv-SE" sz="4000" dirty="0">
                <a:solidFill>
                  <a:schemeClr val="bg1"/>
                </a:solidFill>
              </a:rPr>
              <a:t>Förhindra – Förebygga – Förkorta </a:t>
            </a:r>
            <a:endParaRPr lang="sv-SE" sz="4000" b="1" dirty="0">
              <a:solidFill>
                <a:schemeClr val="bg1"/>
              </a:solidFill>
            </a:endParaRPr>
          </a:p>
          <a:p>
            <a:pPr algn="ctr"/>
            <a:r>
              <a:rPr lang="sv-SE" sz="4000" b="1" dirty="0">
                <a:solidFill>
                  <a:schemeClr val="bg1"/>
                </a:solidFill>
              </a:rPr>
              <a:t>Värmland 2017</a:t>
            </a:r>
          </a:p>
          <a:p>
            <a:endParaRPr lang="sv-SE" dirty="0">
              <a:solidFill>
                <a:schemeClr val="bg1"/>
              </a:solidFill>
            </a:endParaRPr>
          </a:p>
        </p:txBody>
      </p:sp>
      <p:sp>
        <p:nvSpPr>
          <p:cNvPr id="5" name="textruta 4"/>
          <p:cNvSpPr txBox="1"/>
          <p:nvPr/>
        </p:nvSpPr>
        <p:spPr>
          <a:xfrm>
            <a:off x="0" y="6485609"/>
            <a:ext cx="9144000" cy="369332"/>
          </a:xfrm>
          <a:prstGeom prst="rect">
            <a:avLst/>
          </a:prstGeom>
          <a:solidFill>
            <a:schemeClr val="tx1"/>
          </a:solidFill>
        </p:spPr>
        <p:txBody>
          <a:bodyPr wrap="square" rtlCol="0">
            <a:spAutoFit/>
          </a:bodyPr>
          <a:lstStyle/>
          <a:p>
            <a:r>
              <a:rPr lang="sv-SE" b="1" dirty="0">
                <a:solidFill>
                  <a:schemeClr val="bg1"/>
                </a:solidFill>
              </a:rPr>
              <a:t>KUPO – Kompetensutveckling om psykisk ohälsa för offentliga arbetsgivare</a:t>
            </a:r>
          </a:p>
        </p:txBody>
      </p:sp>
    </p:spTree>
    <p:extLst>
      <p:ext uri="{BB962C8B-B14F-4D97-AF65-F5344CB8AC3E}">
        <p14:creationId xmlns:p14="http://schemas.microsoft.com/office/powerpoint/2010/main" val="2516345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med rundade hörn 4"/>
          <p:cNvSpPr/>
          <p:nvPr/>
        </p:nvSpPr>
        <p:spPr>
          <a:xfrm>
            <a:off x="1331640" y="1196752"/>
            <a:ext cx="6480720" cy="3816424"/>
          </a:xfrm>
          <a:prstGeom prst="roundRect">
            <a:avLst/>
          </a:prstGeom>
          <a:solidFill>
            <a:schemeClr val="accent5">
              <a:lumMod val="75000"/>
            </a:schemeClr>
          </a:solidFill>
          <a:ln>
            <a:solidFill>
              <a:schemeClr val="accent5">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lIns="720000" rtlCol="0" anchor="ctr"/>
          <a:lstStyle/>
          <a:p>
            <a:r>
              <a:rPr lang="sv-SE" sz="3000" b="1" dirty="0"/>
              <a:t>Tillfälle 1</a:t>
            </a:r>
          </a:p>
          <a:p>
            <a:r>
              <a:rPr lang="sv-SE" sz="3000" dirty="0"/>
              <a:t>Block 1: Annas resa</a:t>
            </a:r>
          </a:p>
          <a:p>
            <a:r>
              <a:rPr lang="sv-SE" sz="3000" dirty="0"/>
              <a:t>Block 2: Självinsikt</a:t>
            </a:r>
          </a:p>
          <a:p>
            <a:endParaRPr lang="sv-SE" sz="2600" dirty="0"/>
          </a:p>
          <a:p>
            <a:r>
              <a:rPr lang="sv-SE" sz="2400" b="1" dirty="0">
                <a:solidFill>
                  <a:schemeClr val="accent5">
                    <a:lumMod val="20000"/>
                    <a:lumOff val="80000"/>
                  </a:schemeClr>
                </a:solidFill>
              </a:rPr>
              <a:t>Tillfälle 2</a:t>
            </a:r>
          </a:p>
          <a:p>
            <a:r>
              <a:rPr lang="sv-SE" sz="2400" dirty="0">
                <a:solidFill>
                  <a:schemeClr val="accent5">
                    <a:lumMod val="20000"/>
                    <a:lumOff val="80000"/>
                  </a:schemeClr>
                </a:solidFill>
              </a:rPr>
              <a:t>Block 3: Filmer om chefens roll</a:t>
            </a:r>
          </a:p>
          <a:p>
            <a:r>
              <a:rPr lang="sv-SE" sz="2400" dirty="0">
                <a:solidFill>
                  <a:schemeClr val="accent5">
                    <a:lumMod val="20000"/>
                    <a:lumOff val="80000"/>
                  </a:schemeClr>
                </a:solidFill>
              </a:rPr>
              <a:t>Block 4: Samtalsövningar</a:t>
            </a:r>
          </a:p>
        </p:txBody>
      </p:sp>
      <p:sp>
        <p:nvSpPr>
          <p:cNvPr id="4" name="textruta 3"/>
          <p:cNvSpPr txBox="1"/>
          <p:nvPr/>
        </p:nvSpPr>
        <p:spPr>
          <a:xfrm>
            <a:off x="0" y="6485609"/>
            <a:ext cx="9144000" cy="369332"/>
          </a:xfrm>
          <a:prstGeom prst="rect">
            <a:avLst/>
          </a:prstGeom>
          <a:solidFill>
            <a:schemeClr val="tx1"/>
          </a:solidFill>
        </p:spPr>
        <p:txBody>
          <a:bodyPr wrap="square" rtlCol="0">
            <a:spAutoFit/>
          </a:bodyPr>
          <a:lstStyle/>
          <a:p>
            <a:r>
              <a:rPr lang="sv-SE" b="1" dirty="0">
                <a:solidFill>
                  <a:schemeClr val="bg1"/>
                </a:solidFill>
              </a:rPr>
              <a:t>KUPO – Kompetensutveckling om psykisk ohälsa för offentliga arbetsgivare</a:t>
            </a:r>
          </a:p>
        </p:txBody>
      </p:sp>
    </p:spTree>
    <p:extLst>
      <p:ext uri="{BB962C8B-B14F-4D97-AF65-F5344CB8AC3E}">
        <p14:creationId xmlns:p14="http://schemas.microsoft.com/office/powerpoint/2010/main" val="1644773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med rundade hörn 4"/>
          <p:cNvSpPr/>
          <p:nvPr/>
        </p:nvSpPr>
        <p:spPr>
          <a:xfrm>
            <a:off x="1331640" y="1196752"/>
            <a:ext cx="6480720" cy="3816424"/>
          </a:xfrm>
          <a:prstGeom prst="roundRect">
            <a:avLst/>
          </a:prstGeom>
          <a:solidFill>
            <a:schemeClr val="accent5">
              <a:lumMod val="75000"/>
            </a:schemeClr>
          </a:solidFill>
          <a:ln>
            <a:solidFill>
              <a:schemeClr val="accent5">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lIns="720000" rtlCol="0" anchor="ctr"/>
          <a:lstStyle/>
          <a:p>
            <a:r>
              <a:rPr lang="sv-SE" sz="2400" b="1" dirty="0">
                <a:solidFill>
                  <a:schemeClr val="accent5">
                    <a:lumMod val="20000"/>
                    <a:lumOff val="80000"/>
                  </a:schemeClr>
                </a:solidFill>
              </a:rPr>
              <a:t>Tillfälle 1</a:t>
            </a:r>
          </a:p>
          <a:p>
            <a:r>
              <a:rPr lang="sv-SE" sz="2400" dirty="0">
                <a:solidFill>
                  <a:schemeClr val="accent5">
                    <a:lumMod val="20000"/>
                    <a:lumOff val="80000"/>
                  </a:schemeClr>
                </a:solidFill>
              </a:rPr>
              <a:t>Block 1: Annas resa</a:t>
            </a:r>
          </a:p>
          <a:p>
            <a:r>
              <a:rPr lang="sv-SE" sz="2400" dirty="0">
                <a:solidFill>
                  <a:schemeClr val="accent5">
                    <a:lumMod val="20000"/>
                    <a:lumOff val="80000"/>
                  </a:schemeClr>
                </a:solidFill>
              </a:rPr>
              <a:t>Block 2: Självinsikt</a:t>
            </a:r>
          </a:p>
          <a:p>
            <a:endParaRPr lang="sv-SE" sz="2600" dirty="0"/>
          </a:p>
          <a:p>
            <a:r>
              <a:rPr lang="sv-SE" sz="3000" b="1" dirty="0"/>
              <a:t>Tillfälle 2</a:t>
            </a:r>
          </a:p>
          <a:p>
            <a:r>
              <a:rPr lang="sv-SE" sz="3000" dirty="0"/>
              <a:t>Block 3: Filmer om chefens roll</a:t>
            </a:r>
          </a:p>
          <a:p>
            <a:r>
              <a:rPr lang="sv-SE" sz="3000" dirty="0"/>
              <a:t>Block 4: Samtalsövningar</a:t>
            </a:r>
          </a:p>
        </p:txBody>
      </p:sp>
      <p:sp>
        <p:nvSpPr>
          <p:cNvPr id="4" name="textruta 3"/>
          <p:cNvSpPr txBox="1"/>
          <p:nvPr/>
        </p:nvSpPr>
        <p:spPr>
          <a:xfrm>
            <a:off x="0" y="6485609"/>
            <a:ext cx="9144000" cy="369332"/>
          </a:xfrm>
          <a:prstGeom prst="rect">
            <a:avLst/>
          </a:prstGeom>
          <a:solidFill>
            <a:schemeClr val="tx1"/>
          </a:solidFill>
        </p:spPr>
        <p:txBody>
          <a:bodyPr wrap="square" rtlCol="0">
            <a:spAutoFit/>
          </a:bodyPr>
          <a:lstStyle/>
          <a:p>
            <a:r>
              <a:rPr lang="sv-SE" b="1" dirty="0">
                <a:solidFill>
                  <a:schemeClr val="bg1"/>
                </a:solidFill>
              </a:rPr>
              <a:t>KUPO – Kompetensutveckling om psykisk ohälsa för offentliga arbetsgivare</a:t>
            </a:r>
          </a:p>
        </p:txBody>
      </p:sp>
    </p:spTree>
    <p:extLst>
      <p:ext uri="{BB962C8B-B14F-4D97-AF65-F5344CB8AC3E}">
        <p14:creationId xmlns:p14="http://schemas.microsoft.com/office/powerpoint/2010/main" val="31511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extruta 1"/>
          <p:cNvSpPr txBox="1"/>
          <p:nvPr/>
        </p:nvSpPr>
        <p:spPr>
          <a:xfrm>
            <a:off x="504056" y="2228671"/>
            <a:ext cx="8316416" cy="2123658"/>
          </a:xfrm>
          <a:prstGeom prst="rect">
            <a:avLst/>
          </a:prstGeom>
          <a:noFill/>
        </p:spPr>
        <p:txBody>
          <a:bodyPr wrap="square" rtlCol="0">
            <a:spAutoFit/>
          </a:bodyPr>
          <a:lstStyle/>
          <a:p>
            <a:r>
              <a:rPr lang="sv-SE" sz="6600" dirty="0">
                <a:solidFill>
                  <a:schemeClr val="bg1"/>
                </a:solidFill>
              </a:rPr>
              <a:t>Block 3: </a:t>
            </a:r>
          </a:p>
          <a:p>
            <a:r>
              <a:rPr lang="sv-SE" sz="6600" dirty="0">
                <a:solidFill>
                  <a:schemeClr val="bg1"/>
                </a:solidFill>
              </a:rPr>
              <a:t>Filmer om chefens roll</a:t>
            </a:r>
          </a:p>
        </p:txBody>
      </p:sp>
      <p:sp>
        <p:nvSpPr>
          <p:cNvPr id="3" name="textruta 2"/>
          <p:cNvSpPr txBox="1"/>
          <p:nvPr/>
        </p:nvSpPr>
        <p:spPr>
          <a:xfrm>
            <a:off x="0" y="6485609"/>
            <a:ext cx="9144000" cy="369332"/>
          </a:xfrm>
          <a:prstGeom prst="rect">
            <a:avLst/>
          </a:prstGeom>
          <a:solidFill>
            <a:schemeClr val="tx1"/>
          </a:solidFill>
        </p:spPr>
        <p:txBody>
          <a:bodyPr wrap="square" rtlCol="0">
            <a:spAutoFit/>
          </a:bodyPr>
          <a:lstStyle/>
          <a:p>
            <a:r>
              <a:rPr lang="sv-SE" b="1" dirty="0">
                <a:solidFill>
                  <a:schemeClr val="bg1"/>
                </a:solidFill>
              </a:rPr>
              <a:t>KUPO – Kompetensutveckling om psykisk ohälsa för offentliga arbetsgivare</a:t>
            </a:r>
          </a:p>
        </p:txBody>
      </p:sp>
    </p:spTree>
    <p:extLst>
      <p:ext uri="{BB962C8B-B14F-4D97-AF65-F5344CB8AC3E}">
        <p14:creationId xmlns:p14="http://schemas.microsoft.com/office/powerpoint/2010/main" val="1214032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1" y="5214501"/>
            <a:ext cx="9144000" cy="806787"/>
          </a:xfrm>
        </p:spPr>
        <p:txBody>
          <a:bodyPr>
            <a:normAutofit/>
          </a:bodyPr>
          <a:lstStyle/>
          <a:p>
            <a:r>
              <a:rPr lang="sv-SE" sz="2800" dirty="0">
                <a:solidFill>
                  <a:schemeClr val="bg1"/>
                </a:solidFill>
                <a:latin typeface="Calibri Light" pitchFamily="34" charset="0"/>
              </a:rPr>
              <a:t>en film om stressrelaterad psykisk ohälsa i arbetslivet</a:t>
            </a:r>
          </a:p>
        </p:txBody>
      </p:sp>
      <p:sp>
        <p:nvSpPr>
          <p:cNvPr id="5" name="textruta 4"/>
          <p:cNvSpPr txBox="1"/>
          <p:nvPr/>
        </p:nvSpPr>
        <p:spPr>
          <a:xfrm>
            <a:off x="0" y="6485609"/>
            <a:ext cx="9144000" cy="369332"/>
          </a:xfrm>
          <a:prstGeom prst="rect">
            <a:avLst/>
          </a:prstGeom>
          <a:solidFill>
            <a:schemeClr val="tx1"/>
          </a:solidFill>
        </p:spPr>
        <p:txBody>
          <a:bodyPr wrap="square" rtlCol="0">
            <a:spAutoFit/>
          </a:bodyPr>
          <a:lstStyle/>
          <a:p>
            <a:r>
              <a:rPr lang="sv-SE" b="1" dirty="0">
                <a:solidFill>
                  <a:schemeClr val="bg1"/>
                </a:solidFill>
              </a:rPr>
              <a:t>KUPO – Kompetensutveckling om psykisk ohälsa för offentliga arbetsgivare</a:t>
            </a:r>
          </a:p>
        </p:txBody>
      </p:sp>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464" y="261243"/>
            <a:ext cx="8595072" cy="483472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21431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BILDER\våg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88640"/>
            <a:ext cx="3607296" cy="3607296"/>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p:cNvSpPr txBox="1">
            <a:spLocks/>
          </p:cNvSpPr>
          <p:nvPr/>
        </p:nvSpPr>
        <p:spPr>
          <a:xfrm>
            <a:off x="611560" y="1227011"/>
            <a:ext cx="7125113" cy="1088606"/>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sv-SE" sz="800" dirty="0"/>
            </a:br>
            <a:r>
              <a:rPr lang="sv-SE" dirty="0">
                <a:latin typeface="Calibri Light" pitchFamily="34" charset="0"/>
              </a:rPr>
              <a:t>REFLEKTIONER</a:t>
            </a:r>
          </a:p>
        </p:txBody>
      </p:sp>
      <p:sp>
        <p:nvSpPr>
          <p:cNvPr id="3" name="textruta 2"/>
          <p:cNvSpPr txBox="1"/>
          <p:nvPr/>
        </p:nvSpPr>
        <p:spPr>
          <a:xfrm>
            <a:off x="611560" y="2852936"/>
            <a:ext cx="6912768" cy="3046988"/>
          </a:xfrm>
          <a:prstGeom prst="rect">
            <a:avLst/>
          </a:prstGeom>
          <a:noFill/>
        </p:spPr>
        <p:txBody>
          <a:bodyPr wrap="square" rtlCol="0">
            <a:spAutoFit/>
          </a:bodyPr>
          <a:lstStyle/>
          <a:p>
            <a:r>
              <a:rPr lang="sv-SE" sz="3200" dirty="0">
                <a:latin typeface="Calibri Light" pitchFamily="34" charset="0"/>
              </a:rPr>
              <a:t>Hur gör du för att tidigt </a:t>
            </a:r>
          </a:p>
          <a:p>
            <a:r>
              <a:rPr lang="sv-SE" sz="3200" dirty="0">
                <a:latin typeface="Calibri Light" pitchFamily="34" charset="0"/>
              </a:rPr>
              <a:t>fånga in stressfaktorer och problem på din arbetsplats/bland dina medarbetare? </a:t>
            </a:r>
          </a:p>
          <a:p>
            <a:endParaRPr lang="sv-SE" sz="3200" dirty="0">
              <a:latin typeface="Calibri Light" pitchFamily="34" charset="0"/>
            </a:endParaRPr>
          </a:p>
          <a:p>
            <a:r>
              <a:rPr lang="sv-SE" sz="3200" dirty="0">
                <a:latin typeface="Calibri Light" pitchFamily="34" charset="0"/>
              </a:rPr>
              <a:t>Hur tänker du inför uppmaningen att ”agera direkt”? </a:t>
            </a:r>
          </a:p>
        </p:txBody>
      </p:sp>
      <p:sp>
        <p:nvSpPr>
          <p:cNvPr id="4" name="textruta 3"/>
          <p:cNvSpPr txBox="1"/>
          <p:nvPr/>
        </p:nvSpPr>
        <p:spPr>
          <a:xfrm>
            <a:off x="0" y="6485609"/>
            <a:ext cx="9144000" cy="369332"/>
          </a:xfrm>
          <a:prstGeom prst="rect">
            <a:avLst/>
          </a:prstGeom>
          <a:solidFill>
            <a:schemeClr val="tx1"/>
          </a:solidFill>
        </p:spPr>
        <p:txBody>
          <a:bodyPr wrap="square" rtlCol="0">
            <a:spAutoFit/>
          </a:bodyPr>
          <a:lstStyle/>
          <a:p>
            <a:r>
              <a:rPr lang="sv-SE" b="1" dirty="0">
                <a:solidFill>
                  <a:schemeClr val="bg1"/>
                </a:solidFill>
              </a:rPr>
              <a:t>KUPO – Kompetensutveckling om psykisk ohälsa för offentliga arbetsgivare</a:t>
            </a:r>
          </a:p>
        </p:txBody>
      </p:sp>
    </p:spTree>
    <p:extLst>
      <p:ext uri="{BB962C8B-B14F-4D97-AF65-F5344CB8AC3E}">
        <p14:creationId xmlns:p14="http://schemas.microsoft.com/office/powerpoint/2010/main" val="3928033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ikbent triangel 10"/>
          <p:cNvSpPr/>
          <p:nvPr/>
        </p:nvSpPr>
        <p:spPr>
          <a:xfrm>
            <a:off x="2735796" y="1736812"/>
            <a:ext cx="3672408" cy="2664296"/>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Ellips 4"/>
          <p:cNvSpPr/>
          <p:nvPr/>
        </p:nvSpPr>
        <p:spPr>
          <a:xfrm>
            <a:off x="3347864" y="1124744"/>
            <a:ext cx="2448272" cy="216024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400" b="1" dirty="0">
                <a:solidFill>
                  <a:schemeClr val="bg1"/>
                </a:solidFill>
                <a:latin typeface="Calibri Light" pitchFamily="34" charset="0"/>
              </a:rPr>
              <a:t>Organisation</a:t>
            </a:r>
          </a:p>
        </p:txBody>
      </p:sp>
      <p:sp>
        <p:nvSpPr>
          <p:cNvPr id="8" name="Ellips 7"/>
          <p:cNvSpPr/>
          <p:nvPr/>
        </p:nvSpPr>
        <p:spPr>
          <a:xfrm>
            <a:off x="5076056" y="3826351"/>
            <a:ext cx="2448272" cy="216024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sz="2400" b="1" dirty="0">
                <a:solidFill>
                  <a:schemeClr val="bg1"/>
                </a:solidFill>
                <a:latin typeface="Calibri Light" pitchFamily="34" charset="0"/>
              </a:rPr>
              <a:t>Individ</a:t>
            </a:r>
          </a:p>
        </p:txBody>
      </p:sp>
      <p:sp>
        <p:nvSpPr>
          <p:cNvPr id="9" name="Ellips 8"/>
          <p:cNvSpPr/>
          <p:nvPr/>
        </p:nvSpPr>
        <p:spPr>
          <a:xfrm>
            <a:off x="1545468" y="3861048"/>
            <a:ext cx="2448272" cy="2160240"/>
          </a:xfrm>
          <a:prstGeom prst="ellipse">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600" b="1" dirty="0">
                <a:solidFill>
                  <a:schemeClr val="bg1"/>
                </a:solidFill>
                <a:latin typeface="Calibri Light" pitchFamily="34" charset="0"/>
              </a:rPr>
              <a:t>Ledarskap</a:t>
            </a:r>
          </a:p>
        </p:txBody>
      </p:sp>
      <p:sp>
        <p:nvSpPr>
          <p:cNvPr id="3" name="Ellips 2"/>
          <p:cNvSpPr/>
          <p:nvPr/>
        </p:nvSpPr>
        <p:spPr>
          <a:xfrm>
            <a:off x="6516216" y="2636912"/>
            <a:ext cx="1240142" cy="11161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sz="2200" dirty="0">
                <a:latin typeface="Calibri Light" pitchFamily="34" charset="0"/>
              </a:rPr>
              <a:t>Vård/  FHV</a:t>
            </a:r>
          </a:p>
        </p:txBody>
      </p:sp>
      <p:sp>
        <p:nvSpPr>
          <p:cNvPr id="10" name="Ellips 9"/>
          <p:cNvSpPr/>
          <p:nvPr/>
        </p:nvSpPr>
        <p:spPr>
          <a:xfrm>
            <a:off x="7731696" y="3665857"/>
            <a:ext cx="1190238" cy="10801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sz="2200" dirty="0">
                <a:latin typeface="Calibri Light" pitchFamily="34" charset="0"/>
              </a:rPr>
              <a:t>Privat-liv</a:t>
            </a:r>
          </a:p>
        </p:txBody>
      </p:sp>
      <p:sp>
        <p:nvSpPr>
          <p:cNvPr id="12" name="Ellips 11"/>
          <p:cNvSpPr/>
          <p:nvPr/>
        </p:nvSpPr>
        <p:spPr>
          <a:xfrm>
            <a:off x="7579296" y="5085184"/>
            <a:ext cx="953144" cy="90140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sz="2200" dirty="0">
                <a:latin typeface="Calibri Light" pitchFamily="34" charset="0"/>
              </a:rPr>
              <a:t>FK</a:t>
            </a:r>
          </a:p>
        </p:txBody>
      </p:sp>
      <p:sp>
        <p:nvSpPr>
          <p:cNvPr id="14" name="Ellips 13"/>
          <p:cNvSpPr/>
          <p:nvPr/>
        </p:nvSpPr>
        <p:spPr>
          <a:xfrm>
            <a:off x="4490627" y="5697713"/>
            <a:ext cx="650087" cy="63968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200" dirty="0">
              <a:latin typeface="Calibri Light" pitchFamily="34" charset="0"/>
            </a:endParaRPr>
          </a:p>
        </p:txBody>
      </p:sp>
      <p:sp>
        <p:nvSpPr>
          <p:cNvPr id="15" name="Ellips 14"/>
          <p:cNvSpPr/>
          <p:nvPr/>
        </p:nvSpPr>
        <p:spPr>
          <a:xfrm>
            <a:off x="8119447" y="2749116"/>
            <a:ext cx="650087" cy="63968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200" dirty="0">
              <a:latin typeface="Calibri Light" pitchFamily="34" charset="0"/>
            </a:endParaRPr>
          </a:p>
        </p:txBody>
      </p:sp>
      <p:sp>
        <p:nvSpPr>
          <p:cNvPr id="16" name="Ellips 15"/>
          <p:cNvSpPr/>
          <p:nvPr/>
        </p:nvSpPr>
        <p:spPr>
          <a:xfrm>
            <a:off x="6906251" y="5771817"/>
            <a:ext cx="650087" cy="63968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200" dirty="0">
              <a:latin typeface="Calibri Light" pitchFamily="34" charset="0"/>
            </a:endParaRPr>
          </a:p>
        </p:txBody>
      </p:sp>
      <p:sp>
        <p:nvSpPr>
          <p:cNvPr id="18" name="Ellips 17"/>
          <p:cNvSpPr/>
          <p:nvPr/>
        </p:nvSpPr>
        <p:spPr>
          <a:xfrm>
            <a:off x="2267744" y="566682"/>
            <a:ext cx="1240142" cy="111612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200" dirty="0" err="1">
                <a:latin typeface="Calibri Light" pitchFamily="34" charset="0"/>
              </a:rPr>
              <a:t>Struk</a:t>
            </a:r>
            <a:r>
              <a:rPr lang="sv-SE" sz="2200" dirty="0">
                <a:latin typeface="Calibri Light" pitchFamily="34" charset="0"/>
              </a:rPr>
              <a:t>-turer</a:t>
            </a:r>
          </a:p>
        </p:txBody>
      </p:sp>
      <p:sp>
        <p:nvSpPr>
          <p:cNvPr id="19" name="Ellips 18"/>
          <p:cNvSpPr/>
          <p:nvPr/>
        </p:nvSpPr>
        <p:spPr>
          <a:xfrm>
            <a:off x="5140714" y="161020"/>
            <a:ext cx="1375502" cy="125175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200" dirty="0" err="1">
                <a:latin typeface="Calibri Light" pitchFamily="34" charset="0"/>
              </a:rPr>
              <a:t>Resur</a:t>
            </a:r>
            <a:r>
              <a:rPr lang="sv-SE" sz="2200" dirty="0">
                <a:latin typeface="Calibri Light" pitchFamily="34" charset="0"/>
              </a:rPr>
              <a:t>-ser</a:t>
            </a:r>
          </a:p>
        </p:txBody>
      </p:sp>
      <p:sp>
        <p:nvSpPr>
          <p:cNvPr id="20" name="Ellips 19"/>
          <p:cNvSpPr/>
          <p:nvPr/>
        </p:nvSpPr>
        <p:spPr>
          <a:xfrm>
            <a:off x="3668696" y="246838"/>
            <a:ext cx="650087" cy="63968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sz="2200" dirty="0">
              <a:latin typeface="Calibri Light" pitchFamily="34" charset="0"/>
            </a:endParaRPr>
          </a:p>
        </p:txBody>
      </p:sp>
      <p:sp>
        <p:nvSpPr>
          <p:cNvPr id="21" name="Ellips 20"/>
          <p:cNvSpPr/>
          <p:nvPr/>
        </p:nvSpPr>
        <p:spPr>
          <a:xfrm>
            <a:off x="5949088" y="1651738"/>
            <a:ext cx="650087" cy="63968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sz="2200" dirty="0">
              <a:latin typeface="Calibri Light" pitchFamily="34" charset="0"/>
            </a:endParaRPr>
          </a:p>
        </p:txBody>
      </p:sp>
      <p:sp>
        <p:nvSpPr>
          <p:cNvPr id="17" name="textruta 16"/>
          <p:cNvSpPr txBox="1"/>
          <p:nvPr/>
        </p:nvSpPr>
        <p:spPr>
          <a:xfrm>
            <a:off x="0" y="6485609"/>
            <a:ext cx="9144000" cy="369332"/>
          </a:xfrm>
          <a:prstGeom prst="rect">
            <a:avLst/>
          </a:prstGeom>
          <a:solidFill>
            <a:schemeClr val="tx1"/>
          </a:solidFill>
        </p:spPr>
        <p:txBody>
          <a:bodyPr wrap="square" rtlCol="0">
            <a:spAutoFit/>
          </a:bodyPr>
          <a:lstStyle/>
          <a:p>
            <a:r>
              <a:rPr lang="sv-SE" b="1" dirty="0">
                <a:solidFill>
                  <a:schemeClr val="bg1"/>
                </a:solidFill>
              </a:rPr>
              <a:t>KUPO – Kompetensutveckling om psykisk ohälsa för offentliga arbetsgivare</a:t>
            </a:r>
          </a:p>
        </p:txBody>
      </p:sp>
    </p:spTree>
    <p:extLst>
      <p:ext uri="{BB962C8B-B14F-4D97-AF65-F5344CB8AC3E}">
        <p14:creationId xmlns:p14="http://schemas.microsoft.com/office/powerpoint/2010/main" val="64861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Rubrik 1"/>
          <p:cNvSpPr txBox="1">
            <a:spLocks/>
          </p:cNvSpPr>
          <p:nvPr/>
        </p:nvSpPr>
        <p:spPr>
          <a:xfrm>
            <a:off x="774497" y="4581128"/>
            <a:ext cx="7595006" cy="1784899"/>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v-SE" sz="4100" dirty="0">
                <a:solidFill>
                  <a:schemeClr val="bg1"/>
                </a:solidFill>
                <a:latin typeface="Cambria" pitchFamily="18" charset="0"/>
              </a:rPr>
              <a:t>Ett samtal om chefens roll </a:t>
            </a:r>
          </a:p>
          <a:p>
            <a:pPr algn="l"/>
            <a:r>
              <a:rPr lang="sv-SE" sz="4100" dirty="0">
                <a:solidFill>
                  <a:schemeClr val="bg1"/>
                </a:solidFill>
                <a:latin typeface="Cambria" pitchFamily="18" charset="0"/>
              </a:rPr>
              <a:t>vid stressrelaterad psykisk ohälsa</a:t>
            </a:r>
            <a:r>
              <a:rPr lang="sv-SE" sz="4100" dirty="0">
                <a:solidFill>
                  <a:schemeClr val="bg1"/>
                </a:solidFill>
              </a:rPr>
              <a:t>  </a:t>
            </a:r>
            <a:br>
              <a:rPr lang="sv-SE" dirty="0">
                <a:solidFill>
                  <a:schemeClr val="bg1"/>
                </a:solidFill>
              </a:rPr>
            </a:br>
            <a:br>
              <a:rPr lang="sv-SE" sz="800" dirty="0">
                <a:solidFill>
                  <a:schemeClr val="bg1"/>
                </a:solidFill>
              </a:rPr>
            </a:br>
            <a:endParaRPr lang="sv-SE" sz="800" dirty="0">
              <a:solidFill>
                <a:schemeClr val="bg1"/>
              </a:solidFill>
            </a:endParaRPr>
          </a:p>
          <a:p>
            <a:pPr algn="l"/>
            <a:r>
              <a:rPr lang="sv-SE" sz="3600" dirty="0">
                <a:solidFill>
                  <a:schemeClr val="bg1"/>
                </a:solidFill>
                <a:latin typeface="Calibri Light" pitchFamily="34" charset="0"/>
              </a:rPr>
              <a:t>en film med psykiater Lena Norfjord, HR-strateg </a:t>
            </a:r>
          </a:p>
          <a:p>
            <a:pPr algn="l"/>
            <a:r>
              <a:rPr lang="sv-SE" sz="3600" dirty="0">
                <a:solidFill>
                  <a:schemeClr val="bg1"/>
                </a:solidFill>
                <a:latin typeface="Calibri Light" pitchFamily="34" charset="0"/>
              </a:rPr>
              <a:t>Tina Bengtsson och rektor Marcus Lech</a:t>
            </a:r>
          </a:p>
        </p:txBody>
      </p:sp>
      <p:sp>
        <p:nvSpPr>
          <p:cNvPr id="6" name="textruta 5"/>
          <p:cNvSpPr txBox="1"/>
          <p:nvPr/>
        </p:nvSpPr>
        <p:spPr>
          <a:xfrm>
            <a:off x="0" y="6485609"/>
            <a:ext cx="9144000" cy="369332"/>
          </a:xfrm>
          <a:prstGeom prst="rect">
            <a:avLst/>
          </a:prstGeom>
          <a:solidFill>
            <a:schemeClr val="tx1"/>
          </a:solidFill>
        </p:spPr>
        <p:txBody>
          <a:bodyPr wrap="square" rtlCol="0">
            <a:spAutoFit/>
          </a:bodyPr>
          <a:lstStyle/>
          <a:p>
            <a:r>
              <a:rPr lang="sv-SE" b="1" dirty="0">
                <a:solidFill>
                  <a:schemeClr val="bg1"/>
                </a:solidFill>
              </a:rPr>
              <a:t>KUPO – Kompetensutveckling om psykisk ohälsa för offentliga arbetsgivare</a:t>
            </a:r>
          </a:p>
        </p:txBody>
      </p:sp>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375" y="476672"/>
            <a:ext cx="7207250" cy="38100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45427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med rundade hörn 2"/>
          <p:cNvSpPr/>
          <p:nvPr/>
        </p:nvSpPr>
        <p:spPr>
          <a:xfrm>
            <a:off x="4059907" y="3212976"/>
            <a:ext cx="3888432" cy="1872208"/>
          </a:xfrm>
          <a:prstGeom prst="roundRect">
            <a:avLst/>
          </a:prstGeom>
          <a:solidFill>
            <a:schemeClr val="accent5">
              <a:lumMod val="75000"/>
            </a:schemeClr>
          </a:solidFill>
          <a:ln>
            <a:solidFill>
              <a:schemeClr val="accent5">
                <a:lumMod val="60000"/>
                <a:lumOff val="4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sv-SE" sz="8000" dirty="0">
                <a:latin typeface="+mj-lt"/>
              </a:rPr>
              <a:t>Paus</a:t>
            </a:r>
          </a:p>
        </p:txBody>
      </p:sp>
      <p:sp>
        <p:nvSpPr>
          <p:cNvPr id="4" name="textruta 3"/>
          <p:cNvSpPr txBox="1"/>
          <p:nvPr/>
        </p:nvSpPr>
        <p:spPr>
          <a:xfrm>
            <a:off x="0" y="6485609"/>
            <a:ext cx="9144000" cy="369332"/>
          </a:xfrm>
          <a:prstGeom prst="rect">
            <a:avLst/>
          </a:prstGeom>
          <a:solidFill>
            <a:schemeClr val="tx1"/>
          </a:solidFill>
        </p:spPr>
        <p:txBody>
          <a:bodyPr wrap="square" rtlCol="0">
            <a:spAutoFit/>
          </a:bodyPr>
          <a:lstStyle/>
          <a:p>
            <a:r>
              <a:rPr lang="sv-SE" b="1" dirty="0">
                <a:solidFill>
                  <a:schemeClr val="bg1"/>
                </a:solidFill>
              </a:rPr>
              <a:t>KUPO – Kompetensutveckling om psykisk ohälsa för offentliga arbetsgivare</a:t>
            </a:r>
          </a:p>
        </p:txBody>
      </p:sp>
    </p:spTree>
    <p:extLst>
      <p:ext uri="{BB962C8B-B14F-4D97-AF65-F5344CB8AC3E}">
        <p14:creationId xmlns:p14="http://schemas.microsoft.com/office/powerpoint/2010/main" val="1022541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extruta 1"/>
          <p:cNvSpPr txBox="1"/>
          <p:nvPr/>
        </p:nvSpPr>
        <p:spPr>
          <a:xfrm>
            <a:off x="504056" y="2228671"/>
            <a:ext cx="8316416" cy="2123658"/>
          </a:xfrm>
          <a:prstGeom prst="rect">
            <a:avLst/>
          </a:prstGeom>
          <a:noFill/>
        </p:spPr>
        <p:txBody>
          <a:bodyPr wrap="square" rtlCol="0">
            <a:spAutoFit/>
          </a:bodyPr>
          <a:lstStyle/>
          <a:p>
            <a:r>
              <a:rPr lang="sv-SE" sz="6600" dirty="0">
                <a:solidFill>
                  <a:schemeClr val="bg1"/>
                </a:solidFill>
              </a:rPr>
              <a:t>Block 4: </a:t>
            </a:r>
          </a:p>
          <a:p>
            <a:r>
              <a:rPr lang="sv-SE" sz="6600" dirty="0">
                <a:solidFill>
                  <a:schemeClr val="bg1"/>
                </a:solidFill>
              </a:rPr>
              <a:t>Samtalsövning</a:t>
            </a:r>
          </a:p>
        </p:txBody>
      </p:sp>
      <p:sp>
        <p:nvSpPr>
          <p:cNvPr id="3" name="textruta 2"/>
          <p:cNvSpPr txBox="1"/>
          <p:nvPr/>
        </p:nvSpPr>
        <p:spPr>
          <a:xfrm>
            <a:off x="0" y="6485609"/>
            <a:ext cx="9144000" cy="369332"/>
          </a:xfrm>
          <a:prstGeom prst="rect">
            <a:avLst/>
          </a:prstGeom>
          <a:solidFill>
            <a:schemeClr val="tx1"/>
          </a:solidFill>
        </p:spPr>
        <p:txBody>
          <a:bodyPr wrap="square" rtlCol="0">
            <a:spAutoFit/>
          </a:bodyPr>
          <a:lstStyle/>
          <a:p>
            <a:r>
              <a:rPr lang="sv-SE" b="1" dirty="0">
                <a:solidFill>
                  <a:schemeClr val="bg1"/>
                </a:solidFill>
              </a:rPr>
              <a:t>KUPO – Kompetensutveckling om psykisk ohälsa för offentliga arbetsgivare</a:t>
            </a:r>
          </a:p>
        </p:txBody>
      </p:sp>
    </p:spTree>
    <p:extLst>
      <p:ext uri="{BB962C8B-B14F-4D97-AF65-F5344CB8AC3E}">
        <p14:creationId xmlns:p14="http://schemas.microsoft.com/office/powerpoint/2010/main" val="90396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BILDER\samtal gu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999209"/>
            <a:ext cx="5486400" cy="5486400"/>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p:cNvSpPr txBox="1">
            <a:spLocks/>
          </p:cNvSpPr>
          <p:nvPr/>
        </p:nvSpPr>
        <p:spPr>
          <a:xfrm>
            <a:off x="1043608" y="531157"/>
            <a:ext cx="4104456" cy="936104"/>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v-SE" sz="4800" b="1" dirty="0"/>
              <a:t>Samtalsövning</a:t>
            </a:r>
            <a:r>
              <a:rPr lang="sv-SE" sz="4800" dirty="0"/>
              <a:t>  </a:t>
            </a:r>
            <a:endParaRPr lang="sv-SE" dirty="0"/>
          </a:p>
        </p:txBody>
      </p:sp>
      <p:sp>
        <p:nvSpPr>
          <p:cNvPr id="3" name="textruta 2"/>
          <p:cNvSpPr txBox="1"/>
          <p:nvPr/>
        </p:nvSpPr>
        <p:spPr>
          <a:xfrm>
            <a:off x="0" y="6485609"/>
            <a:ext cx="9144000" cy="369332"/>
          </a:xfrm>
          <a:prstGeom prst="rect">
            <a:avLst/>
          </a:prstGeom>
          <a:solidFill>
            <a:schemeClr val="tx1"/>
          </a:solidFill>
        </p:spPr>
        <p:txBody>
          <a:bodyPr wrap="square" rtlCol="0">
            <a:spAutoFit/>
          </a:bodyPr>
          <a:lstStyle/>
          <a:p>
            <a:r>
              <a:rPr lang="sv-SE" b="1" dirty="0">
                <a:solidFill>
                  <a:schemeClr val="bg1"/>
                </a:solidFill>
              </a:rPr>
              <a:t>KUPO – Kompetensutveckling om psykisk ohälsa för offentliga arbetsgivare</a:t>
            </a:r>
          </a:p>
        </p:txBody>
      </p:sp>
      <p:sp>
        <p:nvSpPr>
          <p:cNvPr id="5" name="textruta 4"/>
          <p:cNvSpPr txBox="1"/>
          <p:nvPr/>
        </p:nvSpPr>
        <p:spPr>
          <a:xfrm>
            <a:off x="179512" y="2636912"/>
            <a:ext cx="3922596" cy="461665"/>
          </a:xfrm>
          <a:prstGeom prst="rect">
            <a:avLst/>
          </a:prstGeom>
          <a:noFill/>
        </p:spPr>
        <p:txBody>
          <a:bodyPr wrap="square" rtlCol="0">
            <a:spAutoFit/>
          </a:bodyPr>
          <a:lstStyle/>
          <a:p>
            <a:r>
              <a:rPr lang="sv-SE" sz="2400" dirty="0">
                <a:latin typeface="Calibri Light" pitchFamily="34" charset="0"/>
              </a:rPr>
              <a:t>Byt roller i de olika övningarna</a:t>
            </a:r>
          </a:p>
        </p:txBody>
      </p:sp>
      <p:sp>
        <p:nvSpPr>
          <p:cNvPr id="7" name="textruta 6"/>
          <p:cNvSpPr txBox="1"/>
          <p:nvPr/>
        </p:nvSpPr>
        <p:spPr>
          <a:xfrm>
            <a:off x="1979712" y="3511576"/>
            <a:ext cx="1584176" cy="461665"/>
          </a:xfrm>
          <a:prstGeom prst="rect">
            <a:avLst/>
          </a:prstGeom>
          <a:noFill/>
        </p:spPr>
        <p:txBody>
          <a:bodyPr wrap="square" rtlCol="0">
            <a:spAutoFit/>
          </a:bodyPr>
          <a:lstStyle/>
          <a:p>
            <a:r>
              <a:rPr lang="sv-SE" sz="2400" dirty="0">
                <a:latin typeface="Calibri Light" pitchFamily="34" charset="0"/>
              </a:rPr>
              <a:t>Våga testa!</a:t>
            </a:r>
          </a:p>
        </p:txBody>
      </p:sp>
      <p:sp>
        <p:nvSpPr>
          <p:cNvPr id="8" name="textruta 7"/>
          <p:cNvSpPr txBox="1"/>
          <p:nvPr/>
        </p:nvSpPr>
        <p:spPr>
          <a:xfrm>
            <a:off x="304606" y="4725144"/>
            <a:ext cx="3672408" cy="461665"/>
          </a:xfrm>
          <a:prstGeom prst="rect">
            <a:avLst/>
          </a:prstGeom>
          <a:noFill/>
        </p:spPr>
        <p:txBody>
          <a:bodyPr wrap="square" rtlCol="0">
            <a:spAutoFit/>
          </a:bodyPr>
          <a:lstStyle/>
          <a:p>
            <a:r>
              <a:rPr lang="sv-SE" sz="2400" dirty="0">
                <a:latin typeface="Calibri Light" pitchFamily="34" charset="0"/>
              </a:rPr>
              <a:t>Finns inte RÄTT eller FEL!</a:t>
            </a:r>
          </a:p>
        </p:txBody>
      </p:sp>
      <p:sp>
        <p:nvSpPr>
          <p:cNvPr id="10" name="textruta 9"/>
          <p:cNvSpPr txBox="1"/>
          <p:nvPr/>
        </p:nvSpPr>
        <p:spPr>
          <a:xfrm>
            <a:off x="598806" y="1772816"/>
            <a:ext cx="4650943" cy="461665"/>
          </a:xfrm>
          <a:prstGeom prst="rect">
            <a:avLst/>
          </a:prstGeom>
          <a:noFill/>
        </p:spPr>
        <p:txBody>
          <a:bodyPr wrap="square" rtlCol="0">
            <a:spAutoFit/>
          </a:bodyPr>
          <a:lstStyle/>
          <a:p>
            <a:r>
              <a:rPr lang="sv-SE" sz="2400" dirty="0">
                <a:latin typeface="Calibri Light" pitchFamily="34" charset="0"/>
              </a:rPr>
              <a:t>Var och en läser sina instruktioner</a:t>
            </a:r>
          </a:p>
        </p:txBody>
      </p:sp>
    </p:spTree>
    <p:extLst>
      <p:ext uri="{BB962C8B-B14F-4D97-AF65-F5344CB8AC3E}">
        <p14:creationId xmlns:p14="http://schemas.microsoft.com/office/powerpoint/2010/main" val="3450108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2696"/>
            <a:ext cx="9144000" cy="6090615"/>
          </a:xfrm>
          <a:prstGeom prst="rect">
            <a:avLst/>
          </a:prstGeom>
        </p:spPr>
      </p:pic>
      <p:sp>
        <p:nvSpPr>
          <p:cNvPr id="2" name="Rubrik 1"/>
          <p:cNvSpPr txBox="1">
            <a:spLocks/>
          </p:cNvSpPr>
          <p:nvPr/>
        </p:nvSpPr>
        <p:spPr>
          <a:xfrm>
            <a:off x="755576" y="980728"/>
            <a:ext cx="4104456" cy="129614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v-SE" sz="5400" b="1" dirty="0"/>
              <a:t>Utvärdering</a:t>
            </a:r>
          </a:p>
        </p:txBody>
      </p:sp>
      <p:sp>
        <p:nvSpPr>
          <p:cNvPr id="4" name="textruta 3"/>
          <p:cNvSpPr txBox="1"/>
          <p:nvPr/>
        </p:nvSpPr>
        <p:spPr>
          <a:xfrm>
            <a:off x="0" y="6485609"/>
            <a:ext cx="9144000" cy="369332"/>
          </a:xfrm>
          <a:prstGeom prst="rect">
            <a:avLst/>
          </a:prstGeom>
          <a:solidFill>
            <a:schemeClr val="tx1"/>
          </a:solidFill>
        </p:spPr>
        <p:txBody>
          <a:bodyPr wrap="square" rtlCol="0">
            <a:spAutoFit/>
          </a:bodyPr>
          <a:lstStyle/>
          <a:p>
            <a:r>
              <a:rPr lang="sv-SE" b="1" dirty="0">
                <a:solidFill>
                  <a:schemeClr val="bg1"/>
                </a:solidFill>
              </a:rPr>
              <a:t>KUPO – Kompetensutveckling om psykisk ohälsa för offentliga arbetsgivare</a:t>
            </a:r>
          </a:p>
        </p:txBody>
      </p:sp>
    </p:spTree>
    <p:extLst>
      <p:ext uri="{BB962C8B-B14F-4D97-AF65-F5344CB8AC3E}">
        <p14:creationId xmlns:p14="http://schemas.microsoft.com/office/powerpoint/2010/main" val="2922011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extruta 1"/>
          <p:cNvSpPr txBox="1"/>
          <p:nvPr/>
        </p:nvSpPr>
        <p:spPr>
          <a:xfrm>
            <a:off x="504056" y="2228671"/>
            <a:ext cx="8316416" cy="2308324"/>
          </a:xfrm>
          <a:prstGeom prst="rect">
            <a:avLst/>
          </a:prstGeom>
          <a:noFill/>
        </p:spPr>
        <p:txBody>
          <a:bodyPr wrap="square" rtlCol="0">
            <a:spAutoFit/>
          </a:bodyPr>
          <a:lstStyle/>
          <a:p>
            <a:r>
              <a:rPr lang="sv-SE" sz="7200" dirty="0">
                <a:solidFill>
                  <a:schemeClr val="bg1"/>
                </a:solidFill>
              </a:rPr>
              <a:t>Block 1: </a:t>
            </a:r>
          </a:p>
          <a:p>
            <a:r>
              <a:rPr lang="sv-SE" sz="7200" dirty="0">
                <a:solidFill>
                  <a:schemeClr val="bg1"/>
                </a:solidFill>
              </a:rPr>
              <a:t>Annas resa</a:t>
            </a:r>
          </a:p>
        </p:txBody>
      </p:sp>
      <p:sp>
        <p:nvSpPr>
          <p:cNvPr id="3" name="textruta 2"/>
          <p:cNvSpPr txBox="1"/>
          <p:nvPr/>
        </p:nvSpPr>
        <p:spPr>
          <a:xfrm>
            <a:off x="0" y="6485609"/>
            <a:ext cx="9144000" cy="369332"/>
          </a:xfrm>
          <a:prstGeom prst="rect">
            <a:avLst/>
          </a:prstGeom>
          <a:solidFill>
            <a:schemeClr val="tx1"/>
          </a:solidFill>
        </p:spPr>
        <p:txBody>
          <a:bodyPr wrap="square" rtlCol="0">
            <a:spAutoFit/>
          </a:bodyPr>
          <a:lstStyle/>
          <a:p>
            <a:r>
              <a:rPr lang="sv-SE" b="1" dirty="0">
                <a:solidFill>
                  <a:schemeClr val="bg1"/>
                </a:solidFill>
              </a:rPr>
              <a:t>KUPO – Kompetensutveckling om psykisk ohälsa för offentliga arbetsgivare</a:t>
            </a:r>
          </a:p>
        </p:txBody>
      </p:sp>
    </p:spTree>
    <p:extLst>
      <p:ext uri="{BB962C8B-B14F-4D97-AF65-F5344CB8AC3E}">
        <p14:creationId xmlns:p14="http://schemas.microsoft.com/office/powerpoint/2010/main" val="2496530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textruta 4"/>
          <p:cNvSpPr txBox="1"/>
          <p:nvPr/>
        </p:nvSpPr>
        <p:spPr>
          <a:xfrm>
            <a:off x="0" y="6485609"/>
            <a:ext cx="9144000" cy="369332"/>
          </a:xfrm>
          <a:prstGeom prst="rect">
            <a:avLst/>
          </a:prstGeom>
          <a:solidFill>
            <a:schemeClr val="tx1"/>
          </a:solidFill>
        </p:spPr>
        <p:txBody>
          <a:bodyPr wrap="square" rtlCol="0">
            <a:spAutoFit/>
          </a:bodyPr>
          <a:lstStyle/>
          <a:p>
            <a:r>
              <a:rPr lang="sv-SE" b="1" dirty="0">
                <a:solidFill>
                  <a:schemeClr val="bg1"/>
                </a:solidFill>
              </a:rPr>
              <a:t>KUPO – Kompetensutveckling om psykisk ohälsa för offentliga arbetsgivare</a:t>
            </a:r>
          </a:p>
        </p:txBody>
      </p:sp>
      <p:sp>
        <p:nvSpPr>
          <p:cNvPr id="6" name="Rubrik 1"/>
          <p:cNvSpPr txBox="1">
            <a:spLocks/>
          </p:cNvSpPr>
          <p:nvPr/>
        </p:nvSpPr>
        <p:spPr>
          <a:xfrm>
            <a:off x="1403648" y="4581128"/>
            <a:ext cx="4104456" cy="1352851"/>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v-SE" sz="4800" dirty="0">
                <a:latin typeface="Cambria" pitchFamily="18" charset="0"/>
              </a:rPr>
              <a:t>Tack!</a:t>
            </a:r>
            <a:endParaRPr lang="sv-SE" b="1" dirty="0">
              <a:latin typeface="Calibri Light" pitchFamily="34" charset="0"/>
            </a:endParaRPr>
          </a:p>
        </p:txBody>
      </p:sp>
    </p:spTree>
    <p:extLst>
      <p:ext uri="{BB962C8B-B14F-4D97-AF65-F5344CB8AC3E}">
        <p14:creationId xmlns:p14="http://schemas.microsoft.com/office/powerpoint/2010/main" val="4025960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4098" name="Rubrik 2"/>
          <p:cNvSpPr txBox="1">
            <a:spLocks/>
          </p:cNvSpPr>
          <p:nvPr/>
        </p:nvSpPr>
        <p:spPr bwMode="auto">
          <a:xfrm>
            <a:off x="323850" y="330200"/>
            <a:ext cx="845978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eaLnBrk="1" hangingPunct="1"/>
            <a:r>
              <a:rPr lang="sv-SE" sz="4400" dirty="0">
                <a:solidFill>
                  <a:schemeClr val="bg1"/>
                </a:solidFill>
                <a:latin typeface="Helvetica" pitchFamily="34" charset="0"/>
                <a:cs typeface="Helvetica" pitchFamily="34" charset="0"/>
              </a:rPr>
              <a:t>Vem är Anna? </a:t>
            </a:r>
          </a:p>
        </p:txBody>
      </p:sp>
      <p:sp>
        <p:nvSpPr>
          <p:cNvPr id="3" name="Rektangel 1"/>
          <p:cNvSpPr>
            <a:spLocks noChangeArrowheads="1"/>
          </p:cNvSpPr>
          <p:nvPr/>
        </p:nvSpPr>
        <p:spPr bwMode="auto">
          <a:xfrm>
            <a:off x="5397562" y="1700213"/>
            <a:ext cx="3671887" cy="354012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Helvetica" pitchFamily="34" charset="0"/>
              </a:defRPr>
            </a:lvl1pPr>
            <a:lvl2pPr marL="742950" indent="-285750">
              <a:defRPr>
                <a:solidFill>
                  <a:schemeClr val="tx1"/>
                </a:solidFill>
                <a:latin typeface="Helvetica" pitchFamily="34" charset="0"/>
              </a:defRPr>
            </a:lvl2pPr>
            <a:lvl3pPr marL="1143000" indent="-228600">
              <a:defRPr>
                <a:solidFill>
                  <a:schemeClr val="tx1"/>
                </a:solidFill>
                <a:latin typeface="Helvetica" pitchFamily="34" charset="0"/>
              </a:defRPr>
            </a:lvl3pPr>
            <a:lvl4pPr marL="1600200" indent="-228600">
              <a:defRPr>
                <a:solidFill>
                  <a:schemeClr val="tx1"/>
                </a:solidFill>
                <a:latin typeface="Helvetica" pitchFamily="34" charset="0"/>
              </a:defRPr>
            </a:lvl4pPr>
            <a:lvl5pPr marL="2057400" indent="-228600">
              <a:defRPr>
                <a:solidFill>
                  <a:schemeClr val="tx1"/>
                </a:solidFill>
                <a:latin typeface="Helvetica" pitchFamily="34" charset="0"/>
              </a:defRPr>
            </a:lvl5pPr>
            <a:lvl6pPr marL="2514600" indent="-228600" eaLnBrk="0" fontAlgn="base" hangingPunct="0">
              <a:spcBef>
                <a:spcPct val="0"/>
              </a:spcBef>
              <a:spcAft>
                <a:spcPct val="0"/>
              </a:spcAft>
              <a:defRPr>
                <a:solidFill>
                  <a:schemeClr val="tx1"/>
                </a:solidFill>
                <a:latin typeface="Helvetica" pitchFamily="34" charset="0"/>
              </a:defRPr>
            </a:lvl6pPr>
            <a:lvl7pPr marL="2971800" indent="-228600" eaLnBrk="0" fontAlgn="base" hangingPunct="0">
              <a:spcBef>
                <a:spcPct val="0"/>
              </a:spcBef>
              <a:spcAft>
                <a:spcPct val="0"/>
              </a:spcAft>
              <a:defRPr>
                <a:solidFill>
                  <a:schemeClr val="tx1"/>
                </a:solidFill>
                <a:latin typeface="Helvetica" pitchFamily="34" charset="0"/>
              </a:defRPr>
            </a:lvl7pPr>
            <a:lvl8pPr marL="3429000" indent="-228600" eaLnBrk="0" fontAlgn="base" hangingPunct="0">
              <a:spcBef>
                <a:spcPct val="0"/>
              </a:spcBef>
              <a:spcAft>
                <a:spcPct val="0"/>
              </a:spcAft>
              <a:defRPr>
                <a:solidFill>
                  <a:schemeClr val="tx1"/>
                </a:solidFill>
                <a:latin typeface="Helvetica" pitchFamily="34" charset="0"/>
              </a:defRPr>
            </a:lvl8pPr>
            <a:lvl9pPr marL="3886200" indent="-228600" eaLnBrk="0" fontAlgn="base" hangingPunct="0">
              <a:spcBef>
                <a:spcPct val="0"/>
              </a:spcBef>
              <a:spcAft>
                <a:spcPct val="0"/>
              </a:spcAft>
              <a:defRPr>
                <a:solidFill>
                  <a:schemeClr val="tx1"/>
                </a:solidFill>
                <a:latin typeface="Helvetica" pitchFamily="34" charset="0"/>
              </a:defRPr>
            </a:lvl9pPr>
          </a:lstStyle>
          <a:p>
            <a:pPr fontAlgn="auto">
              <a:spcBef>
                <a:spcPts val="0"/>
              </a:spcBef>
              <a:spcAft>
                <a:spcPts val="0"/>
              </a:spcAft>
              <a:defRPr/>
            </a:pPr>
            <a:endParaRPr lang="sv-SE" altLang="sv-SE" sz="1400" b="1" kern="0" dirty="0">
              <a:solidFill>
                <a:schemeClr val="bg1"/>
              </a:solidFill>
            </a:endParaRPr>
          </a:p>
          <a:p>
            <a:pPr fontAlgn="auto">
              <a:spcBef>
                <a:spcPts val="0"/>
              </a:spcBef>
              <a:spcAft>
                <a:spcPts val="0"/>
              </a:spcAft>
              <a:defRPr/>
            </a:pPr>
            <a:r>
              <a:rPr lang="sv-SE" altLang="sv-SE" sz="1400" b="1" kern="0" dirty="0">
                <a:solidFill>
                  <a:schemeClr val="bg1"/>
                </a:solidFill>
              </a:rPr>
              <a:t>Ålder: 	</a:t>
            </a:r>
            <a:r>
              <a:rPr lang="sv-SE" altLang="sv-SE" sz="1400" kern="0" dirty="0">
                <a:solidFill>
                  <a:schemeClr val="bg1"/>
                </a:solidFill>
              </a:rPr>
              <a:t>36 år</a:t>
            </a:r>
          </a:p>
          <a:p>
            <a:pPr fontAlgn="auto">
              <a:spcBef>
                <a:spcPts val="0"/>
              </a:spcBef>
              <a:spcAft>
                <a:spcPts val="0"/>
              </a:spcAft>
              <a:defRPr/>
            </a:pPr>
            <a:endParaRPr lang="sv-SE" altLang="sv-SE" sz="1400" kern="0" dirty="0">
              <a:solidFill>
                <a:schemeClr val="bg1"/>
              </a:solidFill>
            </a:endParaRPr>
          </a:p>
          <a:p>
            <a:pPr fontAlgn="auto">
              <a:spcBef>
                <a:spcPts val="0"/>
              </a:spcBef>
              <a:spcAft>
                <a:spcPts val="0"/>
              </a:spcAft>
              <a:defRPr/>
            </a:pPr>
            <a:r>
              <a:rPr lang="sv-SE" altLang="sv-SE" sz="1400" b="1" kern="0" dirty="0">
                <a:solidFill>
                  <a:schemeClr val="bg1"/>
                </a:solidFill>
              </a:rPr>
              <a:t>Familj:	</a:t>
            </a:r>
            <a:r>
              <a:rPr lang="sv-SE" altLang="sv-SE" sz="1400" kern="0" dirty="0">
                <a:solidFill>
                  <a:schemeClr val="bg1"/>
                </a:solidFill>
              </a:rPr>
              <a:t>Sambo och 2 barn.</a:t>
            </a:r>
          </a:p>
          <a:p>
            <a:pPr fontAlgn="auto">
              <a:spcBef>
                <a:spcPts val="0"/>
              </a:spcBef>
              <a:spcAft>
                <a:spcPts val="0"/>
              </a:spcAft>
              <a:defRPr/>
            </a:pPr>
            <a:endParaRPr lang="sv-SE" altLang="sv-SE" sz="1400" b="1" kern="0" dirty="0">
              <a:solidFill>
                <a:schemeClr val="bg1"/>
              </a:solidFill>
            </a:endParaRPr>
          </a:p>
          <a:p>
            <a:pPr fontAlgn="auto">
              <a:spcBef>
                <a:spcPts val="0"/>
              </a:spcBef>
              <a:spcAft>
                <a:spcPts val="0"/>
              </a:spcAft>
              <a:defRPr/>
            </a:pPr>
            <a:r>
              <a:rPr lang="sv-SE" altLang="sv-SE" sz="1400" b="1" kern="0" dirty="0">
                <a:solidFill>
                  <a:schemeClr val="bg1"/>
                </a:solidFill>
              </a:rPr>
              <a:t>Boende:	</a:t>
            </a:r>
            <a:r>
              <a:rPr lang="sv-SE" altLang="sv-SE" sz="1400" kern="0" dirty="0">
                <a:solidFill>
                  <a:schemeClr val="bg1"/>
                </a:solidFill>
              </a:rPr>
              <a:t>Villa utanför Karlstad.</a:t>
            </a:r>
          </a:p>
          <a:p>
            <a:pPr fontAlgn="auto">
              <a:spcBef>
                <a:spcPts val="0"/>
              </a:spcBef>
              <a:spcAft>
                <a:spcPts val="0"/>
              </a:spcAft>
              <a:defRPr/>
            </a:pPr>
            <a:endParaRPr lang="sv-SE" altLang="sv-SE" sz="1400" b="1" kern="0" dirty="0">
              <a:solidFill>
                <a:schemeClr val="bg1"/>
              </a:solidFill>
            </a:endParaRPr>
          </a:p>
          <a:p>
            <a:pPr fontAlgn="auto">
              <a:spcBef>
                <a:spcPts val="0"/>
              </a:spcBef>
              <a:spcAft>
                <a:spcPts val="0"/>
              </a:spcAft>
              <a:defRPr/>
            </a:pPr>
            <a:r>
              <a:rPr lang="sv-SE" altLang="sv-SE" sz="1400" b="1" kern="0" dirty="0">
                <a:solidFill>
                  <a:schemeClr val="bg1"/>
                </a:solidFill>
              </a:rPr>
              <a:t>Arbete: 	</a:t>
            </a:r>
            <a:r>
              <a:rPr lang="sv-SE" altLang="sv-SE" sz="1400" kern="0" dirty="0">
                <a:solidFill>
                  <a:schemeClr val="bg1"/>
                </a:solidFill>
              </a:rPr>
              <a:t>Sjuksköterska (drivs av att ta 	hand om och möta människor).</a:t>
            </a:r>
          </a:p>
          <a:p>
            <a:pPr fontAlgn="auto">
              <a:spcBef>
                <a:spcPts val="0"/>
              </a:spcBef>
              <a:spcAft>
                <a:spcPts val="0"/>
              </a:spcAft>
              <a:defRPr/>
            </a:pPr>
            <a:endParaRPr lang="sv-SE" altLang="sv-SE" sz="1400" b="1" kern="0" dirty="0">
              <a:solidFill>
                <a:schemeClr val="bg1"/>
              </a:solidFill>
            </a:endParaRPr>
          </a:p>
          <a:p>
            <a:pPr fontAlgn="auto">
              <a:spcBef>
                <a:spcPts val="0"/>
              </a:spcBef>
              <a:spcAft>
                <a:spcPts val="0"/>
              </a:spcAft>
              <a:defRPr/>
            </a:pPr>
            <a:r>
              <a:rPr lang="sv-SE" altLang="sv-SE" sz="1400" b="1" kern="0" dirty="0">
                <a:solidFill>
                  <a:schemeClr val="bg1"/>
                </a:solidFill>
              </a:rPr>
              <a:t>Intressen:	</a:t>
            </a:r>
            <a:r>
              <a:rPr lang="sv-SE" altLang="sv-SE" sz="1400" kern="0" dirty="0">
                <a:solidFill>
                  <a:schemeClr val="bg1"/>
                </a:solidFill>
              </a:rPr>
              <a:t>Kreativt arbete, tex pyssel, 	renovering, fotografi</a:t>
            </a:r>
          </a:p>
          <a:p>
            <a:pPr fontAlgn="auto">
              <a:spcBef>
                <a:spcPts val="0"/>
              </a:spcBef>
              <a:spcAft>
                <a:spcPts val="0"/>
              </a:spcAft>
              <a:defRPr/>
            </a:pPr>
            <a:endParaRPr lang="sv-SE" altLang="sv-SE" sz="1400" kern="0" dirty="0">
              <a:solidFill>
                <a:schemeClr val="bg1"/>
              </a:solidFill>
            </a:endParaRPr>
          </a:p>
          <a:p>
            <a:pPr fontAlgn="auto">
              <a:spcBef>
                <a:spcPts val="0"/>
              </a:spcBef>
              <a:spcAft>
                <a:spcPts val="0"/>
              </a:spcAft>
              <a:defRPr/>
            </a:pPr>
            <a:r>
              <a:rPr lang="sv-SE" altLang="sv-SE" sz="1400" b="1" kern="0" dirty="0">
                <a:solidFill>
                  <a:schemeClr val="bg1"/>
                </a:solidFill>
              </a:rPr>
              <a:t>Diagnos:	</a:t>
            </a:r>
            <a:r>
              <a:rPr lang="sv-SE" altLang="sv-SE" sz="1400" kern="0" dirty="0">
                <a:solidFill>
                  <a:schemeClr val="bg1"/>
                </a:solidFill>
              </a:rPr>
              <a:t>Utmattningssyndrom. </a:t>
            </a:r>
            <a:br>
              <a:rPr lang="sv-SE" altLang="sv-SE" sz="1400" kern="0" dirty="0">
                <a:solidFill>
                  <a:schemeClr val="bg1"/>
                </a:solidFill>
              </a:rPr>
            </a:br>
            <a:r>
              <a:rPr lang="sv-SE" altLang="sv-SE" sz="1400" kern="0" dirty="0">
                <a:solidFill>
                  <a:schemeClr val="bg1"/>
                </a:solidFill>
              </a:rPr>
              <a:t>	Är idag sjukskriven 75%.</a:t>
            </a:r>
          </a:p>
          <a:p>
            <a:pPr fontAlgn="auto">
              <a:spcBef>
                <a:spcPts val="0"/>
              </a:spcBef>
              <a:spcAft>
                <a:spcPts val="0"/>
              </a:spcAft>
              <a:defRPr/>
            </a:pPr>
            <a:endParaRPr lang="sv-SE" altLang="sv-SE" sz="1400" kern="0" dirty="0">
              <a:solidFill>
                <a:schemeClr val="bg1"/>
              </a:solidFill>
            </a:endParaRPr>
          </a:p>
        </p:txBody>
      </p:sp>
      <p:grpSp>
        <p:nvGrpSpPr>
          <p:cNvPr id="4100" name="Grupp 3"/>
          <p:cNvGrpSpPr>
            <a:grpSpLocks/>
          </p:cNvGrpSpPr>
          <p:nvPr/>
        </p:nvGrpSpPr>
        <p:grpSpPr bwMode="auto">
          <a:xfrm>
            <a:off x="212787" y="1203325"/>
            <a:ext cx="5184775" cy="4352925"/>
            <a:chOff x="128588" y="1573213"/>
            <a:chExt cx="5184775" cy="4352925"/>
          </a:xfrm>
        </p:grpSpPr>
        <p:sp>
          <p:nvSpPr>
            <p:cNvPr id="5" name="Rektangel 4"/>
            <p:cNvSpPr/>
            <p:nvPr/>
          </p:nvSpPr>
          <p:spPr>
            <a:xfrm>
              <a:off x="1208088" y="3781426"/>
              <a:ext cx="2370138" cy="727075"/>
            </a:xfrm>
            <a:prstGeom prst="rect">
              <a:avLst/>
            </a:prstGeom>
            <a:solidFill>
              <a:srgbClr val="415237"/>
            </a:solidFill>
            <a:ln w="25400" cap="flat" cmpd="sng" algn="ctr">
              <a:noFill/>
              <a:prstDash val="solid"/>
            </a:ln>
            <a:effectLst/>
          </p:spPr>
          <p:txBody>
            <a:bodyPr anchor="ctr"/>
            <a:lstStyle/>
            <a:p>
              <a:pPr algn="ctr" fontAlgn="auto">
                <a:spcBef>
                  <a:spcPts val="0"/>
                </a:spcBef>
                <a:spcAft>
                  <a:spcPts val="0"/>
                </a:spcAft>
                <a:defRPr/>
              </a:pPr>
              <a:r>
                <a:rPr lang="sv-SE" sz="1600" kern="0" dirty="0" err="1">
                  <a:solidFill>
                    <a:prstClr val="white"/>
                  </a:solidFill>
                  <a:latin typeface="Helvetica"/>
                </a:rPr>
                <a:t>placeholder</a:t>
              </a:r>
              <a:endParaRPr lang="sv-SE" sz="1600" kern="0" dirty="0">
                <a:solidFill>
                  <a:prstClr val="white"/>
                </a:solidFill>
                <a:latin typeface="Helvetica"/>
              </a:endParaRPr>
            </a:p>
          </p:txBody>
        </p:sp>
        <p:pic>
          <p:nvPicPr>
            <p:cNvPr id="6" name="Picture 7" descr="C:\Users\torrij\AppData\Local\Microsoft\Windows\Temporary Internet Files\Content.Outlook\TA1YFLLD\Anna 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075" t="22131" r="35948" b="30350"/>
            <a:stretch/>
          </p:blipFill>
          <p:spPr bwMode="auto">
            <a:xfrm>
              <a:off x="1064568" y="2101850"/>
              <a:ext cx="3322603" cy="3322603"/>
            </a:xfrm>
            <a:prstGeom prst="ellipse">
              <a:avLst/>
            </a:prstGeom>
            <a:noFill/>
            <a:extLst>
              <a:ext uri="{909E8E84-426E-40DD-AFC4-6F175D3DCCD1}">
                <a14:hiddenFill xmlns:a14="http://schemas.microsoft.com/office/drawing/2010/main">
                  <a:solidFill>
                    <a:srgbClr val="FFFFFF"/>
                  </a:solidFill>
                </a14:hiddenFill>
              </a:ext>
            </a:extLst>
          </p:spPr>
        </p:pic>
        <p:sp>
          <p:nvSpPr>
            <p:cNvPr id="7" name="Tankebubbla 6"/>
            <p:cNvSpPr/>
            <p:nvPr/>
          </p:nvSpPr>
          <p:spPr>
            <a:xfrm>
              <a:off x="3657601" y="1989138"/>
              <a:ext cx="1049337" cy="669925"/>
            </a:xfrm>
            <a:prstGeom prst="cloudCallout">
              <a:avLst>
                <a:gd name="adj1" fmla="val -25917"/>
                <a:gd name="adj2" fmla="val 723"/>
              </a:avLst>
            </a:prstGeom>
            <a:solidFill>
              <a:srgbClr val="EAACBB"/>
            </a:solidFill>
            <a:ln w="25400" cap="flat" cmpd="sng" algn="ctr">
              <a:noFill/>
              <a:prstDash val="solid"/>
            </a:ln>
            <a:effectLst/>
          </p:spPr>
          <p:txBody>
            <a:bodyPr anchor="ctr"/>
            <a:lstStyle/>
            <a:p>
              <a:pPr algn="ctr" fontAlgn="auto">
                <a:spcBef>
                  <a:spcPts val="0"/>
                </a:spcBef>
                <a:spcAft>
                  <a:spcPts val="0"/>
                </a:spcAft>
                <a:defRPr/>
              </a:pPr>
              <a:r>
                <a:rPr lang="sv-SE" sz="1600" kern="0" dirty="0">
                  <a:solidFill>
                    <a:prstClr val="white"/>
                  </a:solidFill>
                  <a:latin typeface="Gill Sans MT Condensed" panose="020B0506020104020203" pitchFamily="34" charset="0"/>
                </a:rPr>
                <a:t>Social</a:t>
              </a:r>
            </a:p>
          </p:txBody>
        </p:sp>
        <p:sp>
          <p:nvSpPr>
            <p:cNvPr id="8" name="Tankebubbla 7"/>
            <p:cNvSpPr/>
            <p:nvPr/>
          </p:nvSpPr>
          <p:spPr>
            <a:xfrm>
              <a:off x="2638426" y="1573213"/>
              <a:ext cx="1249362" cy="882650"/>
            </a:xfrm>
            <a:prstGeom prst="cloudCallout">
              <a:avLst>
                <a:gd name="adj1" fmla="val -25917"/>
                <a:gd name="adj2" fmla="val 723"/>
              </a:avLst>
            </a:prstGeom>
            <a:solidFill>
              <a:srgbClr val="EAACBB"/>
            </a:solidFill>
            <a:ln w="25400" cap="flat" cmpd="sng" algn="ctr">
              <a:noFill/>
              <a:prstDash val="solid"/>
            </a:ln>
            <a:effectLst/>
          </p:spPr>
          <p:txBody>
            <a:bodyPr anchor="ctr"/>
            <a:lstStyle/>
            <a:p>
              <a:pPr algn="ctr" fontAlgn="auto">
                <a:spcBef>
                  <a:spcPts val="0"/>
                </a:spcBef>
                <a:spcAft>
                  <a:spcPts val="0"/>
                </a:spcAft>
                <a:defRPr/>
              </a:pPr>
              <a:r>
                <a:rPr lang="sv-SE" sz="1600" kern="0" dirty="0">
                  <a:solidFill>
                    <a:prstClr val="white"/>
                  </a:solidFill>
                  <a:latin typeface="Gill Sans MT Condensed" panose="020B0506020104020203" pitchFamily="34" charset="0"/>
                </a:rPr>
                <a:t>Ogillar orättvisa</a:t>
              </a:r>
            </a:p>
          </p:txBody>
        </p:sp>
        <p:sp>
          <p:nvSpPr>
            <p:cNvPr id="9" name="Tankebubbla 8"/>
            <p:cNvSpPr/>
            <p:nvPr/>
          </p:nvSpPr>
          <p:spPr>
            <a:xfrm>
              <a:off x="4022726" y="3411538"/>
              <a:ext cx="1290637" cy="881063"/>
            </a:xfrm>
            <a:prstGeom prst="cloudCallout">
              <a:avLst>
                <a:gd name="adj1" fmla="val -25917"/>
                <a:gd name="adj2" fmla="val 723"/>
              </a:avLst>
            </a:prstGeom>
            <a:solidFill>
              <a:srgbClr val="EAACBB"/>
            </a:solidFill>
            <a:ln w="25400" cap="flat" cmpd="sng" algn="ctr">
              <a:noFill/>
              <a:prstDash val="solid"/>
            </a:ln>
            <a:effectLst/>
          </p:spPr>
          <p:txBody>
            <a:bodyPr lIns="0" rIns="0" anchor="ctr"/>
            <a:lstStyle/>
            <a:p>
              <a:pPr algn="ctr" fontAlgn="auto">
                <a:spcBef>
                  <a:spcPts val="0"/>
                </a:spcBef>
                <a:spcAft>
                  <a:spcPts val="0"/>
                </a:spcAft>
                <a:defRPr/>
              </a:pPr>
              <a:r>
                <a:rPr lang="sv-SE" sz="1600" kern="0" dirty="0">
                  <a:solidFill>
                    <a:prstClr val="white"/>
                  </a:solidFill>
                  <a:latin typeface="Gill Sans MT Condensed" panose="020B0506020104020203" pitchFamily="34" charset="0"/>
                </a:rPr>
                <a:t>Målinriktad</a:t>
              </a:r>
            </a:p>
          </p:txBody>
        </p:sp>
        <p:sp>
          <p:nvSpPr>
            <p:cNvPr id="10" name="Tankebubbla 9"/>
            <p:cNvSpPr/>
            <p:nvPr/>
          </p:nvSpPr>
          <p:spPr>
            <a:xfrm>
              <a:off x="128588" y="3949701"/>
              <a:ext cx="1409700" cy="954087"/>
            </a:xfrm>
            <a:prstGeom prst="cloudCallout">
              <a:avLst>
                <a:gd name="adj1" fmla="val -25917"/>
                <a:gd name="adj2" fmla="val 723"/>
              </a:avLst>
            </a:prstGeom>
            <a:solidFill>
              <a:srgbClr val="EAACBB"/>
            </a:solidFill>
            <a:ln w="25400" cap="flat" cmpd="sng" algn="ctr">
              <a:noFill/>
              <a:prstDash val="solid"/>
            </a:ln>
            <a:effectLst/>
          </p:spPr>
          <p:txBody>
            <a:bodyPr lIns="0" rIns="0" anchor="ctr"/>
            <a:lstStyle/>
            <a:p>
              <a:pPr algn="ctr" fontAlgn="auto">
                <a:spcBef>
                  <a:spcPts val="0"/>
                </a:spcBef>
                <a:spcAft>
                  <a:spcPts val="0"/>
                </a:spcAft>
                <a:defRPr/>
              </a:pPr>
              <a:r>
                <a:rPr lang="sv-SE" sz="1600" kern="0" dirty="0">
                  <a:solidFill>
                    <a:prstClr val="white"/>
                  </a:solidFill>
                  <a:latin typeface="Gill Sans MT Condensed" panose="020B0506020104020203" pitchFamily="34" charset="0"/>
                </a:rPr>
                <a:t>Perfektionist </a:t>
              </a:r>
            </a:p>
          </p:txBody>
        </p:sp>
        <p:sp>
          <p:nvSpPr>
            <p:cNvPr id="11" name="Tankebubbla 10"/>
            <p:cNvSpPr/>
            <p:nvPr/>
          </p:nvSpPr>
          <p:spPr>
            <a:xfrm>
              <a:off x="681038" y="2276476"/>
              <a:ext cx="1255713" cy="881062"/>
            </a:xfrm>
            <a:prstGeom prst="cloudCallout">
              <a:avLst>
                <a:gd name="adj1" fmla="val -25917"/>
                <a:gd name="adj2" fmla="val 723"/>
              </a:avLst>
            </a:prstGeom>
            <a:solidFill>
              <a:srgbClr val="EAACBB"/>
            </a:solidFill>
            <a:ln w="25400" cap="flat" cmpd="sng" algn="ctr">
              <a:noFill/>
              <a:prstDash val="solid"/>
            </a:ln>
            <a:effectLst/>
          </p:spPr>
          <p:txBody>
            <a:bodyPr lIns="0" rIns="0" anchor="ctr"/>
            <a:lstStyle/>
            <a:p>
              <a:pPr algn="ctr" fontAlgn="auto">
                <a:spcBef>
                  <a:spcPts val="0"/>
                </a:spcBef>
                <a:spcAft>
                  <a:spcPts val="0"/>
                </a:spcAft>
                <a:defRPr/>
              </a:pPr>
              <a:r>
                <a:rPr lang="sv-SE" sz="1600" kern="0" dirty="0">
                  <a:solidFill>
                    <a:prstClr val="white"/>
                  </a:solidFill>
                  <a:latin typeface="Gill Sans MT Condensed" panose="020B0506020104020203" pitchFamily="34" charset="0"/>
                </a:rPr>
                <a:t>Pliktrogen</a:t>
              </a:r>
            </a:p>
          </p:txBody>
        </p:sp>
        <p:sp>
          <p:nvSpPr>
            <p:cNvPr id="12" name="Tankebubbla 11"/>
            <p:cNvSpPr/>
            <p:nvPr/>
          </p:nvSpPr>
          <p:spPr>
            <a:xfrm>
              <a:off x="1538288" y="1590676"/>
              <a:ext cx="1165225" cy="881062"/>
            </a:xfrm>
            <a:prstGeom prst="cloudCallout">
              <a:avLst>
                <a:gd name="adj1" fmla="val -25917"/>
                <a:gd name="adj2" fmla="val 723"/>
              </a:avLst>
            </a:prstGeom>
            <a:solidFill>
              <a:srgbClr val="EAACBB"/>
            </a:solidFill>
            <a:ln w="25400" cap="flat" cmpd="sng" algn="ctr">
              <a:noFill/>
              <a:prstDash val="solid"/>
            </a:ln>
            <a:effectLst/>
          </p:spPr>
          <p:txBody>
            <a:bodyPr anchor="ctr"/>
            <a:lstStyle/>
            <a:p>
              <a:pPr algn="ctr" fontAlgn="auto">
                <a:spcBef>
                  <a:spcPts val="0"/>
                </a:spcBef>
                <a:spcAft>
                  <a:spcPts val="0"/>
                </a:spcAft>
                <a:defRPr/>
              </a:pPr>
              <a:r>
                <a:rPr lang="sv-SE" sz="1600" kern="0" dirty="0">
                  <a:solidFill>
                    <a:prstClr val="white"/>
                  </a:solidFill>
                  <a:latin typeface="Gill Sans MT Condensed" panose="020B0506020104020203" pitchFamily="34" charset="0"/>
                </a:rPr>
                <a:t>Glad &amp; positiv</a:t>
              </a:r>
            </a:p>
          </p:txBody>
        </p:sp>
        <p:sp>
          <p:nvSpPr>
            <p:cNvPr id="13" name="Tankebubbla 12"/>
            <p:cNvSpPr/>
            <p:nvPr/>
          </p:nvSpPr>
          <p:spPr>
            <a:xfrm>
              <a:off x="344488" y="3068638"/>
              <a:ext cx="1122363" cy="881063"/>
            </a:xfrm>
            <a:prstGeom prst="cloudCallout">
              <a:avLst>
                <a:gd name="adj1" fmla="val -25917"/>
                <a:gd name="adj2" fmla="val 723"/>
              </a:avLst>
            </a:prstGeom>
            <a:solidFill>
              <a:srgbClr val="EAACBB"/>
            </a:solidFill>
            <a:ln w="25400" cap="flat" cmpd="sng" algn="ctr">
              <a:noFill/>
              <a:prstDash val="solid"/>
            </a:ln>
            <a:effectLst/>
          </p:spPr>
          <p:txBody>
            <a:bodyPr lIns="0" rIns="0" anchor="ctr"/>
            <a:lstStyle/>
            <a:p>
              <a:pPr algn="ctr" fontAlgn="auto">
                <a:spcBef>
                  <a:spcPts val="0"/>
                </a:spcBef>
                <a:spcAft>
                  <a:spcPts val="0"/>
                </a:spcAft>
                <a:defRPr/>
              </a:pPr>
              <a:r>
                <a:rPr lang="sv-SE" sz="1600" kern="0" dirty="0">
                  <a:solidFill>
                    <a:prstClr val="white"/>
                  </a:solidFill>
                  <a:latin typeface="Gill Sans MT Condensed" panose="020B0506020104020203" pitchFamily="34" charset="0"/>
                </a:rPr>
                <a:t>Empatisk</a:t>
              </a:r>
            </a:p>
          </p:txBody>
        </p:sp>
        <p:sp>
          <p:nvSpPr>
            <p:cNvPr id="14" name="Tankebubbla 13"/>
            <p:cNvSpPr/>
            <p:nvPr/>
          </p:nvSpPr>
          <p:spPr>
            <a:xfrm>
              <a:off x="563563" y="4802188"/>
              <a:ext cx="1387475" cy="882650"/>
            </a:xfrm>
            <a:prstGeom prst="cloudCallout">
              <a:avLst>
                <a:gd name="adj1" fmla="val -25917"/>
                <a:gd name="adj2" fmla="val 723"/>
              </a:avLst>
            </a:prstGeom>
            <a:solidFill>
              <a:srgbClr val="EAACBB"/>
            </a:solidFill>
            <a:ln w="25400" cap="flat" cmpd="sng" algn="ctr">
              <a:noFill/>
              <a:prstDash val="solid"/>
            </a:ln>
            <a:effectLst/>
          </p:spPr>
          <p:txBody>
            <a:bodyPr lIns="0" rIns="0" anchor="ctr"/>
            <a:lstStyle/>
            <a:p>
              <a:pPr algn="ctr" fontAlgn="auto">
                <a:spcBef>
                  <a:spcPts val="0"/>
                </a:spcBef>
                <a:spcAft>
                  <a:spcPts val="0"/>
                </a:spcAft>
                <a:defRPr/>
              </a:pPr>
              <a:r>
                <a:rPr lang="sv-SE" sz="1600" kern="0" dirty="0">
                  <a:solidFill>
                    <a:prstClr val="white"/>
                  </a:solidFill>
                  <a:latin typeface="Gill Sans MT Condensed" panose="020B0506020104020203" pitchFamily="34" charset="0"/>
                </a:rPr>
                <a:t>Omtänksam</a:t>
              </a:r>
            </a:p>
          </p:txBody>
        </p:sp>
        <p:sp>
          <p:nvSpPr>
            <p:cNvPr id="15" name="Tankebubbla 14"/>
            <p:cNvSpPr/>
            <p:nvPr/>
          </p:nvSpPr>
          <p:spPr>
            <a:xfrm>
              <a:off x="3875088" y="4262438"/>
              <a:ext cx="1165225" cy="669925"/>
            </a:xfrm>
            <a:prstGeom prst="cloudCallout">
              <a:avLst>
                <a:gd name="adj1" fmla="val -25917"/>
                <a:gd name="adj2" fmla="val 723"/>
              </a:avLst>
            </a:prstGeom>
            <a:solidFill>
              <a:srgbClr val="EAACBB"/>
            </a:solidFill>
            <a:ln w="25400" cap="flat" cmpd="sng" algn="ctr">
              <a:noFill/>
              <a:prstDash val="solid"/>
            </a:ln>
            <a:effectLst/>
          </p:spPr>
          <p:txBody>
            <a:bodyPr anchor="ctr"/>
            <a:lstStyle/>
            <a:p>
              <a:pPr algn="ctr" fontAlgn="auto">
                <a:spcBef>
                  <a:spcPts val="0"/>
                </a:spcBef>
                <a:spcAft>
                  <a:spcPts val="0"/>
                </a:spcAft>
                <a:defRPr/>
              </a:pPr>
              <a:r>
                <a:rPr lang="sv-SE" sz="1600" kern="0" dirty="0">
                  <a:solidFill>
                    <a:prstClr val="white"/>
                  </a:solidFill>
                  <a:latin typeface="Gill Sans MT Condensed" panose="020B0506020104020203" pitchFamily="34" charset="0"/>
                </a:rPr>
                <a:t>Envis </a:t>
              </a:r>
            </a:p>
          </p:txBody>
        </p:sp>
        <p:sp>
          <p:nvSpPr>
            <p:cNvPr id="16" name="Tankebubbla 15"/>
            <p:cNvSpPr/>
            <p:nvPr/>
          </p:nvSpPr>
          <p:spPr>
            <a:xfrm>
              <a:off x="1778001" y="5043488"/>
              <a:ext cx="1655762" cy="882650"/>
            </a:xfrm>
            <a:prstGeom prst="cloudCallout">
              <a:avLst>
                <a:gd name="adj1" fmla="val -25917"/>
                <a:gd name="adj2" fmla="val 723"/>
              </a:avLst>
            </a:prstGeom>
            <a:solidFill>
              <a:srgbClr val="EAACBB"/>
            </a:solidFill>
            <a:ln w="25400" cap="flat" cmpd="sng" algn="ctr">
              <a:noFill/>
              <a:prstDash val="solid"/>
            </a:ln>
            <a:effectLst/>
          </p:spPr>
          <p:txBody>
            <a:bodyPr lIns="0" rIns="0" anchor="ctr"/>
            <a:lstStyle/>
            <a:p>
              <a:pPr algn="ctr" fontAlgn="auto">
                <a:spcBef>
                  <a:spcPts val="0"/>
                </a:spcBef>
                <a:spcAft>
                  <a:spcPts val="0"/>
                </a:spcAft>
                <a:defRPr/>
              </a:pPr>
              <a:r>
                <a:rPr lang="sv-SE" sz="1600" kern="0" dirty="0">
                  <a:solidFill>
                    <a:prstClr val="white"/>
                  </a:solidFill>
                  <a:latin typeface="Gill Sans MT Condensed" panose="020B0506020104020203" pitchFamily="34" charset="0"/>
                </a:rPr>
                <a:t>Prestations-inriktad</a:t>
              </a:r>
            </a:p>
          </p:txBody>
        </p:sp>
        <p:sp>
          <p:nvSpPr>
            <p:cNvPr id="17" name="Tankebubbla 16"/>
            <p:cNvSpPr/>
            <p:nvPr/>
          </p:nvSpPr>
          <p:spPr>
            <a:xfrm>
              <a:off x="3338513" y="4932363"/>
              <a:ext cx="1368425" cy="881063"/>
            </a:xfrm>
            <a:prstGeom prst="cloudCallout">
              <a:avLst>
                <a:gd name="adj1" fmla="val -25917"/>
                <a:gd name="adj2" fmla="val 723"/>
              </a:avLst>
            </a:prstGeom>
            <a:solidFill>
              <a:srgbClr val="EAACBB"/>
            </a:solidFill>
            <a:ln w="25400" cap="flat" cmpd="sng" algn="ctr">
              <a:noFill/>
              <a:prstDash val="solid"/>
            </a:ln>
            <a:effectLst/>
          </p:spPr>
          <p:txBody>
            <a:bodyPr lIns="0" rIns="0" anchor="ctr"/>
            <a:lstStyle/>
            <a:p>
              <a:pPr algn="ctr" fontAlgn="auto">
                <a:spcBef>
                  <a:spcPts val="0"/>
                </a:spcBef>
                <a:spcAft>
                  <a:spcPts val="0"/>
                </a:spcAft>
                <a:defRPr/>
              </a:pPr>
              <a:r>
                <a:rPr lang="sv-SE" sz="1600" kern="0" dirty="0">
                  <a:solidFill>
                    <a:prstClr val="white"/>
                  </a:solidFill>
                  <a:latin typeface="Gill Sans MT Condensed" panose="020B0506020104020203" pitchFamily="34" charset="0"/>
                </a:rPr>
                <a:t>Ansvars-tagande</a:t>
              </a:r>
            </a:p>
          </p:txBody>
        </p:sp>
        <p:sp>
          <p:nvSpPr>
            <p:cNvPr id="18" name="Tankebubbla 17"/>
            <p:cNvSpPr/>
            <p:nvPr/>
          </p:nvSpPr>
          <p:spPr>
            <a:xfrm>
              <a:off x="3887788" y="2565401"/>
              <a:ext cx="1223963" cy="881062"/>
            </a:xfrm>
            <a:prstGeom prst="cloudCallout">
              <a:avLst>
                <a:gd name="adj1" fmla="val -25917"/>
                <a:gd name="adj2" fmla="val 723"/>
              </a:avLst>
            </a:prstGeom>
            <a:solidFill>
              <a:srgbClr val="EAACBB"/>
            </a:solidFill>
            <a:ln w="25400" cap="flat" cmpd="sng" algn="ctr">
              <a:noFill/>
              <a:prstDash val="solid"/>
            </a:ln>
            <a:effectLst/>
          </p:spPr>
          <p:txBody>
            <a:bodyPr lIns="0" rIns="0" anchor="ctr"/>
            <a:lstStyle/>
            <a:p>
              <a:pPr algn="ctr" fontAlgn="auto">
                <a:spcBef>
                  <a:spcPts val="0"/>
                </a:spcBef>
                <a:spcAft>
                  <a:spcPts val="0"/>
                </a:spcAft>
                <a:defRPr/>
              </a:pPr>
              <a:r>
                <a:rPr lang="sv-SE" sz="1600" kern="0" dirty="0">
                  <a:solidFill>
                    <a:prstClr val="white"/>
                  </a:solidFill>
                  <a:latin typeface="Gill Sans MT Condensed" panose="020B0506020104020203" pitchFamily="34" charset="0"/>
                </a:rPr>
                <a:t>Projekt-ledare</a:t>
              </a:r>
            </a:p>
          </p:txBody>
        </p:sp>
      </p:grpSp>
      <p:sp>
        <p:nvSpPr>
          <p:cNvPr id="20" name="textruta 19"/>
          <p:cNvSpPr txBox="1"/>
          <p:nvPr/>
        </p:nvSpPr>
        <p:spPr>
          <a:xfrm>
            <a:off x="0" y="6485609"/>
            <a:ext cx="9144000" cy="369332"/>
          </a:xfrm>
          <a:prstGeom prst="rect">
            <a:avLst/>
          </a:prstGeom>
          <a:solidFill>
            <a:schemeClr val="tx1"/>
          </a:solidFill>
        </p:spPr>
        <p:txBody>
          <a:bodyPr wrap="square" rtlCol="0">
            <a:spAutoFit/>
          </a:bodyPr>
          <a:lstStyle/>
          <a:p>
            <a:r>
              <a:rPr lang="sv-SE" b="1" dirty="0">
                <a:solidFill>
                  <a:schemeClr val="bg1"/>
                </a:solidFill>
              </a:rPr>
              <a:t>KUPO – Kompetensutveckling om psykisk ohälsa för offentliga arbetsgivare</a:t>
            </a:r>
          </a:p>
        </p:txBody>
      </p:sp>
    </p:spTree>
    <p:extLst>
      <p:ext uri="{BB962C8B-B14F-4D97-AF65-F5344CB8AC3E}">
        <p14:creationId xmlns:p14="http://schemas.microsoft.com/office/powerpoint/2010/main" val="1114316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txBox="1">
            <a:spLocks/>
          </p:cNvSpPr>
          <p:nvPr/>
        </p:nvSpPr>
        <p:spPr>
          <a:xfrm>
            <a:off x="323528" y="-43780"/>
            <a:ext cx="8460000" cy="9525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dirty="0"/>
              <a:t>Annas tankesfär</a:t>
            </a:r>
          </a:p>
        </p:txBody>
      </p:sp>
      <p:pic>
        <p:nvPicPr>
          <p:cNvPr id="19" name="Picture 2" descr="C:\Users\66118234\AppData\Local\Microsoft\Windows\Temporary Internet Files\Content.Outlook\SM5B30PE\Annas tankesfä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20" y="581021"/>
            <a:ext cx="9001125" cy="601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ruta 19"/>
          <p:cNvSpPr txBox="1"/>
          <p:nvPr/>
        </p:nvSpPr>
        <p:spPr>
          <a:xfrm>
            <a:off x="0" y="6516052"/>
            <a:ext cx="9144000" cy="369332"/>
          </a:xfrm>
          <a:prstGeom prst="rect">
            <a:avLst/>
          </a:prstGeom>
          <a:solidFill>
            <a:schemeClr val="tx1"/>
          </a:solidFill>
        </p:spPr>
        <p:txBody>
          <a:bodyPr wrap="square" rtlCol="0">
            <a:spAutoFit/>
          </a:bodyPr>
          <a:lstStyle/>
          <a:p>
            <a:r>
              <a:rPr lang="sv-SE" b="1" dirty="0">
                <a:solidFill>
                  <a:schemeClr val="bg1"/>
                </a:solidFill>
              </a:rPr>
              <a:t>KUPO – Kompetensutveckling om psykisk ohälsa för offentliga arbetsgivare</a:t>
            </a:r>
          </a:p>
        </p:txBody>
      </p:sp>
    </p:spTree>
    <p:extLst>
      <p:ext uri="{BB962C8B-B14F-4D97-AF65-F5344CB8AC3E}">
        <p14:creationId xmlns:p14="http://schemas.microsoft.com/office/powerpoint/2010/main" val="1527687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356" y="764704"/>
            <a:ext cx="7725288" cy="456349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chemeClr val="accent1"/>
                </a:solidFill>
              </a14:hiddenFill>
            </a:ext>
          </a:extLst>
        </p:spPr>
      </p:pic>
      <p:sp>
        <p:nvSpPr>
          <p:cNvPr id="4" name="textruta 3"/>
          <p:cNvSpPr txBox="1"/>
          <p:nvPr/>
        </p:nvSpPr>
        <p:spPr>
          <a:xfrm>
            <a:off x="0" y="6516052"/>
            <a:ext cx="9144000" cy="369332"/>
          </a:xfrm>
          <a:prstGeom prst="rect">
            <a:avLst/>
          </a:prstGeom>
          <a:solidFill>
            <a:schemeClr val="tx1"/>
          </a:solidFill>
        </p:spPr>
        <p:txBody>
          <a:bodyPr wrap="square" rtlCol="0">
            <a:spAutoFit/>
          </a:bodyPr>
          <a:lstStyle/>
          <a:p>
            <a:r>
              <a:rPr lang="sv-SE" b="1" dirty="0">
                <a:solidFill>
                  <a:schemeClr val="bg1"/>
                </a:solidFill>
              </a:rPr>
              <a:t>KUPO – Kompetensutveckling om psykisk ohälsa för offentliga arbetsgivare</a:t>
            </a:r>
          </a:p>
        </p:txBody>
      </p:sp>
      <p:sp>
        <p:nvSpPr>
          <p:cNvPr id="6" name="Rubrik 1"/>
          <p:cNvSpPr txBox="1">
            <a:spLocks/>
          </p:cNvSpPr>
          <p:nvPr/>
        </p:nvSpPr>
        <p:spPr>
          <a:xfrm>
            <a:off x="1" y="5617895"/>
            <a:ext cx="9144000" cy="69142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2800" dirty="0">
                <a:solidFill>
                  <a:schemeClr val="bg1"/>
                </a:solidFill>
                <a:latin typeface="Calibri Light" pitchFamily="34" charset="0"/>
              </a:rPr>
              <a:t>Annas resa - en film om stressrelaterad psykisk ohälsa</a:t>
            </a:r>
          </a:p>
        </p:txBody>
      </p:sp>
    </p:spTree>
    <p:extLst>
      <p:ext uri="{BB962C8B-B14F-4D97-AF65-F5344CB8AC3E}">
        <p14:creationId xmlns:p14="http://schemas.microsoft.com/office/powerpoint/2010/main" val="2740589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3">
            <a:extLst>
              <a:ext uri="{28A0092B-C50C-407E-A947-70E740481C1C}">
                <a14:useLocalDpi xmlns:a14="http://schemas.microsoft.com/office/drawing/2010/main" val="0"/>
              </a:ext>
            </a:extLst>
          </a:blip>
          <a:srcRect t="16537" b="11786"/>
          <a:stretch>
            <a:fillRect/>
          </a:stretch>
        </p:blipFill>
        <p:spPr bwMode="auto">
          <a:xfrm>
            <a:off x="117483" y="3309273"/>
            <a:ext cx="8918575" cy="2550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321" y="4050584"/>
            <a:ext cx="8358187" cy="174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ruta 74"/>
          <p:cNvSpPr txBox="1">
            <a:spLocks noChangeArrowheads="1"/>
          </p:cNvSpPr>
          <p:nvPr/>
        </p:nvSpPr>
        <p:spPr bwMode="auto">
          <a:xfrm>
            <a:off x="3046554" y="5380578"/>
            <a:ext cx="16694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fontAlgn="base">
              <a:lnSpc>
                <a:spcPct val="100000"/>
              </a:lnSpc>
              <a:spcBef>
                <a:spcPct val="0"/>
              </a:spcBef>
              <a:spcAft>
                <a:spcPct val="0"/>
              </a:spcAft>
              <a:buFontTx/>
              <a:buNone/>
            </a:pPr>
            <a:r>
              <a:rPr lang="sv-SE" altLang="sv-SE" sz="1000" b="1" i="1" dirty="0">
                <a:solidFill>
                  <a:srgbClr val="000000"/>
                </a:solidFill>
                <a:latin typeface="Arial" charset="0"/>
                <a:cs typeface="Arial" charset="0"/>
              </a:rPr>
              <a:t>Ca. 1-6 mån</a:t>
            </a:r>
          </a:p>
        </p:txBody>
      </p:sp>
      <p:sp>
        <p:nvSpPr>
          <p:cNvPr id="5" name="textruta 4"/>
          <p:cNvSpPr txBox="1">
            <a:spLocks noChangeArrowheads="1"/>
          </p:cNvSpPr>
          <p:nvPr/>
        </p:nvSpPr>
        <p:spPr bwMode="auto">
          <a:xfrm>
            <a:off x="396875" y="5402759"/>
            <a:ext cx="15212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fontAlgn="base">
              <a:lnSpc>
                <a:spcPct val="100000"/>
              </a:lnSpc>
              <a:spcBef>
                <a:spcPct val="0"/>
              </a:spcBef>
              <a:spcAft>
                <a:spcPct val="0"/>
              </a:spcAft>
              <a:buFontTx/>
              <a:buNone/>
            </a:pPr>
            <a:r>
              <a:rPr lang="sv-SE" altLang="sv-SE" sz="1000" b="1" i="1" dirty="0">
                <a:solidFill>
                  <a:srgbClr val="000000"/>
                </a:solidFill>
                <a:latin typeface="Arial" charset="0"/>
                <a:cs typeface="Arial" charset="0"/>
              </a:rPr>
              <a:t>Ca. 6 mån - 3 år</a:t>
            </a:r>
          </a:p>
        </p:txBody>
      </p:sp>
      <p:sp>
        <p:nvSpPr>
          <p:cNvPr id="6" name="textruta 76"/>
          <p:cNvSpPr txBox="1">
            <a:spLocks noChangeArrowheads="1"/>
          </p:cNvSpPr>
          <p:nvPr/>
        </p:nvSpPr>
        <p:spPr bwMode="auto">
          <a:xfrm>
            <a:off x="4427987" y="5376516"/>
            <a:ext cx="16694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fontAlgn="base">
              <a:lnSpc>
                <a:spcPct val="100000"/>
              </a:lnSpc>
              <a:spcBef>
                <a:spcPct val="0"/>
              </a:spcBef>
              <a:spcAft>
                <a:spcPct val="0"/>
              </a:spcAft>
              <a:buFontTx/>
              <a:buNone/>
            </a:pPr>
            <a:r>
              <a:rPr lang="sv-SE" altLang="sv-SE" sz="1000" b="1" i="1" dirty="0">
                <a:solidFill>
                  <a:srgbClr val="000000"/>
                </a:solidFill>
                <a:latin typeface="Arial" charset="0"/>
                <a:cs typeface="Arial" charset="0"/>
              </a:rPr>
              <a:t>Ca. 6 mån-1 år</a:t>
            </a:r>
          </a:p>
          <a:p>
            <a:pPr algn="ctr" fontAlgn="base">
              <a:lnSpc>
                <a:spcPct val="100000"/>
              </a:lnSpc>
              <a:spcBef>
                <a:spcPct val="0"/>
              </a:spcBef>
              <a:spcAft>
                <a:spcPct val="0"/>
              </a:spcAft>
              <a:buFontTx/>
              <a:buNone/>
            </a:pPr>
            <a:endParaRPr lang="sv-SE" altLang="sv-SE" sz="1400" b="1" dirty="0">
              <a:solidFill>
                <a:srgbClr val="000000"/>
              </a:solidFill>
              <a:latin typeface="Arial" charset="0"/>
              <a:cs typeface="Arial" charset="0"/>
            </a:endParaRPr>
          </a:p>
        </p:txBody>
      </p:sp>
      <p:sp>
        <p:nvSpPr>
          <p:cNvPr id="7" name="textruta 77"/>
          <p:cNvSpPr txBox="1">
            <a:spLocks noChangeArrowheads="1"/>
          </p:cNvSpPr>
          <p:nvPr/>
        </p:nvSpPr>
        <p:spPr bwMode="auto">
          <a:xfrm>
            <a:off x="5724131" y="5374297"/>
            <a:ext cx="16694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fontAlgn="base">
              <a:lnSpc>
                <a:spcPct val="100000"/>
              </a:lnSpc>
              <a:spcBef>
                <a:spcPct val="0"/>
              </a:spcBef>
              <a:spcAft>
                <a:spcPct val="0"/>
              </a:spcAft>
              <a:buFontTx/>
              <a:buNone/>
            </a:pPr>
            <a:r>
              <a:rPr lang="sv-SE" altLang="sv-SE" sz="1000" b="1" i="1" dirty="0">
                <a:solidFill>
                  <a:srgbClr val="000000"/>
                </a:solidFill>
                <a:latin typeface="Arial" charset="0"/>
                <a:cs typeface="Arial" charset="0"/>
              </a:rPr>
              <a:t>Ca. 1-2 mån</a:t>
            </a:r>
          </a:p>
          <a:p>
            <a:pPr algn="ctr" fontAlgn="base">
              <a:lnSpc>
                <a:spcPct val="100000"/>
              </a:lnSpc>
              <a:spcBef>
                <a:spcPct val="0"/>
              </a:spcBef>
              <a:spcAft>
                <a:spcPct val="0"/>
              </a:spcAft>
              <a:buFontTx/>
              <a:buNone/>
            </a:pPr>
            <a:endParaRPr lang="sv-SE" altLang="sv-SE" sz="1400" b="1" dirty="0">
              <a:solidFill>
                <a:srgbClr val="000000"/>
              </a:solidFill>
              <a:latin typeface="Arial" charset="0"/>
              <a:cs typeface="Arial" charset="0"/>
            </a:endParaRPr>
          </a:p>
        </p:txBody>
      </p:sp>
      <p:sp>
        <p:nvSpPr>
          <p:cNvPr id="8" name="textruta 78"/>
          <p:cNvSpPr txBox="1">
            <a:spLocks noChangeArrowheads="1"/>
          </p:cNvSpPr>
          <p:nvPr/>
        </p:nvSpPr>
        <p:spPr bwMode="auto">
          <a:xfrm>
            <a:off x="7092281" y="5367202"/>
            <a:ext cx="16694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fontAlgn="base">
              <a:lnSpc>
                <a:spcPct val="100000"/>
              </a:lnSpc>
              <a:spcBef>
                <a:spcPct val="0"/>
              </a:spcBef>
              <a:spcAft>
                <a:spcPct val="0"/>
              </a:spcAft>
              <a:buFontTx/>
              <a:buNone/>
            </a:pPr>
            <a:r>
              <a:rPr lang="sv-SE" altLang="sv-SE" sz="1000" b="1" i="1" dirty="0">
                <a:solidFill>
                  <a:srgbClr val="000000"/>
                </a:solidFill>
                <a:latin typeface="Arial" charset="0"/>
                <a:cs typeface="Arial" charset="0"/>
              </a:rPr>
              <a:t>Från 1 år </a:t>
            </a:r>
            <a:r>
              <a:rPr lang="sv-SE" altLang="sv-SE" sz="1000" b="1" i="1" dirty="0">
                <a:solidFill>
                  <a:srgbClr val="000000"/>
                </a:solidFill>
                <a:latin typeface="Arial" charset="0"/>
                <a:cs typeface="Arial" charset="0"/>
                <a:sym typeface="Wingdings" pitchFamily="2" charset="2"/>
              </a:rPr>
              <a:t></a:t>
            </a:r>
            <a:endParaRPr lang="sv-SE" altLang="sv-SE" sz="1400" b="1" dirty="0">
              <a:solidFill>
                <a:srgbClr val="000000"/>
              </a:solidFill>
              <a:latin typeface="Arial" charset="0"/>
              <a:cs typeface="Arial" charset="0"/>
            </a:endParaRPr>
          </a:p>
        </p:txBody>
      </p:sp>
      <p:sp>
        <p:nvSpPr>
          <p:cNvPr id="9" name="textruta 8"/>
          <p:cNvSpPr txBox="1">
            <a:spLocks noChangeArrowheads="1"/>
          </p:cNvSpPr>
          <p:nvPr/>
        </p:nvSpPr>
        <p:spPr bwMode="auto">
          <a:xfrm>
            <a:off x="1691680" y="5400305"/>
            <a:ext cx="15212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fontAlgn="base">
              <a:lnSpc>
                <a:spcPct val="100000"/>
              </a:lnSpc>
              <a:spcBef>
                <a:spcPct val="0"/>
              </a:spcBef>
              <a:spcAft>
                <a:spcPct val="0"/>
              </a:spcAft>
              <a:buFontTx/>
              <a:buNone/>
            </a:pPr>
            <a:r>
              <a:rPr lang="sv-SE" altLang="sv-SE" sz="1000" b="1" i="1" dirty="0">
                <a:solidFill>
                  <a:srgbClr val="000000"/>
                </a:solidFill>
                <a:latin typeface="Arial" charset="0"/>
                <a:cs typeface="Arial" charset="0"/>
              </a:rPr>
              <a:t>1 dag</a:t>
            </a:r>
          </a:p>
        </p:txBody>
      </p:sp>
      <p:sp>
        <p:nvSpPr>
          <p:cNvPr id="10" name="Femhörning 9"/>
          <p:cNvSpPr/>
          <p:nvPr/>
        </p:nvSpPr>
        <p:spPr>
          <a:xfrm>
            <a:off x="179388" y="3446170"/>
            <a:ext cx="2376388" cy="504825"/>
          </a:xfrm>
          <a:prstGeom prst="homePlat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000" b="1" dirty="0">
                <a:solidFill>
                  <a:schemeClr val="tx1"/>
                </a:solidFill>
              </a:rPr>
              <a:t>FÖRE</a:t>
            </a:r>
          </a:p>
        </p:txBody>
      </p:sp>
      <p:sp>
        <p:nvSpPr>
          <p:cNvPr id="11" name="V-form 10"/>
          <p:cNvSpPr/>
          <p:nvPr/>
        </p:nvSpPr>
        <p:spPr>
          <a:xfrm>
            <a:off x="2452310" y="3446170"/>
            <a:ext cx="4207921" cy="504825"/>
          </a:xfrm>
          <a:prstGeom prst="chevron">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000" b="1" dirty="0">
                <a:solidFill>
                  <a:schemeClr val="tx1"/>
                </a:solidFill>
              </a:rPr>
              <a:t>UNDER</a:t>
            </a:r>
          </a:p>
        </p:txBody>
      </p:sp>
      <p:sp>
        <p:nvSpPr>
          <p:cNvPr id="12" name="V-form 11"/>
          <p:cNvSpPr/>
          <p:nvPr/>
        </p:nvSpPr>
        <p:spPr>
          <a:xfrm>
            <a:off x="6558863" y="3454107"/>
            <a:ext cx="2405626" cy="503238"/>
          </a:xfrm>
          <a:prstGeom prst="chevron">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000" b="1" dirty="0">
                <a:solidFill>
                  <a:schemeClr val="tx1"/>
                </a:solidFill>
              </a:rPr>
              <a:t>EFTER</a:t>
            </a:r>
          </a:p>
        </p:txBody>
      </p:sp>
      <p:sp>
        <p:nvSpPr>
          <p:cNvPr id="13" name="textruta 12"/>
          <p:cNvSpPr txBox="1"/>
          <p:nvPr/>
        </p:nvSpPr>
        <p:spPr>
          <a:xfrm>
            <a:off x="0" y="6516052"/>
            <a:ext cx="9144000" cy="369332"/>
          </a:xfrm>
          <a:prstGeom prst="rect">
            <a:avLst/>
          </a:prstGeom>
          <a:solidFill>
            <a:schemeClr val="tx1"/>
          </a:solidFill>
        </p:spPr>
        <p:txBody>
          <a:bodyPr wrap="square" rtlCol="0">
            <a:spAutoFit/>
          </a:bodyPr>
          <a:lstStyle/>
          <a:p>
            <a:r>
              <a:rPr lang="sv-SE" b="1" dirty="0">
                <a:solidFill>
                  <a:schemeClr val="bg1"/>
                </a:solidFill>
              </a:rPr>
              <a:t>KUPO – Kompetensutveckling om psykisk ohälsa för offentliga arbetsgivare</a:t>
            </a:r>
          </a:p>
        </p:txBody>
      </p:sp>
      <p:pic>
        <p:nvPicPr>
          <p:cNvPr id="15" name="Picture 7" descr="C:\Users\torrij\AppData\Local\Microsoft\Windows\Temporary Internet Files\Content.Outlook\TA1YFLLD\Anna 1.jpg"/>
          <p:cNvPicPr>
            <a:picLocks noChangeAspect="1" noChangeArrowheads="1"/>
          </p:cNvPicPr>
          <p:nvPr/>
        </p:nvPicPr>
        <p:blipFill rotWithShape="1">
          <a:blip r:embed="rId5">
            <a:extLst>
              <a:ext uri="{28A0092B-C50C-407E-A947-70E740481C1C}">
                <a14:useLocalDpi xmlns:a14="http://schemas.microsoft.com/office/drawing/2010/main" val="0"/>
              </a:ext>
            </a:extLst>
          </a:blip>
          <a:srcRect l="22636" t="11881" r="28776" b="14492"/>
          <a:stretch/>
        </p:blipFill>
        <p:spPr bwMode="auto">
          <a:xfrm>
            <a:off x="6464013" y="44624"/>
            <a:ext cx="2608620" cy="2681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ktangel 2"/>
          <p:cNvSpPr>
            <a:spLocks noChangeArrowheads="1"/>
          </p:cNvSpPr>
          <p:nvPr/>
        </p:nvSpPr>
        <p:spPr bwMode="auto">
          <a:xfrm>
            <a:off x="970905" y="2835520"/>
            <a:ext cx="2016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sv-SE" altLang="sv-SE" sz="1800" dirty="0"/>
              <a:t>Anna på jobbet</a:t>
            </a:r>
          </a:p>
        </p:txBody>
      </p:sp>
      <p:sp>
        <p:nvSpPr>
          <p:cNvPr id="19" name="Rektangel 7"/>
          <p:cNvSpPr>
            <a:spLocks noChangeArrowheads="1"/>
          </p:cNvSpPr>
          <p:nvPr/>
        </p:nvSpPr>
        <p:spPr bwMode="auto">
          <a:xfrm>
            <a:off x="2339752" y="5922572"/>
            <a:ext cx="4339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sv-SE" altLang="sv-SE" sz="1800" dirty="0"/>
              <a:t>Annas ständiga kamp och behov av stöd</a:t>
            </a:r>
          </a:p>
        </p:txBody>
      </p:sp>
      <p:sp>
        <p:nvSpPr>
          <p:cNvPr id="20" name="Rektangel 9"/>
          <p:cNvSpPr>
            <a:spLocks noChangeArrowheads="1"/>
          </p:cNvSpPr>
          <p:nvPr/>
        </p:nvSpPr>
        <p:spPr bwMode="auto">
          <a:xfrm>
            <a:off x="6371580" y="2835520"/>
            <a:ext cx="20569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sv-SE" altLang="sv-SE" sz="1800" dirty="0"/>
              <a:t>Annas väg tillbaka</a:t>
            </a:r>
          </a:p>
        </p:txBody>
      </p:sp>
      <p:cxnSp>
        <p:nvCxnSpPr>
          <p:cNvPr id="21" name="Rak pil 20"/>
          <p:cNvCxnSpPr/>
          <p:nvPr/>
        </p:nvCxnSpPr>
        <p:spPr bwMode="auto">
          <a:xfrm>
            <a:off x="6258868" y="3307008"/>
            <a:ext cx="2273300" cy="1587"/>
          </a:xfrm>
          <a:prstGeom prst="straightConnector1">
            <a:avLst/>
          </a:prstGeom>
          <a:solidFill>
            <a:schemeClr val="bg1">
              <a:lumMod val="65000"/>
            </a:schemeClr>
          </a:solidFill>
          <a:ln w="57150">
            <a:solidFill>
              <a:schemeClr val="bg1">
                <a:lumMod val="6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Rak pil 21"/>
          <p:cNvCxnSpPr/>
          <p:nvPr/>
        </p:nvCxnSpPr>
        <p:spPr bwMode="auto">
          <a:xfrm>
            <a:off x="684213" y="5859072"/>
            <a:ext cx="7848600" cy="0"/>
          </a:xfrm>
          <a:prstGeom prst="straightConnector1">
            <a:avLst/>
          </a:prstGeom>
          <a:solidFill>
            <a:schemeClr val="bg1">
              <a:lumMod val="65000"/>
            </a:schemeClr>
          </a:solidFill>
          <a:ln w="57150">
            <a:solidFill>
              <a:schemeClr val="bg1">
                <a:lumMod val="6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Rak pil 22"/>
          <p:cNvCxnSpPr/>
          <p:nvPr/>
        </p:nvCxnSpPr>
        <p:spPr bwMode="auto">
          <a:xfrm>
            <a:off x="683568" y="3308595"/>
            <a:ext cx="2232025" cy="0"/>
          </a:xfrm>
          <a:prstGeom prst="straightConnector1">
            <a:avLst/>
          </a:prstGeom>
          <a:solidFill>
            <a:schemeClr val="bg1">
              <a:lumMod val="65000"/>
            </a:schemeClr>
          </a:solidFill>
          <a:ln w="57150">
            <a:solidFill>
              <a:schemeClr val="bg1">
                <a:lumMod val="6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Rektangel med rundade hörn 23"/>
          <p:cNvSpPr/>
          <p:nvPr/>
        </p:nvSpPr>
        <p:spPr>
          <a:xfrm>
            <a:off x="395288" y="660400"/>
            <a:ext cx="4681537" cy="1179513"/>
          </a:xfrm>
          <a:prstGeom prst="roundRect">
            <a:avLst/>
          </a:prstGeom>
          <a:solidFill>
            <a:schemeClr val="accent5">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000" dirty="0">
                <a:latin typeface="Helvetica" pitchFamily="34" charset="0"/>
                <a:cs typeface="Helvetica" pitchFamily="34" charset="0"/>
              </a:rPr>
              <a:t>Annas resa</a:t>
            </a:r>
          </a:p>
        </p:txBody>
      </p:sp>
    </p:spTree>
    <p:extLst>
      <p:ext uri="{BB962C8B-B14F-4D97-AF65-F5344CB8AC3E}">
        <p14:creationId xmlns:p14="http://schemas.microsoft.com/office/powerpoint/2010/main" val="248376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med rundade hörn 10"/>
          <p:cNvSpPr/>
          <p:nvPr/>
        </p:nvSpPr>
        <p:spPr>
          <a:xfrm>
            <a:off x="395288" y="233363"/>
            <a:ext cx="4681537" cy="1179512"/>
          </a:xfrm>
          <a:prstGeom prst="roundRect">
            <a:avLst/>
          </a:prstGeom>
          <a:solidFill>
            <a:schemeClr val="accent5">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000" dirty="0">
                <a:latin typeface="Helvetica" pitchFamily="34" charset="0"/>
                <a:cs typeface="Helvetica" pitchFamily="34" charset="0"/>
              </a:rPr>
              <a:t>FÖRE</a:t>
            </a:r>
          </a:p>
        </p:txBody>
      </p:sp>
      <p:sp>
        <p:nvSpPr>
          <p:cNvPr id="5" name="Rundad rektangulär 4"/>
          <p:cNvSpPr/>
          <p:nvPr/>
        </p:nvSpPr>
        <p:spPr>
          <a:xfrm>
            <a:off x="5407025" y="1052736"/>
            <a:ext cx="1657350" cy="1096962"/>
          </a:xfrm>
          <a:prstGeom prst="wedgeRoundRectCallout">
            <a:avLst>
              <a:gd name="adj1" fmla="val 50308"/>
              <a:gd name="adj2" fmla="val 66625"/>
              <a:gd name="adj3" fmla="val 16667"/>
            </a:avLst>
          </a:prstGeom>
          <a:solidFill>
            <a:schemeClr val="accent5"/>
          </a:solidFill>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sv-SE" sz="1600" b="1" i="1" dirty="0">
                <a:solidFill>
                  <a:schemeClr val="bg1"/>
                </a:solidFill>
              </a:rPr>
              <a:t>”Jag ljög om att jag hade magsjuka”</a:t>
            </a:r>
          </a:p>
        </p:txBody>
      </p:sp>
      <p:sp>
        <p:nvSpPr>
          <p:cNvPr id="9" name="Rundad rektangulär 8"/>
          <p:cNvSpPr/>
          <p:nvPr/>
        </p:nvSpPr>
        <p:spPr>
          <a:xfrm>
            <a:off x="179512" y="4565650"/>
            <a:ext cx="4154487" cy="698500"/>
          </a:xfrm>
          <a:prstGeom prst="wedgeRoundRectCallout">
            <a:avLst>
              <a:gd name="adj1" fmla="val 70895"/>
              <a:gd name="adj2" fmla="val -109379"/>
              <a:gd name="adj3" fmla="val 16667"/>
            </a:avLst>
          </a:prstGeom>
          <a:solidFill>
            <a:schemeClr val="accent5">
              <a:lumMod val="60000"/>
              <a:lumOff val="40000"/>
            </a:schemeClr>
          </a:solidFill>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sv-SE" sz="1600" b="1" i="1" dirty="0">
                <a:solidFill>
                  <a:schemeClr val="bg1"/>
                </a:solidFill>
              </a:rPr>
              <a:t>”Det var skönt att någon annan tog beslutet, som sa att jag inte skulle till jobbet i morgon”</a:t>
            </a:r>
          </a:p>
        </p:txBody>
      </p:sp>
      <p:sp>
        <p:nvSpPr>
          <p:cNvPr id="10" name="textruta 9"/>
          <p:cNvSpPr txBox="1"/>
          <p:nvPr/>
        </p:nvSpPr>
        <p:spPr>
          <a:xfrm>
            <a:off x="0" y="6516052"/>
            <a:ext cx="9144000" cy="369332"/>
          </a:xfrm>
          <a:prstGeom prst="rect">
            <a:avLst/>
          </a:prstGeom>
          <a:solidFill>
            <a:schemeClr val="tx1"/>
          </a:solidFill>
        </p:spPr>
        <p:txBody>
          <a:bodyPr wrap="square" rtlCol="0">
            <a:spAutoFit/>
          </a:bodyPr>
          <a:lstStyle/>
          <a:p>
            <a:r>
              <a:rPr lang="sv-SE" b="1" dirty="0">
                <a:solidFill>
                  <a:schemeClr val="bg1"/>
                </a:solidFill>
              </a:rPr>
              <a:t>KUPO – Kompetensutveckling om psykisk ohälsa för offentliga arbetsgivare</a:t>
            </a: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557" y="1895423"/>
            <a:ext cx="3557873" cy="213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7" descr="C:\Users\torrij\AppData\Local\Microsoft\Windows\Temporary Internet Files\Content.Outlook\TA1YFLLD\Anna 2.jpg"/>
          <p:cNvPicPr>
            <a:picLocks noChangeAspect="1" noChangeArrowheads="1"/>
          </p:cNvPicPr>
          <p:nvPr/>
        </p:nvPicPr>
        <p:blipFill>
          <a:blip r:embed="rId4">
            <a:extLst>
              <a:ext uri="{28A0092B-C50C-407E-A947-70E740481C1C}">
                <a14:useLocalDpi xmlns:a14="http://schemas.microsoft.com/office/drawing/2010/main" val="0"/>
              </a:ext>
            </a:extLst>
          </a:blip>
          <a:srcRect l="27701" t="2705" r="20238" b="13287"/>
          <a:stretch>
            <a:fillRect/>
          </a:stretch>
        </p:blipFill>
        <p:spPr bwMode="auto">
          <a:xfrm>
            <a:off x="5998476" y="2379214"/>
            <a:ext cx="2636838" cy="254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undad rektangulär 5"/>
          <p:cNvSpPr/>
          <p:nvPr/>
        </p:nvSpPr>
        <p:spPr>
          <a:xfrm>
            <a:off x="7259638" y="133350"/>
            <a:ext cx="1474787" cy="2112963"/>
          </a:xfrm>
          <a:prstGeom prst="wedgeRoundRectCallout">
            <a:avLst>
              <a:gd name="adj1" fmla="val -31428"/>
              <a:gd name="adj2" fmla="val 60846"/>
              <a:gd name="adj3" fmla="val 16667"/>
            </a:avLst>
          </a:prstGeom>
          <a:solidFill>
            <a:schemeClr val="accent5">
              <a:lumMod val="60000"/>
              <a:lumOff val="40000"/>
            </a:schemeClr>
          </a:solidFill>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sv-SE" sz="1600" b="1" i="1" dirty="0">
                <a:solidFill>
                  <a:schemeClr val="bg1"/>
                </a:solidFill>
              </a:rPr>
              <a:t>”Då börjar jag gråta. Jag gråter hela vägen till jobbet. Jag kan inte sluta gråta.”</a:t>
            </a:r>
          </a:p>
        </p:txBody>
      </p:sp>
      <p:sp>
        <p:nvSpPr>
          <p:cNvPr id="12" name="Rundad rektangulär 11"/>
          <p:cNvSpPr/>
          <p:nvPr/>
        </p:nvSpPr>
        <p:spPr>
          <a:xfrm>
            <a:off x="6011863" y="5264150"/>
            <a:ext cx="2771775" cy="1219200"/>
          </a:xfrm>
          <a:prstGeom prst="wedgeRoundRectCallout">
            <a:avLst>
              <a:gd name="adj1" fmla="val -13595"/>
              <a:gd name="adj2" fmla="val -69625"/>
              <a:gd name="adj3" fmla="val 16667"/>
            </a:avLst>
          </a:prstGeom>
          <a:solidFill>
            <a:schemeClr val="accent5"/>
          </a:solidFill>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sv-SE" sz="1600" b="1" i="1" dirty="0">
                <a:solidFill>
                  <a:schemeClr val="bg1"/>
                </a:solidFill>
              </a:rPr>
              <a:t>”Jag träffade chefen och berättade att jag hade varit på vårdcentralen. Sen brast det, jag bara grät.”</a:t>
            </a:r>
          </a:p>
        </p:txBody>
      </p:sp>
      <p:sp>
        <p:nvSpPr>
          <p:cNvPr id="13" name="Rundad rektangulär 12"/>
          <p:cNvSpPr/>
          <p:nvPr/>
        </p:nvSpPr>
        <p:spPr>
          <a:xfrm>
            <a:off x="1475656" y="5401512"/>
            <a:ext cx="4419600" cy="1052512"/>
          </a:xfrm>
          <a:prstGeom prst="wedgeRoundRectCallout">
            <a:avLst>
              <a:gd name="adj1" fmla="val 63124"/>
              <a:gd name="adj2" fmla="val -113970"/>
              <a:gd name="adj3" fmla="val 16667"/>
            </a:avLst>
          </a:prstGeom>
          <a:solidFill>
            <a:schemeClr val="accent5"/>
          </a:solidFill>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sv-SE" sz="1600" b="1" i="1" dirty="0">
                <a:solidFill>
                  <a:schemeClr val="bg1"/>
                </a:solidFill>
              </a:rPr>
              <a:t>”Chefen ringde och frågade hur jag mådde, sa att jag skulle krya på mig och frågade när jag skulle komma tillbaka.”</a:t>
            </a:r>
          </a:p>
        </p:txBody>
      </p:sp>
    </p:spTree>
    <p:extLst>
      <p:ext uri="{BB962C8B-B14F-4D97-AF65-F5344CB8AC3E}">
        <p14:creationId xmlns:p14="http://schemas.microsoft.com/office/powerpoint/2010/main" val="104445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50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par>
                          <p:cTn id="10" fill="hold">
                            <p:stCondLst>
                              <p:cond delay="3000"/>
                            </p:stCondLst>
                            <p:childTnLst>
                              <p:par>
                                <p:cTn id="11" presetID="53" presetClass="entr" presetSubtype="16" fill="hold" grpId="0" nodeType="afterEffect">
                                  <p:stCondLst>
                                    <p:cond delay="15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500" fill="hold"/>
                                        <p:tgtEl>
                                          <p:spTgt spid="6"/>
                                        </p:tgtEl>
                                        <p:attrNameLst>
                                          <p:attrName>ppt_w</p:attrName>
                                        </p:attrNameLst>
                                      </p:cBhvr>
                                      <p:tavLst>
                                        <p:tav tm="0">
                                          <p:val>
                                            <p:fltVal val="0"/>
                                          </p:val>
                                        </p:tav>
                                        <p:tav tm="100000">
                                          <p:val>
                                            <p:strVal val="#ppt_w"/>
                                          </p:val>
                                        </p:tav>
                                      </p:tavLst>
                                    </p:anim>
                                    <p:anim calcmode="lin" valueType="num">
                                      <p:cBhvr>
                                        <p:cTn id="14" dur="1500" fill="hold"/>
                                        <p:tgtEl>
                                          <p:spTgt spid="6"/>
                                        </p:tgtEl>
                                        <p:attrNameLst>
                                          <p:attrName>ppt_h</p:attrName>
                                        </p:attrNameLst>
                                      </p:cBhvr>
                                      <p:tavLst>
                                        <p:tav tm="0">
                                          <p:val>
                                            <p:fltVal val="0"/>
                                          </p:val>
                                        </p:tav>
                                        <p:tav tm="100000">
                                          <p:val>
                                            <p:strVal val="#ppt_h"/>
                                          </p:val>
                                        </p:tav>
                                      </p:tavLst>
                                    </p:anim>
                                    <p:animEffect transition="in" filter="fade">
                                      <p:cBhvr>
                                        <p:cTn id="15" dur="1500"/>
                                        <p:tgtEl>
                                          <p:spTgt spid="6"/>
                                        </p:tgtEl>
                                      </p:cBhvr>
                                    </p:animEffect>
                                  </p:childTnLst>
                                </p:cTn>
                              </p:par>
                            </p:childTnLst>
                          </p:cTn>
                        </p:par>
                        <p:par>
                          <p:cTn id="16" fill="hold">
                            <p:stCondLst>
                              <p:cond delay="6000"/>
                            </p:stCondLst>
                            <p:childTnLst>
                              <p:par>
                                <p:cTn id="17" presetID="53" presetClass="entr" presetSubtype="16" fill="hold" grpId="0" nodeType="afterEffect">
                                  <p:stCondLst>
                                    <p:cond delay="150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500" fill="hold"/>
                                        <p:tgtEl>
                                          <p:spTgt spid="13"/>
                                        </p:tgtEl>
                                        <p:attrNameLst>
                                          <p:attrName>ppt_w</p:attrName>
                                        </p:attrNameLst>
                                      </p:cBhvr>
                                      <p:tavLst>
                                        <p:tav tm="0">
                                          <p:val>
                                            <p:fltVal val="0"/>
                                          </p:val>
                                        </p:tav>
                                        <p:tav tm="100000">
                                          <p:val>
                                            <p:strVal val="#ppt_w"/>
                                          </p:val>
                                        </p:tav>
                                      </p:tavLst>
                                    </p:anim>
                                    <p:anim calcmode="lin" valueType="num">
                                      <p:cBhvr>
                                        <p:cTn id="20" dur="1500" fill="hold"/>
                                        <p:tgtEl>
                                          <p:spTgt spid="13"/>
                                        </p:tgtEl>
                                        <p:attrNameLst>
                                          <p:attrName>ppt_h</p:attrName>
                                        </p:attrNameLst>
                                      </p:cBhvr>
                                      <p:tavLst>
                                        <p:tav tm="0">
                                          <p:val>
                                            <p:fltVal val="0"/>
                                          </p:val>
                                        </p:tav>
                                        <p:tav tm="100000">
                                          <p:val>
                                            <p:strVal val="#ppt_h"/>
                                          </p:val>
                                        </p:tav>
                                      </p:tavLst>
                                    </p:anim>
                                    <p:animEffect transition="in" filter="fade">
                                      <p:cBhvr>
                                        <p:cTn id="21" dur="1500"/>
                                        <p:tgtEl>
                                          <p:spTgt spid="13"/>
                                        </p:tgtEl>
                                      </p:cBhvr>
                                    </p:animEffect>
                                  </p:childTnLst>
                                </p:cTn>
                              </p:par>
                            </p:childTnLst>
                          </p:cTn>
                        </p:par>
                        <p:par>
                          <p:cTn id="22" fill="hold">
                            <p:stCondLst>
                              <p:cond delay="9000"/>
                            </p:stCondLst>
                            <p:childTnLst>
                              <p:par>
                                <p:cTn id="23" presetID="53" presetClass="entr" presetSubtype="16" fill="hold" grpId="0" nodeType="afterEffect">
                                  <p:stCondLst>
                                    <p:cond delay="150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500" fill="hold"/>
                                        <p:tgtEl>
                                          <p:spTgt spid="12"/>
                                        </p:tgtEl>
                                        <p:attrNameLst>
                                          <p:attrName>ppt_w</p:attrName>
                                        </p:attrNameLst>
                                      </p:cBhvr>
                                      <p:tavLst>
                                        <p:tav tm="0">
                                          <p:val>
                                            <p:fltVal val="0"/>
                                          </p:val>
                                        </p:tav>
                                        <p:tav tm="100000">
                                          <p:val>
                                            <p:strVal val="#ppt_w"/>
                                          </p:val>
                                        </p:tav>
                                      </p:tavLst>
                                    </p:anim>
                                    <p:anim calcmode="lin" valueType="num">
                                      <p:cBhvr>
                                        <p:cTn id="26" dur="1500" fill="hold"/>
                                        <p:tgtEl>
                                          <p:spTgt spid="12"/>
                                        </p:tgtEl>
                                        <p:attrNameLst>
                                          <p:attrName>ppt_h</p:attrName>
                                        </p:attrNameLst>
                                      </p:cBhvr>
                                      <p:tavLst>
                                        <p:tav tm="0">
                                          <p:val>
                                            <p:fltVal val="0"/>
                                          </p:val>
                                        </p:tav>
                                        <p:tav tm="100000">
                                          <p:val>
                                            <p:strVal val="#ppt_h"/>
                                          </p:val>
                                        </p:tav>
                                      </p:tavLst>
                                    </p:anim>
                                    <p:animEffect transition="in" filter="fade">
                                      <p:cBhvr>
                                        <p:cTn id="27" dur="1500"/>
                                        <p:tgtEl>
                                          <p:spTgt spid="12"/>
                                        </p:tgtEl>
                                      </p:cBhvr>
                                    </p:animEffect>
                                  </p:childTnLst>
                                </p:cTn>
                              </p:par>
                            </p:childTnLst>
                          </p:cTn>
                        </p:par>
                        <p:par>
                          <p:cTn id="28" fill="hold">
                            <p:stCondLst>
                              <p:cond delay="12000"/>
                            </p:stCondLst>
                            <p:childTnLst>
                              <p:par>
                                <p:cTn id="29" presetID="53" presetClass="entr" presetSubtype="16" fill="hold" grpId="0" nodeType="afterEffect">
                                  <p:stCondLst>
                                    <p:cond delay="1500"/>
                                  </p:stCondLst>
                                  <p:childTnLst>
                                    <p:set>
                                      <p:cBhvr>
                                        <p:cTn id="30" dur="1" fill="hold">
                                          <p:stCondLst>
                                            <p:cond delay="0"/>
                                          </p:stCondLst>
                                        </p:cTn>
                                        <p:tgtEl>
                                          <p:spTgt spid="9"/>
                                        </p:tgtEl>
                                        <p:attrNameLst>
                                          <p:attrName>style.visibility</p:attrName>
                                        </p:attrNameLst>
                                      </p:cBhvr>
                                      <p:to>
                                        <p:strVal val="visible"/>
                                      </p:to>
                                    </p:set>
                                    <p:anim calcmode="lin" valueType="num">
                                      <p:cBhvr>
                                        <p:cTn id="31" dur="1500" fill="hold"/>
                                        <p:tgtEl>
                                          <p:spTgt spid="9"/>
                                        </p:tgtEl>
                                        <p:attrNameLst>
                                          <p:attrName>ppt_w</p:attrName>
                                        </p:attrNameLst>
                                      </p:cBhvr>
                                      <p:tavLst>
                                        <p:tav tm="0">
                                          <p:val>
                                            <p:fltVal val="0"/>
                                          </p:val>
                                        </p:tav>
                                        <p:tav tm="100000">
                                          <p:val>
                                            <p:strVal val="#ppt_w"/>
                                          </p:val>
                                        </p:tav>
                                      </p:tavLst>
                                    </p:anim>
                                    <p:anim calcmode="lin" valueType="num">
                                      <p:cBhvr>
                                        <p:cTn id="32" dur="1500" fill="hold"/>
                                        <p:tgtEl>
                                          <p:spTgt spid="9"/>
                                        </p:tgtEl>
                                        <p:attrNameLst>
                                          <p:attrName>ppt_h</p:attrName>
                                        </p:attrNameLst>
                                      </p:cBhvr>
                                      <p:tavLst>
                                        <p:tav tm="0">
                                          <p:val>
                                            <p:fltVal val="0"/>
                                          </p:val>
                                        </p:tav>
                                        <p:tav tm="100000">
                                          <p:val>
                                            <p:strVal val="#ppt_h"/>
                                          </p:val>
                                        </p:tav>
                                      </p:tavLst>
                                    </p:anim>
                                    <p:animEffect transition="in" filter="fade">
                                      <p:cBhvr>
                                        <p:cTn id="33"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6"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ndad rektangulär 11"/>
          <p:cNvSpPr/>
          <p:nvPr/>
        </p:nvSpPr>
        <p:spPr>
          <a:xfrm>
            <a:off x="1763688" y="5373216"/>
            <a:ext cx="3889201" cy="1017833"/>
          </a:xfrm>
          <a:prstGeom prst="wedgeRoundRectCallout">
            <a:avLst>
              <a:gd name="adj1" fmla="val 43100"/>
              <a:gd name="adj2" fmla="val -89740"/>
              <a:gd name="adj3" fmla="val 16667"/>
            </a:avLst>
          </a:prstGeom>
          <a:solidFill>
            <a:schemeClr val="accent5"/>
          </a:solidFill>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sv-SE" sz="1600" b="1" i="1" dirty="0">
                <a:solidFill>
                  <a:schemeClr val="bg1"/>
                </a:solidFill>
              </a:rPr>
              <a:t>”Läkaren frågade mig hur mycket jag ville vara sjukskriven. Jag sa att 25% i två veckor kunde vara lagom. Men jag hade behövt vara sjukskriven helt.”</a:t>
            </a:r>
          </a:p>
        </p:txBody>
      </p:sp>
      <p:sp>
        <p:nvSpPr>
          <p:cNvPr id="18" name="Rektangel med rundade hörn 17"/>
          <p:cNvSpPr/>
          <p:nvPr/>
        </p:nvSpPr>
        <p:spPr>
          <a:xfrm>
            <a:off x="395288" y="233363"/>
            <a:ext cx="4681537" cy="1179512"/>
          </a:xfrm>
          <a:prstGeom prst="roundRect">
            <a:avLst/>
          </a:prstGeom>
          <a:solidFill>
            <a:schemeClr val="accent5">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000" dirty="0">
                <a:latin typeface="Helvetica" pitchFamily="34" charset="0"/>
                <a:cs typeface="Helvetica" pitchFamily="34" charset="0"/>
              </a:rPr>
              <a:t>UNDER</a:t>
            </a:r>
          </a:p>
        </p:txBody>
      </p:sp>
      <p:sp>
        <p:nvSpPr>
          <p:cNvPr id="9" name="textruta 8"/>
          <p:cNvSpPr txBox="1"/>
          <p:nvPr/>
        </p:nvSpPr>
        <p:spPr>
          <a:xfrm>
            <a:off x="0" y="6516052"/>
            <a:ext cx="9144000" cy="369332"/>
          </a:xfrm>
          <a:prstGeom prst="rect">
            <a:avLst/>
          </a:prstGeom>
          <a:solidFill>
            <a:schemeClr val="tx1"/>
          </a:solidFill>
        </p:spPr>
        <p:txBody>
          <a:bodyPr wrap="square" rtlCol="0">
            <a:spAutoFit/>
          </a:bodyPr>
          <a:lstStyle/>
          <a:p>
            <a:r>
              <a:rPr lang="sv-SE" b="1" dirty="0">
                <a:solidFill>
                  <a:schemeClr val="bg1"/>
                </a:solidFill>
              </a:rPr>
              <a:t>KUPO – Kompetensutveckling om psykisk ohälsa för offentliga arbetsgivare</a:t>
            </a: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777" y="2252253"/>
            <a:ext cx="4188558"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descr="C:\Users\torrij\AppData\Local\Microsoft\Windows\Temporary Internet Files\Content.Outlook\TA1YFLLD\Anna 3.jpg"/>
          <p:cNvPicPr>
            <a:picLocks noChangeAspect="1" noChangeArrowheads="1"/>
          </p:cNvPicPr>
          <p:nvPr/>
        </p:nvPicPr>
        <p:blipFill>
          <a:blip r:embed="rId4">
            <a:extLst>
              <a:ext uri="{28A0092B-C50C-407E-A947-70E740481C1C}">
                <a14:useLocalDpi xmlns:a14="http://schemas.microsoft.com/office/drawing/2010/main" val="0"/>
              </a:ext>
            </a:extLst>
          </a:blip>
          <a:srcRect l="9898" t="8995" r="15878" b="22699"/>
          <a:stretch>
            <a:fillRect/>
          </a:stretch>
        </p:blipFill>
        <p:spPr bwMode="auto">
          <a:xfrm>
            <a:off x="5767388" y="2252253"/>
            <a:ext cx="3197225" cy="231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undad rektangulär 9"/>
          <p:cNvSpPr/>
          <p:nvPr/>
        </p:nvSpPr>
        <p:spPr>
          <a:xfrm>
            <a:off x="7236296" y="698500"/>
            <a:ext cx="1808064" cy="1428750"/>
          </a:xfrm>
          <a:prstGeom prst="wedgeRoundRectCallout">
            <a:avLst>
              <a:gd name="adj1" fmla="val -30163"/>
              <a:gd name="adj2" fmla="val 69575"/>
              <a:gd name="adj3" fmla="val 16667"/>
            </a:avLst>
          </a:prstGeom>
          <a:solidFill>
            <a:schemeClr val="accent5">
              <a:lumMod val="60000"/>
              <a:lumOff val="40000"/>
            </a:schemeClr>
          </a:solidFill>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sv-SE" sz="1600" b="1" i="1" dirty="0">
                <a:solidFill>
                  <a:schemeClr val="bg1"/>
                </a:solidFill>
              </a:rPr>
              <a:t>”Den läkaren förstod snabbt att jag var sjuk och sjukskrev mig en månad”</a:t>
            </a:r>
          </a:p>
        </p:txBody>
      </p:sp>
      <p:sp>
        <p:nvSpPr>
          <p:cNvPr id="13" name="Rundad rektangulär 12"/>
          <p:cNvSpPr/>
          <p:nvPr/>
        </p:nvSpPr>
        <p:spPr>
          <a:xfrm>
            <a:off x="5260181" y="548680"/>
            <a:ext cx="1773237" cy="1222375"/>
          </a:xfrm>
          <a:prstGeom prst="wedgeRoundRectCallout">
            <a:avLst>
              <a:gd name="adj1" fmla="val 33627"/>
              <a:gd name="adj2" fmla="val 96048"/>
              <a:gd name="adj3" fmla="val 16667"/>
            </a:avLst>
          </a:prstGeom>
          <a:solidFill>
            <a:schemeClr val="accent5"/>
          </a:solidFill>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sv-SE" sz="1600" b="1" i="1" dirty="0">
                <a:solidFill>
                  <a:schemeClr val="bg1"/>
                </a:solidFill>
              </a:rPr>
              <a:t>”Jag ville inte andas, inte leva, inte äta, inte prata”</a:t>
            </a:r>
          </a:p>
        </p:txBody>
      </p:sp>
      <p:sp>
        <p:nvSpPr>
          <p:cNvPr id="14" name="Rundad rektangulär 13"/>
          <p:cNvSpPr/>
          <p:nvPr/>
        </p:nvSpPr>
        <p:spPr>
          <a:xfrm>
            <a:off x="5813444" y="5000436"/>
            <a:ext cx="3214688" cy="1236663"/>
          </a:xfrm>
          <a:prstGeom prst="wedgeRoundRectCallout">
            <a:avLst>
              <a:gd name="adj1" fmla="val -38073"/>
              <a:gd name="adj2" fmla="val -104137"/>
              <a:gd name="adj3" fmla="val 16667"/>
            </a:avLst>
          </a:prstGeom>
          <a:solidFill>
            <a:schemeClr val="accent5">
              <a:lumMod val="60000"/>
              <a:lumOff val="40000"/>
            </a:schemeClr>
          </a:solidFill>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sv-SE" sz="1600" b="1" i="1" dirty="0">
                <a:solidFill>
                  <a:schemeClr val="bg1"/>
                </a:solidFill>
              </a:rPr>
              <a:t>”Kroppen bestämmer över mig, den känslan kvarstår. Man sover, man gråter. Jag mår dåligt över att jag inte orkar.”</a:t>
            </a:r>
          </a:p>
        </p:txBody>
      </p:sp>
    </p:spTree>
    <p:extLst>
      <p:ext uri="{BB962C8B-B14F-4D97-AF65-F5344CB8AC3E}">
        <p14:creationId xmlns:p14="http://schemas.microsoft.com/office/powerpoint/2010/main" val="193588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500"/>
                                  </p:stCondLst>
                                  <p:childTnLst>
                                    <p:set>
                                      <p:cBhvr>
                                        <p:cTn id="6" dur="1" fill="hold">
                                          <p:stCondLst>
                                            <p:cond delay="0"/>
                                          </p:stCondLst>
                                        </p:cTn>
                                        <p:tgtEl>
                                          <p:spTgt spid="13"/>
                                        </p:tgtEl>
                                        <p:attrNameLst>
                                          <p:attrName>style.visibility</p:attrName>
                                        </p:attrNameLst>
                                      </p:cBhvr>
                                      <p:to>
                                        <p:strVal val="visible"/>
                                      </p:to>
                                    </p:set>
                                    <p:anim calcmode="lin" valueType="num">
                                      <p:cBhvr>
                                        <p:cTn id="7" dur="1500" fill="hold"/>
                                        <p:tgtEl>
                                          <p:spTgt spid="13"/>
                                        </p:tgtEl>
                                        <p:attrNameLst>
                                          <p:attrName>ppt_w</p:attrName>
                                        </p:attrNameLst>
                                      </p:cBhvr>
                                      <p:tavLst>
                                        <p:tav tm="0">
                                          <p:val>
                                            <p:fltVal val="0"/>
                                          </p:val>
                                        </p:tav>
                                        <p:tav tm="100000">
                                          <p:val>
                                            <p:strVal val="#ppt_w"/>
                                          </p:val>
                                        </p:tav>
                                      </p:tavLst>
                                    </p:anim>
                                    <p:anim calcmode="lin" valueType="num">
                                      <p:cBhvr>
                                        <p:cTn id="8" dur="1500" fill="hold"/>
                                        <p:tgtEl>
                                          <p:spTgt spid="13"/>
                                        </p:tgtEl>
                                        <p:attrNameLst>
                                          <p:attrName>ppt_h</p:attrName>
                                        </p:attrNameLst>
                                      </p:cBhvr>
                                      <p:tavLst>
                                        <p:tav tm="0">
                                          <p:val>
                                            <p:fltVal val="0"/>
                                          </p:val>
                                        </p:tav>
                                        <p:tav tm="100000">
                                          <p:val>
                                            <p:strVal val="#ppt_h"/>
                                          </p:val>
                                        </p:tav>
                                      </p:tavLst>
                                    </p:anim>
                                    <p:animEffect transition="in" filter="fade">
                                      <p:cBhvr>
                                        <p:cTn id="9" dur="1500"/>
                                        <p:tgtEl>
                                          <p:spTgt spid="13"/>
                                        </p:tgtEl>
                                      </p:cBhvr>
                                    </p:animEffect>
                                  </p:childTnLst>
                                </p:cTn>
                              </p:par>
                            </p:childTnLst>
                          </p:cTn>
                        </p:par>
                        <p:par>
                          <p:cTn id="10" fill="hold">
                            <p:stCondLst>
                              <p:cond delay="3000"/>
                            </p:stCondLst>
                            <p:childTnLst>
                              <p:par>
                                <p:cTn id="11" presetID="53" presetClass="entr" presetSubtype="16" fill="hold" grpId="0" nodeType="afterEffect">
                                  <p:stCondLst>
                                    <p:cond delay="150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500" fill="hold"/>
                                        <p:tgtEl>
                                          <p:spTgt spid="14"/>
                                        </p:tgtEl>
                                        <p:attrNameLst>
                                          <p:attrName>ppt_w</p:attrName>
                                        </p:attrNameLst>
                                      </p:cBhvr>
                                      <p:tavLst>
                                        <p:tav tm="0">
                                          <p:val>
                                            <p:fltVal val="0"/>
                                          </p:val>
                                        </p:tav>
                                        <p:tav tm="100000">
                                          <p:val>
                                            <p:strVal val="#ppt_w"/>
                                          </p:val>
                                        </p:tav>
                                      </p:tavLst>
                                    </p:anim>
                                    <p:anim calcmode="lin" valueType="num">
                                      <p:cBhvr>
                                        <p:cTn id="14" dur="1500" fill="hold"/>
                                        <p:tgtEl>
                                          <p:spTgt spid="14"/>
                                        </p:tgtEl>
                                        <p:attrNameLst>
                                          <p:attrName>ppt_h</p:attrName>
                                        </p:attrNameLst>
                                      </p:cBhvr>
                                      <p:tavLst>
                                        <p:tav tm="0">
                                          <p:val>
                                            <p:fltVal val="0"/>
                                          </p:val>
                                        </p:tav>
                                        <p:tav tm="100000">
                                          <p:val>
                                            <p:strVal val="#ppt_h"/>
                                          </p:val>
                                        </p:tav>
                                      </p:tavLst>
                                    </p:anim>
                                    <p:animEffect transition="in" filter="fade">
                                      <p:cBhvr>
                                        <p:cTn id="15" dur="1500"/>
                                        <p:tgtEl>
                                          <p:spTgt spid="14"/>
                                        </p:tgtEl>
                                      </p:cBhvr>
                                    </p:animEffect>
                                  </p:childTnLst>
                                </p:cTn>
                              </p:par>
                            </p:childTnLst>
                          </p:cTn>
                        </p:par>
                        <p:par>
                          <p:cTn id="16" fill="hold">
                            <p:stCondLst>
                              <p:cond delay="6000"/>
                            </p:stCondLst>
                            <p:childTnLst>
                              <p:par>
                                <p:cTn id="17" presetID="53" presetClass="entr" presetSubtype="16" fill="hold" grpId="0" nodeType="afterEffect">
                                  <p:stCondLst>
                                    <p:cond delay="15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500" fill="hold"/>
                                        <p:tgtEl>
                                          <p:spTgt spid="10"/>
                                        </p:tgtEl>
                                        <p:attrNameLst>
                                          <p:attrName>ppt_w</p:attrName>
                                        </p:attrNameLst>
                                      </p:cBhvr>
                                      <p:tavLst>
                                        <p:tav tm="0">
                                          <p:val>
                                            <p:fltVal val="0"/>
                                          </p:val>
                                        </p:tav>
                                        <p:tav tm="100000">
                                          <p:val>
                                            <p:strVal val="#ppt_w"/>
                                          </p:val>
                                        </p:tav>
                                      </p:tavLst>
                                    </p:anim>
                                    <p:anim calcmode="lin" valueType="num">
                                      <p:cBhvr>
                                        <p:cTn id="20" dur="1500" fill="hold"/>
                                        <p:tgtEl>
                                          <p:spTgt spid="10"/>
                                        </p:tgtEl>
                                        <p:attrNameLst>
                                          <p:attrName>ppt_h</p:attrName>
                                        </p:attrNameLst>
                                      </p:cBhvr>
                                      <p:tavLst>
                                        <p:tav tm="0">
                                          <p:val>
                                            <p:fltVal val="0"/>
                                          </p:val>
                                        </p:tav>
                                        <p:tav tm="100000">
                                          <p:val>
                                            <p:strVal val="#ppt_h"/>
                                          </p:val>
                                        </p:tav>
                                      </p:tavLst>
                                    </p:anim>
                                    <p:animEffect transition="in" filter="fade">
                                      <p:cBhvr>
                                        <p:cTn id="21" dur="1500"/>
                                        <p:tgtEl>
                                          <p:spTgt spid="10"/>
                                        </p:tgtEl>
                                      </p:cBhvr>
                                    </p:animEffect>
                                  </p:childTnLst>
                                </p:cTn>
                              </p:par>
                            </p:childTnLst>
                          </p:cTn>
                        </p:par>
                        <p:par>
                          <p:cTn id="22" fill="hold">
                            <p:stCondLst>
                              <p:cond delay="9000"/>
                            </p:stCondLst>
                            <p:childTnLst>
                              <p:par>
                                <p:cTn id="23" presetID="53" presetClass="entr" presetSubtype="16" fill="hold" grpId="0" nodeType="afterEffect">
                                  <p:stCondLst>
                                    <p:cond delay="150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500" fill="hold"/>
                                        <p:tgtEl>
                                          <p:spTgt spid="12"/>
                                        </p:tgtEl>
                                        <p:attrNameLst>
                                          <p:attrName>ppt_w</p:attrName>
                                        </p:attrNameLst>
                                      </p:cBhvr>
                                      <p:tavLst>
                                        <p:tav tm="0">
                                          <p:val>
                                            <p:fltVal val="0"/>
                                          </p:val>
                                        </p:tav>
                                        <p:tav tm="100000">
                                          <p:val>
                                            <p:strVal val="#ppt_w"/>
                                          </p:val>
                                        </p:tav>
                                      </p:tavLst>
                                    </p:anim>
                                    <p:anim calcmode="lin" valueType="num">
                                      <p:cBhvr>
                                        <p:cTn id="26" dur="1500" fill="hold"/>
                                        <p:tgtEl>
                                          <p:spTgt spid="12"/>
                                        </p:tgtEl>
                                        <p:attrNameLst>
                                          <p:attrName>ppt_h</p:attrName>
                                        </p:attrNameLst>
                                      </p:cBhvr>
                                      <p:tavLst>
                                        <p:tav tm="0">
                                          <p:val>
                                            <p:fltVal val="0"/>
                                          </p:val>
                                        </p:tav>
                                        <p:tav tm="100000">
                                          <p:val>
                                            <p:strVal val="#ppt_h"/>
                                          </p:val>
                                        </p:tav>
                                      </p:tavLst>
                                    </p:anim>
                                    <p:animEffect transition="in" filter="fade">
                                      <p:cBhvr>
                                        <p:cTn id="27"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3" grpId="0" animBg="1"/>
      <p:bldP spid="14" grpId="0" animBg="1"/>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52367C765E134EB7A74BEA9B11069F" ma:contentTypeVersion="12" ma:contentTypeDescription="Create a new document." ma:contentTypeScope="" ma:versionID="df315fde99035eb373827cfb7124ff4c">
  <xsd:schema xmlns:xsd="http://www.w3.org/2001/XMLSchema" xmlns:xs="http://www.w3.org/2001/XMLSchema" xmlns:p="http://schemas.microsoft.com/office/2006/metadata/properties" xmlns:ns3="040391a5-cf7e-492c-aa72-10cc3421db48" xmlns:ns4="fc8edb03-35d4-4b23-81d8-4893a59ba910" targetNamespace="http://schemas.microsoft.com/office/2006/metadata/properties" ma:root="true" ma:fieldsID="6b9bc72dffc2c7c43a08033048457936" ns3:_="" ns4:_="">
    <xsd:import namespace="040391a5-cf7e-492c-aa72-10cc3421db48"/>
    <xsd:import namespace="fc8edb03-35d4-4b23-81d8-4893a59ba910"/>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0391a5-cf7e-492c-aa72-10cc3421db4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c8edb03-35d4-4b23-81d8-4893a59ba910"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2157B0-95F2-4B29-B3FB-9EA9B1960C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0391a5-cf7e-492c-aa72-10cc3421db48"/>
    <ds:schemaRef ds:uri="fc8edb03-35d4-4b23-81d8-4893a59ba9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8D9034-67DA-4B62-A706-53B8CC06DEE0}">
  <ds:schemaRefs>
    <ds:schemaRef ds:uri="http://schemas.microsoft.com/sharepoint/v3/contenttype/forms"/>
  </ds:schemaRefs>
</ds:datastoreItem>
</file>

<file path=customXml/itemProps3.xml><?xml version="1.0" encoding="utf-8"?>
<ds:datastoreItem xmlns:ds="http://schemas.openxmlformats.org/officeDocument/2006/customXml" ds:itemID="{4D16E3E2-93AF-4AAA-9980-7C143EABFAF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Animerade svävande blomblad</Template>
  <TotalTime>4873</TotalTime>
  <Words>5060</Words>
  <Application>Microsoft Office PowerPoint</Application>
  <PresentationFormat>Bildspel på skärmen (4:3)</PresentationFormat>
  <Paragraphs>385</Paragraphs>
  <Slides>30</Slides>
  <Notes>30</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30</vt:i4>
      </vt:variant>
    </vt:vector>
  </HeadingPairs>
  <TitlesOfParts>
    <vt:vector size="38" baseType="lpstr">
      <vt:lpstr>Arial</vt:lpstr>
      <vt:lpstr>Calibri</vt:lpstr>
      <vt:lpstr>Calibri Light</vt:lpstr>
      <vt:lpstr>Cambria</vt:lpstr>
      <vt:lpstr>Gill Sans MT Condensed</vt:lpstr>
      <vt:lpstr>Helvetica</vt:lpstr>
      <vt:lpstr>Times</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FÖRE Anna på jobbet</vt:lpstr>
      <vt:lpstr>UNDER  Annas ständiga kamp och behov av stöd</vt:lpstr>
      <vt:lpstr>EFTER Annas väg tillbaka</vt:lpstr>
      <vt:lpstr>PowerPoint-presentation</vt:lpstr>
      <vt:lpstr>PowerPoint-presentation</vt:lpstr>
      <vt:lpstr>Övning</vt:lpstr>
      <vt:lpstr>PowerPoint-presentation</vt:lpstr>
      <vt:lpstr>PowerPoint-presentation</vt:lpstr>
      <vt:lpstr>PowerPoint-presentation</vt:lpstr>
      <vt:lpstr>PowerPoint-presentation</vt:lpstr>
      <vt:lpstr>en film om stressrelaterad psykisk ohälsa i arbetslivet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FK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Axelsson Sofia (1780)</dc:creator>
  <cp:lastModifiedBy>Elin Wirén</cp:lastModifiedBy>
  <cp:revision>158</cp:revision>
  <cp:lastPrinted>2017-05-21T15:53:12Z</cp:lastPrinted>
  <dcterms:created xsi:type="dcterms:W3CDTF">2017-02-02T14:00:05Z</dcterms:created>
  <dcterms:modified xsi:type="dcterms:W3CDTF">2020-01-20T11:53:13Z</dcterms:modified>
  <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TC019647939991</vt:lpwstr>
  </property>
  <property fmtid="{D5CDD505-2E9C-101B-9397-08002B2CF9AE}" pid="3" name="ContentTypeId">
    <vt:lpwstr>0x0101003152367C765E134EB7A74BEA9B11069F</vt:lpwstr>
  </property>
</Properties>
</file>