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9" r:id="rId3"/>
    <p:sldId id="261" r:id="rId4"/>
    <p:sldId id="262" r:id="rId5"/>
    <p:sldId id="263" r:id="rId6"/>
    <p:sldId id="260" r:id="rId7"/>
    <p:sldId id="272"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99" autoAdjust="0"/>
  </p:normalViewPr>
  <p:slideViewPr>
    <p:cSldViewPr>
      <p:cViewPr varScale="1">
        <p:scale>
          <a:sx n="67" d="100"/>
          <a:sy n="67" d="100"/>
        </p:scale>
        <p:origin x="-1075"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54656254984702"/>
          <c:y val="5.7591272121027791E-2"/>
          <c:w val="0.86313115384057659"/>
          <c:h val="0.82704144278102576"/>
        </c:manualLayout>
      </c:layout>
      <c:lineChart>
        <c:grouping val="standard"/>
        <c:varyColors val="0"/>
        <c:ser>
          <c:idx val="0"/>
          <c:order val="0"/>
          <c:spPr>
            <a:ln>
              <a:solidFill>
                <a:schemeClr val="bg1"/>
              </a:solidFill>
            </a:ln>
          </c:spPr>
          <c:marker>
            <c:symbol val="none"/>
          </c:marker>
          <c:cat>
            <c:strRef>
              <c:f>Blad1!$A$2:$A$21</c:f>
              <c:strCache>
                <c:ptCount val="20"/>
                <c:pt idx="0">
                  <c:v>År 1 q1</c:v>
                </c:pt>
                <c:pt idx="1">
                  <c:v>År 1 q2</c:v>
                </c:pt>
                <c:pt idx="2">
                  <c:v>År 1 q3</c:v>
                </c:pt>
                <c:pt idx="3">
                  <c:v>År 1 q4</c:v>
                </c:pt>
                <c:pt idx="4">
                  <c:v>År 2 q1</c:v>
                </c:pt>
                <c:pt idx="5">
                  <c:v>År 2 q2</c:v>
                </c:pt>
                <c:pt idx="6">
                  <c:v>År 2 q3</c:v>
                </c:pt>
                <c:pt idx="7">
                  <c:v>År 2 q4</c:v>
                </c:pt>
                <c:pt idx="8">
                  <c:v>År 3 q1</c:v>
                </c:pt>
                <c:pt idx="9">
                  <c:v>År 3 q2</c:v>
                </c:pt>
                <c:pt idx="10">
                  <c:v>År 3 q3</c:v>
                </c:pt>
                <c:pt idx="11">
                  <c:v>År 3 q4</c:v>
                </c:pt>
                <c:pt idx="12">
                  <c:v>År 4 q1</c:v>
                </c:pt>
                <c:pt idx="13">
                  <c:v>År 4 q2</c:v>
                </c:pt>
                <c:pt idx="14">
                  <c:v>År 4 q3</c:v>
                </c:pt>
                <c:pt idx="15">
                  <c:v>År 4 q4</c:v>
                </c:pt>
                <c:pt idx="16">
                  <c:v>År 5 q1</c:v>
                </c:pt>
                <c:pt idx="17">
                  <c:v>År 5 q2</c:v>
                </c:pt>
                <c:pt idx="18">
                  <c:v>År 5 q3</c:v>
                </c:pt>
                <c:pt idx="19">
                  <c:v>År 5 q4</c:v>
                </c:pt>
              </c:strCache>
            </c:strRef>
          </c:cat>
          <c:val>
            <c:numRef>
              <c:f>Blad1!$B$2:$B$21</c:f>
              <c:numCache>
                <c:formatCode>#,##0</c:formatCode>
                <c:ptCount val="20"/>
                <c:pt idx="0">
                  <c:v>10000</c:v>
                </c:pt>
                <c:pt idx="1">
                  <c:v>26250</c:v>
                </c:pt>
                <c:pt idx="2">
                  <c:v>42500</c:v>
                </c:pt>
                <c:pt idx="3">
                  <c:v>58750</c:v>
                </c:pt>
                <c:pt idx="4">
                  <c:v>75000</c:v>
                </c:pt>
                <c:pt idx="5">
                  <c:v>91250</c:v>
                </c:pt>
                <c:pt idx="6">
                  <c:v>107500</c:v>
                </c:pt>
                <c:pt idx="7">
                  <c:v>123750</c:v>
                </c:pt>
                <c:pt idx="8">
                  <c:v>140000</c:v>
                </c:pt>
                <c:pt idx="9">
                  <c:v>175000</c:v>
                </c:pt>
                <c:pt idx="10">
                  <c:v>210000</c:v>
                </c:pt>
                <c:pt idx="11">
                  <c:v>245000</c:v>
                </c:pt>
                <c:pt idx="12">
                  <c:v>310000</c:v>
                </c:pt>
                <c:pt idx="13">
                  <c:v>337500</c:v>
                </c:pt>
                <c:pt idx="14">
                  <c:v>365000</c:v>
                </c:pt>
                <c:pt idx="15">
                  <c:v>392500</c:v>
                </c:pt>
                <c:pt idx="16">
                  <c:v>410000</c:v>
                </c:pt>
                <c:pt idx="17">
                  <c:v>417000</c:v>
                </c:pt>
                <c:pt idx="18">
                  <c:v>417000</c:v>
                </c:pt>
                <c:pt idx="19">
                  <c:v>417000</c:v>
                </c:pt>
              </c:numCache>
            </c:numRef>
          </c:val>
          <c:smooth val="0"/>
        </c:ser>
        <c:dLbls>
          <c:showLegendKey val="0"/>
          <c:showVal val="0"/>
          <c:showCatName val="0"/>
          <c:showSerName val="0"/>
          <c:showPercent val="0"/>
          <c:showBubbleSize val="0"/>
        </c:dLbls>
        <c:marker val="1"/>
        <c:smooth val="0"/>
        <c:axId val="94852992"/>
        <c:axId val="94854528"/>
      </c:lineChart>
      <c:catAx>
        <c:axId val="94852992"/>
        <c:scaling>
          <c:orientation val="minMax"/>
        </c:scaling>
        <c:delete val="0"/>
        <c:axPos val="b"/>
        <c:majorTickMark val="out"/>
        <c:minorTickMark val="none"/>
        <c:tickLblPos val="nextTo"/>
        <c:txPr>
          <a:bodyPr/>
          <a:lstStyle/>
          <a:p>
            <a:pPr>
              <a:defRPr sz="900"/>
            </a:pPr>
            <a:endParaRPr lang="sv-SE"/>
          </a:p>
        </c:txPr>
        <c:crossAx val="94854528"/>
        <c:crosses val="autoZero"/>
        <c:auto val="1"/>
        <c:lblAlgn val="ctr"/>
        <c:lblOffset val="100"/>
        <c:noMultiLvlLbl val="0"/>
      </c:catAx>
      <c:valAx>
        <c:axId val="94854528"/>
        <c:scaling>
          <c:orientation val="minMax"/>
        </c:scaling>
        <c:delete val="0"/>
        <c:axPos val="l"/>
        <c:majorGridlines>
          <c:spPr>
            <a:ln>
              <a:solidFill>
                <a:schemeClr val="bg1">
                  <a:lumMod val="65000"/>
                </a:schemeClr>
              </a:solidFill>
            </a:ln>
          </c:spPr>
        </c:majorGridlines>
        <c:numFmt formatCode="#,##0" sourceLinked="1"/>
        <c:majorTickMark val="out"/>
        <c:minorTickMark val="none"/>
        <c:tickLblPos val="nextTo"/>
        <c:crossAx val="94852992"/>
        <c:crosses val="autoZero"/>
        <c:crossBetween val="between"/>
      </c:valAx>
      <c:spPr>
        <a:solidFill>
          <a:schemeClr val="accent5">
            <a:lumMod val="75000"/>
          </a:schemeClr>
        </a:solidFill>
      </c:spPr>
    </c:plotArea>
    <c:plotVisOnly val="1"/>
    <c:dispBlanksAs val="gap"/>
    <c:showDLblsOverMax val="0"/>
  </c:chart>
  <c:spPr>
    <a:solidFill>
      <a:schemeClr val="accent5">
        <a:lumMod val="75000"/>
      </a:schemeClr>
    </a:solidFill>
    <a:ln>
      <a:solidFill>
        <a:schemeClr val="accent5">
          <a:lumMod val="75000"/>
        </a:schemeClr>
      </a:solidFill>
    </a:ln>
  </c:spPr>
  <c:txPr>
    <a:bodyPr/>
    <a:lstStyle/>
    <a:p>
      <a:pPr>
        <a:defRPr>
          <a:solidFill>
            <a:schemeClr val="bg1"/>
          </a:solidFill>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16BD63-CF6E-478F-8896-9ACD7C0D4523}" type="datetimeFigureOut">
              <a:rPr lang="sv-SE" smtClean="0"/>
              <a:t>2017-07-25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9F4A88-B72A-41D9-A89E-1D6DB7C40B14}" type="slidenum">
              <a:rPr lang="sv-SE" smtClean="0"/>
              <a:t>‹#›</a:t>
            </a:fld>
            <a:endParaRPr lang="sv-SE"/>
          </a:p>
        </p:txBody>
      </p:sp>
    </p:spTree>
    <p:extLst>
      <p:ext uri="{BB962C8B-B14F-4D97-AF65-F5344CB8AC3E}">
        <p14:creationId xmlns:p14="http://schemas.microsoft.com/office/powerpoint/2010/main" val="632008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Inledning: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Psykisk ohälsa ökar och är idag den vanligaste orsaken till sjukskrivning och det är den stressrelaterade ohälsan som ökar mest. Den mest utsatta gruppen är kvinnor i 30-40 årsåldern och som har barn och arbetar inom kontaktyrken (vård, omsorg eller skola). I projektet </a:t>
            </a:r>
            <a:r>
              <a:rPr lang="sv-SE" sz="1200" i="1" kern="1200" dirty="0" smtClean="0">
                <a:solidFill>
                  <a:schemeClr val="tx1"/>
                </a:solidFill>
                <a:effectLst/>
                <a:latin typeface="+mn-lt"/>
                <a:ea typeface="+mn-ea"/>
                <a:cs typeface="+mn-cs"/>
              </a:rPr>
              <a:t>Kunskapsutveckling om och effektivisering av rehabilitering för personer med psykisk ohälsa </a:t>
            </a:r>
            <a:r>
              <a:rPr lang="sv-SE" sz="1200" kern="1200" dirty="0" smtClean="0">
                <a:solidFill>
                  <a:schemeClr val="tx1"/>
                </a:solidFill>
                <a:effectLst/>
                <a:latin typeface="+mn-lt"/>
                <a:ea typeface="+mn-ea"/>
                <a:cs typeface="+mn-cs"/>
              </a:rPr>
              <a:t>som</a:t>
            </a:r>
            <a:r>
              <a:rPr lang="sv-SE" sz="1200" i="1"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genomfördes under 2015 utfördes djupintervjuer med den mest utsatta gruppen för att undersöka vilka behov och upplevelser personer med psykisk ohälsa haft under sin sjukdomstid, vilka aktörer de har mött och hur de har kunnat tillgodose behoven.</a:t>
            </a: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För att den psykiska ohälsan ska minska måste arbetsgivare agera vid tidiga signaler. Oavsett vad orsaken är till den psykiska ohälsan (arbetsrelaterat eller privat) ska vi som arbetsgivare agera. Kompetensförsörjningen påverkas</a:t>
            </a:r>
            <a:r>
              <a:rPr lang="sv-SE" sz="1200" kern="1200" baseline="0" dirty="0" smtClean="0">
                <a:solidFill>
                  <a:schemeClr val="tx1"/>
                </a:solidFill>
                <a:effectLst/>
                <a:latin typeface="+mn-lt"/>
                <a:ea typeface="+mn-ea"/>
                <a:cs typeface="+mn-cs"/>
              </a:rPr>
              <a:t> både nu och i framtiden.</a:t>
            </a:r>
            <a:r>
              <a:rPr lang="sv-SE" sz="1200" kern="1200" dirty="0" smtClean="0">
                <a:solidFill>
                  <a:schemeClr val="tx1"/>
                </a:solidFill>
                <a:effectLst/>
                <a:latin typeface="+mn-lt"/>
                <a:ea typeface="+mn-ea"/>
                <a:cs typeface="+mn-cs"/>
              </a:rPr>
              <a:t> Det påverkar hur vi kan leverera tjänster till invånarna, kvalitet och omfattning.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Psykisk ohälsa: det</a:t>
            </a:r>
            <a:r>
              <a:rPr lang="sv-SE" sz="1200" kern="1200" baseline="0" dirty="0" smtClean="0">
                <a:solidFill>
                  <a:schemeClr val="tx1"/>
                </a:solidFill>
                <a:effectLst/>
                <a:latin typeface="+mn-lt"/>
                <a:ea typeface="+mn-ea"/>
                <a:cs typeface="+mn-cs"/>
              </a:rPr>
              <a:t> finns ingen enhetlig definition. Psykisk ohälsa kan innebära allt från </a:t>
            </a:r>
            <a:r>
              <a:rPr lang="sv-SE" sz="1200" kern="1200" dirty="0" smtClean="0">
                <a:solidFill>
                  <a:schemeClr val="tx1"/>
                </a:solidFill>
                <a:effectLst/>
                <a:latin typeface="+mn-lt"/>
                <a:ea typeface="+mn-ea"/>
                <a:cs typeface="+mn-cs"/>
              </a:rPr>
              <a:t>att må dåligt och inte orka gå till jobbet till psykiska sjukdomar. Att förhindra och förebygga detta på arbetsplatser är viktigt och vi kommer visa att det</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lönar sig att satsa på! Stressrelaterad ohälsa är den vanligaste orsaken till sjukskrivning och där är våra möjligheter som störst att göra något. Då en medarbetare väl hamnat i en utmattning så är vägen tillbaka lång</a:t>
            </a:r>
            <a:r>
              <a:rPr lang="sv-SE" sz="1200" kern="1200" baseline="0" dirty="0" smtClean="0">
                <a:solidFill>
                  <a:schemeClr val="tx1"/>
                </a:solidFill>
                <a:effectLst/>
                <a:latin typeface="+mn-lt"/>
                <a:ea typeface="+mn-ea"/>
                <a:cs typeface="+mn-cs"/>
              </a:rPr>
              <a:t> och kostsam både för medarbetare och arbetsgivare.</a:t>
            </a:r>
            <a:r>
              <a:rPr lang="sv-SE" sz="1200" kern="1200" dirty="0" smtClean="0">
                <a:solidFill>
                  <a:schemeClr val="tx1"/>
                </a:solidFill>
                <a:effectLst/>
                <a:latin typeface="+mn-lt"/>
                <a:ea typeface="+mn-ea"/>
                <a:cs typeface="+mn-cs"/>
              </a:rPr>
              <a:t>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Som</a:t>
            </a:r>
            <a:r>
              <a:rPr lang="sv-SE" sz="1200" kern="1200" baseline="0" dirty="0" smtClean="0">
                <a:solidFill>
                  <a:schemeClr val="tx1"/>
                </a:solidFill>
                <a:effectLst/>
                <a:latin typeface="+mn-lt"/>
                <a:ea typeface="+mn-ea"/>
                <a:cs typeface="+mn-cs"/>
              </a:rPr>
              <a:t> en effekt av den ökade psykiska o</a:t>
            </a:r>
            <a:r>
              <a:rPr lang="sv-SE" sz="1200" kern="1200" dirty="0" smtClean="0">
                <a:solidFill>
                  <a:schemeClr val="tx1"/>
                </a:solidFill>
                <a:effectLst/>
                <a:latin typeface="+mn-lt"/>
                <a:ea typeface="+mn-ea"/>
                <a:cs typeface="+mn-cs"/>
              </a:rPr>
              <a:t>hälsan kom även den nya föreskriften Organisatorisk</a:t>
            </a:r>
            <a:r>
              <a:rPr lang="sv-SE" sz="1200" kern="1200" baseline="0" dirty="0" smtClean="0">
                <a:solidFill>
                  <a:schemeClr val="tx1"/>
                </a:solidFill>
                <a:effectLst/>
                <a:latin typeface="+mn-lt"/>
                <a:ea typeface="+mn-ea"/>
                <a:cs typeface="+mn-cs"/>
              </a:rPr>
              <a:t> och socialarbetsmiljö (</a:t>
            </a:r>
            <a:r>
              <a:rPr lang="sv-SE" sz="1200" kern="1200" dirty="0" smtClean="0">
                <a:solidFill>
                  <a:schemeClr val="tx1"/>
                </a:solidFill>
                <a:effectLst/>
                <a:latin typeface="+mn-lt"/>
                <a:ea typeface="+mn-ea"/>
                <a:cs typeface="+mn-cs"/>
              </a:rPr>
              <a:t>OSA) från Arbetsmiljöverket 2016. </a:t>
            </a:r>
          </a:p>
        </p:txBody>
      </p:sp>
      <p:sp>
        <p:nvSpPr>
          <p:cNvPr id="4" name="Platshållare för bildnummer 3"/>
          <p:cNvSpPr>
            <a:spLocks noGrp="1"/>
          </p:cNvSpPr>
          <p:nvPr>
            <p:ph type="sldNum" sz="quarter" idx="10"/>
          </p:nvPr>
        </p:nvSpPr>
        <p:spPr/>
        <p:txBody>
          <a:bodyPr/>
          <a:lstStyle/>
          <a:p>
            <a:fld id="{05B3E59A-571A-4889-81C5-AB243F1CCCA9}" type="slidenum">
              <a:rPr lang="en-US" smtClean="0"/>
              <a:t>1</a:t>
            </a:fld>
            <a:endParaRPr lang="en-US"/>
          </a:p>
        </p:txBody>
      </p:sp>
    </p:spTree>
    <p:extLst>
      <p:ext uri="{BB962C8B-B14F-4D97-AF65-F5344CB8AC3E}">
        <p14:creationId xmlns:p14="http://schemas.microsoft.com/office/powerpoint/2010/main" val="1004306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Den</a:t>
            </a:r>
            <a:r>
              <a:rPr lang="sv-SE" baseline="0" dirty="0" smtClean="0"/>
              <a:t> här bilden ska symbolisera att det inte enbart räcker med rehabilitering på individnivå. Vi behöver ta ett helhetsgrepp och se över vad individen behöver förändra samt om något behöver förändras i den organisatoriska- och sociala arbetsmiljön. </a:t>
            </a:r>
            <a:endParaRPr lang="sv-SE" dirty="0" smtClean="0"/>
          </a:p>
        </p:txBody>
      </p:sp>
      <p:sp>
        <p:nvSpPr>
          <p:cNvPr id="4" name="Platshållare för bildnummer 3"/>
          <p:cNvSpPr>
            <a:spLocks noGrp="1"/>
          </p:cNvSpPr>
          <p:nvPr>
            <p:ph type="sldNum" sz="quarter" idx="10"/>
          </p:nvPr>
        </p:nvSpPr>
        <p:spPr/>
        <p:txBody>
          <a:bodyPr/>
          <a:lstStyle/>
          <a:p>
            <a:fld id="{029F4A88-B72A-41D9-A89E-1D6DB7C40B14}" type="slidenum">
              <a:rPr lang="sv-SE" smtClean="0"/>
              <a:t>10</a:t>
            </a:fld>
            <a:endParaRPr lang="sv-SE"/>
          </a:p>
        </p:txBody>
      </p:sp>
    </p:spTree>
    <p:extLst>
      <p:ext uri="{BB962C8B-B14F-4D97-AF65-F5344CB8AC3E}">
        <p14:creationId xmlns:p14="http://schemas.microsoft.com/office/powerpoint/2010/main" val="990574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Martin Lidberg från </a:t>
            </a:r>
            <a:r>
              <a:rPr lang="sv-SE" dirty="0" err="1" smtClean="0"/>
              <a:t>FK.s</a:t>
            </a:r>
            <a:r>
              <a:rPr lang="sv-SE" dirty="0" smtClean="0"/>
              <a:t> Laget sverige-</a:t>
            </a:r>
          </a:p>
          <a:p>
            <a:r>
              <a:rPr lang="sv-SE" dirty="0" smtClean="0"/>
              <a:t>Reflektera – Hur ser det ut hos oss? – Vad har vi för attityd till psykisk ohälsa?</a:t>
            </a:r>
          </a:p>
        </p:txBody>
      </p:sp>
      <p:sp>
        <p:nvSpPr>
          <p:cNvPr id="4" name="Platshållare för bildnummer 3"/>
          <p:cNvSpPr>
            <a:spLocks noGrp="1"/>
          </p:cNvSpPr>
          <p:nvPr>
            <p:ph type="sldNum" sz="quarter" idx="10"/>
          </p:nvPr>
        </p:nvSpPr>
        <p:spPr/>
        <p:txBody>
          <a:bodyPr/>
          <a:lstStyle/>
          <a:p>
            <a:fld id="{029F4A88-B72A-41D9-A89E-1D6DB7C40B14}" type="slidenum">
              <a:rPr lang="sv-SE" smtClean="0"/>
              <a:t>11</a:t>
            </a:fld>
            <a:endParaRPr lang="sv-SE"/>
          </a:p>
        </p:txBody>
      </p:sp>
    </p:spTree>
    <p:extLst>
      <p:ext uri="{BB962C8B-B14F-4D97-AF65-F5344CB8AC3E}">
        <p14:creationId xmlns:p14="http://schemas.microsoft.com/office/powerpoint/2010/main" val="897808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Våga fråga och våga lyssna - lika viktigt vid all psykisk ohälsa och när man möter en person med självmordstankar.</a:t>
            </a:r>
          </a:p>
          <a:p>
            <a:r>
              <a:rPr lang="sv-SE" baseline="0" dirty="0" smtClean="0"/>
              <a:t>Farligaste myten är att inte fråga om självmordstankar - väck inte den björn som sover… men det är just tystnaden som är problemet.</a:t>
            </a:r>
          </a:p>
        </p:txBody>
      </p:sp>
      <p:sp>
        <p:nvSpPr>
          <p:cNvPr id="4" name="Platshållare för bildnummer 3"/>
          <p:cNvSpPr>
            <a:spLocks noGrp="1"/>
          </p:cNvSpPr>
          <p:nvPr>
            <p:ph type="sldNum" sz="quarter" idx="10"/>
          </p:nvPr>
        </p:nvSpPr>
        <p:spPr/>
        <p:txBody>
          <a:bodyPr/>
          <a:lstStyle/>
          <a:p>
            <a:fld id="{029F4A88-B72A-41D9-A89E-1D6DB7C40B14}" type="slidenum">
              <a:rPr lang="sv-SE" smtClean="0"/>
              <a:t>12</a:t>
            </a:fld>
            <a:endParaRPr lang="sv-SE"/>
          </a:p>
        </p:txBody>
      </p:sp>
    </p:spTree>
    <p:extLst>
      <p:ext uri="{BB962C8B-B14F-4D97-AF65-F5344CB8AC3E}">
        <p14:creationId xmlns:p14="http://schemas.microsoft.com/office/powerpoint/2010/main" val="2404684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Den som vill får gärna visa denna statistik annars läggs bilden dold.</a:t>
            </a:r>
          </a:p>
        </p:txBody>
      </p:sp>
      <p:sp>
        <p:nvSpPr>
          <p:cNvPr id="4" name="Platshållare för bildnummer 3"/>
          <p:cNvSpPr>
            <a:spLocks noGrp="1"/>
          </p:cNvSpPr>
          <p:nvPr>
            <p:ph type="sldNum" sz="quarter" idx="10"/>
          </p:nvPr>
        </p:nvSpPr>
        <p:spPr/>
        <p:txBody>
          <a:bodyPr/>
          <a:lstStyle/>
          <a:p>
            <a:fld id="{029F4A88-B72A-41D9-A89E-1D6DB7C40B14}" type="slidenum">
              <a:rPr lang="sv-SE" smtClean="0"/>
              <a:t>13</a:t>
            </a:fld>
            <a:endParaRPr lang="sv-SE"/>
          </a:p>
        </p:txBody>
      </p:sp>
    </p:spTree>
    <p:extLst>
      <p:ext uri="{BB962C8B-B14F-4D97-AF65-F5344CB8AC3E}">
        <p14:creationId xmlns:p14="http://schemas.microsoft.com/office/powerpoint/2010/main" val="163558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Materialet hittas</a:t>
            </a:r>
            <a:r>
              <a:rPr lang="sv-SE" baseline="0" dirty="0" smtClean="0"/>
              <a:t> på: </a:t>
            </a:r>
          </a:p>
          <a:p>
            <a:r>
              <a:rPr lang="sv-SE" baseline="0" dirty="0" smtClean="0"/>
              <a:t>www.liv.se/psykiskohalsakunskap</a:t>
            </a:r>
          </a:p>
          <a:p>
            <a:r>
              <a:rPr lang="sv-SE" baseline="0" dirty="0" smtClean="0"/>
              <a:t>Där finns även ett utbildningsmaterial som riktar sig till chefer. </a:t>
            </a:r>
          </a:p>
          <a:p>
            <a:endParaRPr lang="sv-SE" baseline="0" dirty="0" smtClean="0"/>
          </a:p>
          <a:p>
            <a:r>
              <a:rPr lang="sv-SE" baseline="0" dirty="0" smtClean="0"/>
              <a:t>Ytterligare information och filmer finns på:</a:t>
            </a:r>
          </a:p>
          <a:p>
            <a:r>
              <a:rPr lang="sv-SE" baseline="0" dirty="0" smtClean="0"/>
              <a:t>www.uppdragpsykiskohalsa.se</a:t>
            </a:r>
          </a:p>
        </p:txBody>
      </p:sp>
      <p:sp>
        <p:nvSpPr>
          <p:cNvPr id="4" name="Platshållare för bildnummer 3"/>
          <p:cNvSpPr>
            <a:spLocks noGrp="1"/>
          </p:cNvSpPr>
          <p:nvPr>
            <p:ph type="sldNum" sz="quarter" idx="10"/>
          </p:nvPr>
        </p:nvSpPr>
        <p:spPr/>
        <p:txBody>
          <a:bodyPr/>
          <a:lstStyle/>
          <a:p>
            <a:fld id="{029F4A88-B72A-41D9-A89E-1D6DB7C40B14}" type="slidenum">
              <a:rPr lang="sv-SE" smtClean="0"/>
              <a:t>14</a:t>
            </a:fld>
            <a:endParaRPr lang="sv-SE"/>
          </a:p>
        </p:txBody>
      </p:sp>
    </p:spTree>
    <p:extLst>
      <p:ext uri="{BB962C8B-B14F-4D97-AF65-F5344CB8AC3E}">
        <p14:creationId xmlns:p14="http://schemas.microsoft.com/office/powerpoint/2010/main" val="1305401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sv-SE" i="0" dirty="0" smtClean="0"/>
              <a:t>Det </a:t>
            </a:r>
            <a:r>
              <a:rPr lang="sv-SE" i="0" dirty="0"/>
              <a:t>finns mycket i en organisation som påverkar hur vi har det.  </a:t>
            </a:r>
            <a:r>
              <a:rPr lang="sv-SE" i="0" baseline="0" dirty="0"/>
              <a:t>Fokus ligger på ledarskap och organisatoriska förutsättningar. </a:t>
            </a:r>
            <a:endParaRPr lang="sv-SE" b="1" i="0" baseline="0" dirty="0"/>
          </a:p>
          <a:p>
            <a:endParaRPr lang="sv-SE" b="1" i="0" baseline="0" dirty="0"/>
          </a:p>
          <a:p>
            <a:r>
              <a:rPr lang="sv-SE" b="1" i="0" baseline="0" dirty="0"/>
              <a:t>Organisation:</a:t>
            </a:r>
          </a:p>
          <a:p>
            <a:endParaRPr lang="sv-SE" b="1" i="0" baseline="0" dirty="0"/>
          </a:p>
          <a:p>
            <a:r>
              <a:rPr lang="sv-SE" b="0" i="0" baseline="0" dirty="0"/>
              <a:t>SAM: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chemeClr val="tx1"/>
                </a:solidFill>
                <a:effectLst/>
                <a:latin typeface="+mn-lt"/>
                <a:ea typeface="+mn-ea"/>
                <a:cs typeface="+mn-cs"/>
              </a:rPr>
              <a:t>Syftet med det systematiska arbetsmiljöarbetet är att förebygga ohälsa och främja en god arbetsmiljö.</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chemeClr val="tx1"/>
                </a:solidFill>
                <a:effectLst/>
                <a:latin typeface="+mn-lt"/>
                <a:ea typeface="+mn-ea"/>
                <a:cs typeface="+mn-cs"/>
              </a:rPr>
              <a:t>OSA:</a:t>
            </a:r>
          </a:p>
          <a:p>
            <a:r>
              <a:rPr lang="sv-SE" sz="1200" i="0" kern="1200" dirty="0">
                <a:solidFill>
                  <a:schemeClr val="tx1"/>
                </a:solidFill>
                <a:effectLst/>
                <a:latin typeface="+mn-lt"/>
                <a:ea typeface="+mn-ea"/>
                <a:cs typeface="+mn-cs"/>
              </a:rPr>
              <a:t>Den organisatoriska arbetsmiljön är resultatet av hur arbetet ordnas, styrs, kommuniceras och hur beslut fattas. Den sociala arbetsmiljön är hur vi samspelar med och påverkas av de personer som finns runt omkring oss, till exempel medarbetare och chefer. Till den räknas även digitala forum som mejl, sms, chatt och liknande.</a:t>
            </a:r>
            <a:endParaRPr lang="sv-SE" b="0" i="0" baseline="0" dirty="0"/>
          </a:p>
          <a:p>
            <a:endParaRPr lang="sv-SE" b="0" i="0" baseline="0" dirty="0"/>
          </a:p>
          <a:p>
            <a:r>
              <a:rPr lang="sv-SE" b="0" i="0" baseline="0" dirty="0"/>
              <a:t>Strukturer</a:t>
            </a:r>
          </a:p>
          <a:p>
            <a:r>
              <a:rPr lang="sv-SE" b="0" i="0" baseline="0" dirty="0"/>
              <a:t>Antal medarbetare per chef är avgörande för </a:t>
            </a:r>
            <a:r>
              <a:rPr lang="sv-SE" b="0" i="0" baseline="0" dirty="0" err="1"/>
              <a:t>långstidssjukfrånvaron</a:t>
            </a:r>
            <a:r>
              <a:rPr lang="sv-SE" b="0" i="0" baseline="0" dirty="0"/>
              <a:t>. Nästan var tredje sjukskrivning kan bero på arbetsgruppens storlek enligt Anders </a:t>
            </a:r>
            <a:r>
              <a:rPr lang="sv-SE" b="0" i="0" baseline="0" dirty="0" err="1"/>
              <a:t>Johrén</a:t>
            </a:r>
            <a:r>
              <a:rPr lang="sv-SE" b="0" i="0" baseline="0" dirty="0"/>
              <a:t>, nyckeltalsexpert Nyckeltalsinstitutet.</a:t>
            </a:r>
          </a:p>
          <a:p>
            <a:endParaRPr lang="sv-SE" b="0" i="0" baseline="0" dirty="0"/>
          </a:p>
          <a:p>
            <a:r>
              <a:rPr lang="sv-SE" b="0" i="0" baseline="0" dirty="0"/>
              <a:t>Resurser</a:t>
            </a:r>
            <a:endParaRPr lang="sv-SE" b="1" i="0" baseline="0" dirty="0"/>
          </a:p>
          <a:p>
            <a:endParaRPr lang="sv-SE" b="1" i="0" baseline="0" dirty="0"/>
          </a:p>
          <a:p>
            <a:endParaRPr lang="sv-SE" b="1" i="0" baseline="0" dirty="0"/>
          </a:p>
          <a:p>
            <a:r>
              <a:rPr lang="sv-SE" b="1" i="0" baseline="0" dirty="0"/>
              <a:t>Ledarskap:</a:t>
            </a:r>
          </a:p>
          <a:p>
            <a:endParaRPr lang="sv-SE" b="1" i="0" baseline="0" dirty="0"/>
          </a:p>
          <a:p>
            <a:r>
              <a:rPr lang="sv-SE" b="0" i="0" baseline="0" dirty="0"/>
              <a:t>Antal medarbetare per chef</a:t>
            </a:r>
          </a:p>
          <a:p>
            <a:endParaRPr lang="sv-SE" b="1" i="0" baseline="0" dirty="0"/>
          </a:p>
          <a:p>
            <a:r>
              <a:rPr lang="sv-SE" b="1" i="0" baseline="0" dirty="0"/>
              <a:t>Individ:</a:t>
            </a:r>
          </a:p>
          <a:p>
            <a:endParaRPr lang="sv-SE" b="1" i="0" baseline="0" dirty="0"/>
          </a:p>
          <a:p>
            <a:r>
              <a:rPr lang="sv-SE" b="0" i="0" baseline="0" dirty="0"/>
              <a:t>Försäkringskassan</a:t>
            </a:r>
          </a:p>
          <a:p>
            <a:r>
              <a:rPr lang="sv-SE" b="0" i="0" baseline="0" dirty="0"/>
              <a:t>Försäkringskassans uppdrag är att besluta om och betala ut en stor del av de förmåner som ingår i socialförsäkringen. Försäkringskassan samordnar insatser från hälso- sjukvård, arbetsgivaren och arbetsförmedlingen.</a:t>
            </a:r>
          </a:p>
          <a:p>
            <a:endParaRPr lang="sv-SE" b="0" i="0" baseline="0" dirty="0"/>
          </a:p>
          <a:p>
            <a:r>
              <a:rPr lang="sv-SE" b="0" i="0" baseline="0" dirty="0"/>
              <a:t>Privatliv</a:t>
            </a:r>
          </a:p>
          <a:p>
            <a:r>
              <a:rPr lang="sv-SE" b="0" i="0" baseline="0" dirty="0"/>
              <a:t>Medarbetarens egna ansvar. Vad behöver medarbetaren själva ta ansvar för. </a:t>
            </a:r>
          </a:p>
          <a:p>
            <a:endParaRPr lang="sv-SE" b="0" i="0" baseline="0" dirty="0"/>
          </a:p>
          <a:p>
            <a:r>
              <a:rPr lang="sv-SE" b="0" i="0" baseline="0" dirty="0"/>
              <a:t>Vård/FHV</a:t>
            </a:r>
          </a:p>
          <a:p>
            <a:endParaRPr lang="sv-SE" b="0" i="0" baseline="0" dirty="0"/>
          </a:p>
        </p:txBody>
      </p:sp>
      <p:sp>
        <p:nvSpPr>
          <p:cNvPr id="4" name="Platshållare för bildnummer 3"/>
          <p:cNvSpPr>
            <a:spLocks noGrp="1"/>
          </p:cNvSpPr>
          <p:nvPr>
            <p:ph type="sldNum" sz="quarter" idx="10"/>
          </p:nvPr>
        </p:nvSpPr>
        <p:spPr/>
        <p:txBody>
          <a:bodyPr/>
          <a:lstStyle/>
          <a:p>
            <a:fld id="{FB7A75F5-0489-429D-A1AC-2328CFA7BFD8}" type="slidenum">
              <a:rPr lang="sv-SE" smtClean="0"/>
              <a:t>2</a:t>
            </a:fld>
            <a:endParaRPr lang="sv-SE"/>
          </a:p>
        </p:txBody>
      </p:sp>
    </p:spTree>
    <p:extLst>
      <p:ext uri="{BB962C8B-B14F-4D97-AF65-F5344CB8AC3E}">
        <p14:creationId xmlns:p14="http://schemas.microsoft.com/office/powerpoint/2010/main" val="342094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Anna är 36 år, har två barn och arbetar i ett kontaktyrke (sjuksköterska, lärare, förskolelärare, socialsekreterare). Hon beskriver sig själv som en glad och positiv person som är social och utåtriktad. Hon är ansvarstagande, mål- och prestationsinriktad och plikttrogen i</a:t>
            </a:r>
            <a:r>
              <a:rPr lang="sv-SE" baseline="0" dirty="0" smtClean="0"/>
              <a:t> </a:t>
            </a:r>
            <a:r>
              <a:rPr lang="sv-SE" dirty="0" smtClean="0"/>
              <a:t>sitt arbete. Hon har valt att arbeta i sitt yrke då hon drivs av att ta hand om andra människor (elever, vård, omsorg av sjuka/äldre). Hon är omtyckt av sin chef och sina kollegor, då hon är omtänksam och empatisk. Hennes egenskaper har många positiva fördelar, men kan även få negativa konsekvenser för henne. Hon har höga krav på sig själv och vill alltid leverera resultat på en hög nivå. Hon gillar att arbeta och tar ibland på sig för många arbetsuppgifter/projekt. Om hon under lång tid utsätter sig själv för en för stor belastning får hon olika stressymptom. Hon har dock aldrig tidigare varit sjuk och ser sig själv inte som sjuk. Därför tar hon inte signalerna på allvar. Men hon känner inte igen sig själv och förstår inte varför hon inte klarar av situationen. Den som hon har fått uppskattning för att vara har gjort henne sjuk. Vem ska hon nu vara? Hur ska hon agera?</a:t>
            </a:r>
          </a:p>
        </p:txBody>
      </p:sp>
      <p:sp>
        <p:nvSpPr>
          <p:cNvPr id="1741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906717A1-FBE8-42F3-AA6F-431703BE5BF3}" type="slidenum">
              <a:rPr lang="en-US" sz="1200" smtClean="0"/>
              <a:pPr/>
              <a:t>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Används vid en längre presentation (filmen</a:t>
            </a:r>
            <a:r>
              <a:rPr lang="sv-SE" sz="1200" kern="1200" baseline="0" dirty="0" smtClean="0">
                <a:solidFill>
                  <a:schemeClr val="tx1"/>
                </a:solidFill>
                <a:effectLst/>
                <a:latin typeface="+mn-lt"/>
                <a:ea typeface="+mn-ea"/>
                <a:cs typeface="+mn-cs"/>
              </a:rPr>
              <a:t> är ca </a:t>
            </a:r>
            <a:r>
              <a:rPr lang="sv-SE" sz="1200" kern="1200" dirty="0" smtClean="0">
                <a:solidFill>
                  <a:schemeClr val="tx1"/>
                </a:solidFill>
                <a:effectLst/>
                <a:latin typeface="+mn-lt"/>
                <a:ea typeface="+mn-ea"/>
                <a:cs typeface="+mn-cs"/>
              </a:rPr>
              <a:t>17 min lång) – behovsanpassa efter hur lång</a:t>
            </a:r>
            <a:r>
              <a:rPr lang="sv-SE" sz="1200" kern="1200" baseline="0" dirty="0" smtClean="0">
                <a:solidFill>
                  <a:schemeClr val="tx1"/>
                </a:solidFill>
                <a:effectLst/>
                <a:latin typeface="+mn-lt"/>
                <a:ea typeface="+mn-ea"/>
                <a:cs typeface="+mn-cs"/>
              </a:rPr>
              <a:t> tid du har för presentationen.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Klicka på bilden så länkas du till filmen (fungerar bara i Bildspel-läge).</a:t>
            </a:r>
          </a:p>
        </p:txBody>
      </p:sp>
      <p:sp>
        <p:nvSpPr>
          <p:cNvPr id="4" name="Platshållare för bildnummer 3"/>
          <p:cNvSpPr>
            <a:spLocks noGrp="1"/>
          </p:cNvSpPr>
          <p:nvPr>
            <p:ph type="sldNum" sz="quarter" idx="10"/>
          </p:nvPr>
        </p:nvSpPr>
        <p:spPr/>
        <p:txBody>
          <a:bodyPr/>
          <a:lstStyle/>
          <a:p>
            <a:fld id="{05B3E59A-571A-4889-81C5-AB243F1CCCA9}" type="slidenum">
              <a:rPr lang="en-US" smtClean="0"/>
              <a:t>4</a:t>
            </a:fld>
            <a:endParaRPr lang="en-US"/>
          </a:p>
        </p:txBody>
      </p:sp>
    </p:spTree>
    <p:extLst>
      <p:ext uri="{BB962C8B-B14F-4D97-AF65-F5344CB8AC3E}">
        <p14:creationId xmlns:p14="http://schemas.microsoft.com/office/powerpoint/2010/main" val="89612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Används vid kortare presentation (filmen är ca 7 min lång) – behovsanpassa efter hur lång</a:t>
            </a:r>
            <a:r>
              <a:rPr lang="sv-SE" sz="1200" kern="1200" baseline="0" dirty="0" smtClean="0">
                <a:solidFill>
                  <a:schemeClr val="tx1"/>
                </a:solidFill>
                <a:effectLst/>
                <a:latin typeface="+mn-lt"/>
                <a:ea typeface="+mn-ea"/>
                <a:cs typeface="+mn-cs"/>
              </a:rPr>
              <a:t> tid du har för presentationen.</a:t>
            </a:r>
            <a:endParaRPr lang="sv-SE" sz="1200" kern="1200" dirty="0" smtClean="0">
              <a:solidFill>
                <a:schemeClr val="tx1"/>
              </a:solidFill>
              <a:effectLst/>
              <a:latin typeface="+mn-lt"/>
              <a:ea typeface="+mn-ea"/>
              <a:cs typeface="+mn-cs"/>
            </a:endParaRP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Klicka på bilden så länkas du till filmen (fungerar bara i Bildspel-läge).</a:t>
            </a:r>
          </a:p>
        </p:txBody>
      </p:sp>
      <p:sp>
        <p:nvSpPr>
          <p:cNvPr id="4" name="Platshållare för bildnummer 3"/>
          <p:cNvSpPr>
            <a:spLocks noGrp="1"/>
          </p:cNvSpPr>
          <p:nvPr>
            <p:ph type="sldNum" sz="quarter" idx="10"/>
          </p:nvPr>
        </p:nvSpPr>
        <p:spPr/>
        <p:txBody>
          <a:bodyPr/>
          <a:lstStyle/>
          <a:p>
            <a:fld id="{FB7A75F5-0489-429D-A1AC-2328CFA7BFD8}" type="slidenum">
              <a:rPr lang="sv-SE" smtClean="0"/>
              <a:t>5</a:t>
            </a:fld>
            <a:endParaRPr lang="sv-SE"/>
          </a:p>
        </p:txBody>
      </p:sp>
    </p:spTree>
    <p:extLst>
      <p:ext uri="{BB962C8B-B14F-4D97-AF65-F5344CB8AC3E}">
        <p14:creationId xmlns:p14="http://schemas.microsoft.com/office/powerpoint/2010/main" val="2933085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Ett räkneexempel på kostnaden för ”Anna” framtaget av </a:t>
            </a:r>
            <a:r>
              <a:rPr lang="sv-SE" baseline="0" dirty="0" smtClean="0"/>
              <a:t>hälsoekonom Johan </a:t>
            </a:r>
            <a:r>
              <a:rPr lang="sv-SE" baseline="0" dirty="0" err="1" smtClean="0"/>
              <a:t>Rudborg</a:t>
            </a:r>
            <a:r>
              <a:rPr lang="sv-SE" baseline="0" dirty="0" smtClean="0"/>
              <a:t>, vid </a:t>
            </a:r>
            <a:r>
              <a:rPr lang="sv-SE" baseline="0" dirty="0" err="1" smtClean="0"/>
              <a:t>Proactive</a:t>
            </a:r>
            <a:r>
              <a:rPr lang="sv-SE" baseline="0" dirty="0" smtClean="0"/>
              <a:t>, partner till Karolinska institutet.</a:t>
            </a:r>
            <a:endParaRPr lang="sv-SE" dirty="0"/>
          </a:p>
        </p:txBody>
      </p:sp>
      <p:sp>
        <p:nvSpPr>
          <p:cNvPr id="4" name="Platshållare för bildnummer 3"/>
          <p:cNvSpPr>
            <a:spLocks noGrp="1"/>
          </p:cNvSpPr>
          <p:nvPr>
            <p:ph type="sldNum" sz="quarter" idx="10"/>
          </p:nvPr>
        </p:nvSpPr>
        <p:spPr/>
        <p:txBody>
          <a:bodyPr/>
          <a:lstStyle/>
          <a:p>
            <a:fld id="{029F4A88-B72A-41D9-A89E-1D6DB7C40B14}" type="slidenum">
              <a:rPr lang="sv-SE" smtClean="0"/>
              <a:t>6</a:t>
            </a:fld>
            <a:endParaRPr lang="sv-SE"/>
          </a:p>
        </p:txBody>
      </p:sp>
    </p:spTree>
    <p:extLst>
      <p:ext uri="{BB962C8B-B14F-4D97-AF65-F5344CB8AC3E}">
        <p14:creationId xmlns:p14="http://schemas.microsoft.com/office/powerpoint/2010/main" val="422381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Utifrån föregående</a:t>
            </a:r>
            <a:r>
              <a:rPr lang="sv-SE" baseline="0" dirty="0" smtClean="0"/>
              <a:t> räkneexempel på kostnaden för ”Anna” – när är det lönsamt att sätta in åtgärder?</a:t>
            </a:r>
            <a:endParaRPr lang="sv-SE" dirty="0"/>
          </a:p>
        </p:txBody>
      </p:sp>
      <p:sp>
        <p:nvSpPr>
          <p:cNvPr id="4" name="Platshållare för bildnummer 3"/>
          <p:cNvSpPr>
            <a:spLocks noGrp="1"/>
          </p:cNvSpPr>
          <p:nvPr>
            <p:ph type="sldNum" sz="quarter" idx="10"/>
          </p:nvPr>
        </p:nvSpPr>
        <p:spPr/>
        <p:txBody>
          <a:bodyPr/>
          <a:lstStyle/>
          <a:p>
            <a:fld id="{029F4A88-B72A-41D9-A89E-1D6DB7C40B14}" type="slidenum">
              <a:rPr lang="sv-SE" smtClean="0"/>
              <a:t>7</a:t>
            </a:fld>
            <a:endParaRPr lang="sv-SE"/>
          </a:p>
        </p:txBody>
      </p:sp>
    </p:spTree>
    <p:extLst>
      <p:ext uri="{BB962C8B-B14F-4D97-AF65-F5344CB8AC3E}">
        <p14:creationId xmlns:p14="http://schemas.microsoft.com/office/powerpoint/2010/main" val="198602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sv-SE" dirty="0" smtClean="0"/>
              <a:t>Utbildning till chefer, vad är det cheferna behöver mer av i just vår organisation? Behöver vi även utbilda medarbetare? Det handlar om att öka chefers kunskap om psykisk ohälsa och ge dem verktyg för att kunna agera. Att sluta </a:t>
            </a:r>
            <a:r>
              <a:rPr lang="sv-SE" dirty="0" err="1" smtClean="0"/>
              <a:t>strutsa</a:t>
            </a:r>
            <a:r>
              <a:rPr lang="sv-SE" baseline="0" dirty="0" smtClean="0"/>
              <a:t> helt enkelt. </a:t>
            </a:r>
            <a:endParaRPr lang="sv-SE" dirty="0" smtClean="0"/>
          </a:p>
          <a:p>
            <a:pPr lvl="0"/>
            <a:endParaRPr lang="sv-SE" dirty="0" smtClean="0"/>
          </a:p>
          <a:p>
            <a:pPr marL="171450" lvl="0" indent="-171450">
              <a:buFont typeface="Arial" panose="020B0604020202020204" pitchFamily="34" charset="0"/>
              <a:buChar char="•"/>
            </a:pPr>
            <a:r>
              <a:rPr lang="sv-SE" dirty="0" smtClean="0"/>
              <a:t>Prioritera arbetsmiljöarbete. Att arbetsmiljöarbete</a:t>
            </a:r>
            <a:r>
              <a:rPr lang="sv-SE" baseline="0" dirty="0" smtClean="0"/>
              <a:t> prioriteras på alla nivåer i organisationen och att det blir en naturlig del av verksamheten. OSA+SAM. Hur ska vi göra det hos oss?</a:t>
            </a:r>
            <a:endParaRPr lang="sv-SE" dirty="0" smtClean="0"/>
          </a:p>
          <a:p>
            <a:pPr lvl="0"/>
            <a:endParaRPr lang="sv-SE" dirty="0" smtClean="0"/>
          </a:p>
          <a:p>
            <a:pPr marL="171450" lvl="0" indent="-171450">
              <a:buFont typeface="Arial" panose="020B0604020202020204" pitchFamily="34" charset="0"/>
              <a:buChar char="•"/>
            </a:pPr>
            <a:r>
              <a:rPr lang="sv-SE" dirty="0" smtClean="0"/>
              <a:t>Chefers</a:t>
            </a:r>
            <a:r>
              <a:rPr lang="sv-SE" baseline="0" dirty="0" smtClean="0"/>
              <a:t> </a:t>
            </a:r>
            <a:r>
              <a:rPr lang="sv-SE" dirty="0" smtClean="0"/>
              <a:t>förutsättningar. Hur ser det ut i</a:t>
            </a:r>
            <a:r>
              <a:rPr lang="sv-SE" baseline="0" dirty="0" smtClean="0"/>
              <a:t> vår organisation? Antal medarbetare/chef? Hur vill vi ha det?</a:t>
            </a:r>
            <a:endParaRPr lang="sv-SE" dirty="0" smtClean="0"/>
          </a:p>
          <a:p>
            <a:pPr lvl="0"/>
            <a:endParaRPr lang="sv-SE" dirty="0" smtClean="0"/>
          </a:p>
          <a:p>
            <a:pPr marL="171450" lvl="0" indent="-171450">
              <a:buFont typeface="Arial" panose="020B0604020202020204" pitchFamily="34" charset="0"/>
              <a:buChar char="•"/>
            </a:pPr>
            <a:r>
              <a:rPr lang="sv-SE" dirty="0" smtClean="0"/>
              <a:t>Sjuklönekostnader. Vad kostar det hos</a:t>
            </a:r>
            <a:r>
              <a:rPr lang="sv-SE" baseline="0" dirty="0" smtClean="0"/>
              <a:t> oss? </a:t>
            </a:r>
            <a:r>
              <a:rPr lang="sv-SE" dirty="0" smtClean="0"/>
              <a:t>Hur vill vi att det ska se ut? Vad behöver vi göra för att vända trenden?</a:t>
            </a:r>
            <a:r>
              <a:rPr lang="sv-SE" baseline="0" dirty="0" smtClean="0"/>
              <a:t> </a:t>
            </a:r>
            <a:endParaRPr lang="sv-SE" dirty="0" smtClean="0"/>
          </a:p>
          <a:p>
            <a:pPr lvl="0"/>
            <a:endParaRPr lang="sv-SE" dirty="0" smtClean="0"/>
          </a:p>
          <a:p>
            <a:pPr marL="171450" lvl="0" indent="-171450">
              <a:buFont typeface="Arial" panose="020B0604020202020204" pitchFamily="34" charset="0"/>
              <a:buChar char="•"/>
            </a:pPr>
            <a:r>
              <a:rPr lang="sv-SE" dirty="0" smtClean="0"/>
              <a:t>Anders </a:t>
            </a:r>
            <a:r>
              <a:rPr lang="sv-SE" dirty="0" err="1" smtClean="0"/>
              <a:t>Johréns</a:t>
            </a:r>
            <a:r>
              <a:rPr lang="sv-SE" dirty="0" smtClean="0"/>
              <a:t> film om korttidsfrånvaron 1,5 min – klicka</a:t>
            </a:r>
            <a:r>
              <a:rPr lang="sv-SE" baseline="0" dirty="0" smtClean="0"/>
              <a:t> på texten för att komma till filmen (fungerar bara i bildspel-läge). Annars </a:t>
            </a:r>
            <a:r>
              <a:rPr lang="sv-SE" dirty="0" smtClean="0"/>
              <a:t>https://www.youtube.com/watch?v=Ajkq96niC8M</a:t>
            </a:r>
          </a:p>
          <a:p>
            <a:pPr lvl="0"/>
            <a:endParaRPr lang="sv-SE" dirty="0" smtClean="0"/>
          </a:p>
          <a:p>
            <a:pPr marL="171450" lvl="0" indent="-171450">
              <a:buFont typeface="Arial" panose="020B0604020202020204" pitchFamily="34" charset="0"/>
              <a:buChar char="•"/>
            </a:pPr>
            <a:r>
              <a:rPr lang="sv-SE" dirty="0" smtClean="0"/>
              <a:t>Insatser för att förebygga korttidsfrånvaron (exempel: kartläggningssamtal efter X tillfällen). Vilka insatser gör vi vid korttidsfrånvaro? </a:t>
            </a:r>
            <a:r>
              <a:rPr lang="sv-SE" baseline="0" dirty="0" smtClean="0"/>
              <a:t>Hur samverkar vi med Företagshälsovården?</a:t>
            </a:r>
          </a:p>
        </p:txBody>
      </p:sp>
      <p:sp>
        <p:nvSpPr>
          <p:cNvPr id="4" name="Platshållare för bildnummer 3"/>
          <p:cNvSpPr>
            <a:spLocks noGrp="1"/>
          </p:cNvSpPr>
          <p:nvPr>
            <p:ph type="sldNum" sz="quarter" idx="10"/>
          </p:nvPr>
        </p:nvSpPr>
        <p:spPr/>
        <p:txBody>
          <a:bodyPr/>
          <a:lstStyle/>
          <a:p>
            <a:fld id="{029F4A88-B72A-41D9-A89E-1D6DB7C40B14}" type="slidenum">
              <a:rPr lang="sv-SE" smtClean="0"/>
              <a:t>8</a:t>
            </a:fld>
            <a:endParaRPr lang="sv-SE"/>
          </a:p>
        </p:txBody>
      </p:sp>
    </p:spTree>
    <p:extLst>
      <p:ext uri="{BB962C8B-B14F-4D97-AF65-F5344CB8AC3E}">
        <p14:creationId xmlns:p14="http://schemas.microsoft.com/office/powerpoint/2010/main" val="302482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Källa: Från Risk till frisk i kommuner och landsting, Professorerna Eva Vingård</a:t>
            </a:r>
            <a:r>
              <a:rPr lang="sv-SE" sz="1200" kern="1200" baseline="0" dirty="0" smtClean="0">
                <a:solidFill>
                  <a:schemeClr val="tx1"/>
                </a:solidFill>
                <a:effectLst/>
                <a:latin typeface="+mn-lt"/>
                <a:ea typeface="+mn-ea"/>
                <a:cs typeface="+mn-cs"/>
              </a:rPr>
              <a:t> och </a:t>
            </a:r>
            <a:r>
              <a:rPr lang="sv-SE" sz="1200" kern="1200" dirty="0" smtClean="0">
                <a:solidFill>
                  <a:schemeClr val="tx1"/>
                </a:solidFill>
                <a:effectLst/>
                <a:latin typeface="+mn-lt"/>
                <a:ea typeface="+mn-ea"/>
                <a:cs typeface="+mn-cs"/>
              </a:rPr>
              <a:t>Magnus </a:t>
            </a:r>
            <a:r>
              <a:rPr lang="sv-SE" sz="1200" kern="1200" dirty="0" err="1" smtClean="0">
                <a:solidFill>
                  <a:schemeClr val="tx1"/>
                </a:solidFill>
                <a:effectLst/>
                <a:latin typeface="+mn-lt"/>
                <a:ea typeface="+mn-ea"/>
                <a:cs typeface="+mn-cs"/>
              </a:rPr>
              <a:t>Svartengren</a:t>
            </a:r>
            <a:r>
              <a:rPr lang="sv-SE" sz="1200" kern="1200" dirty="0" smtClean="0">
                <a:solidFill>
                  <a:schemeClr val="tx1"/>
                </a:solidFill>
                <a:effectLst/>
                <a:latin typeface="+mn-lt"/>
                <a:ea typeface="+mn-ea"/>
                <a:cs typeface="+mn-cs"/>
              </a:rPr>
              <a:t>, vid arbets-</a:t>
            </a:r>
            <a:r>
              <a:rPr lang="sv-SE" sz="1200" kern="1200" baseline="0" dirty="0" smtClean="0">
                <a:solidFill>
                  <a:schemeClr val="tx1"/>
                </a:solidFill>
                <a:effectLst/>
                <a:latin typeface="+mn-lt"/>
                <a:ea typeface="+mn-ea"/>
                <a:cs typeface="+mn-cs"/>
              </a:rPr>
              <a:t> och miljömedicin i Uppsala.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effectLst/>
                <a:latin typeface="+mn-lt"/>
                <a:ea typeface="+mn-ea"/>
                <a:cs typeface="+mn-cs"/>
              </a:rPr>
              <a:t>Läs gärna mer här: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http://www.ammuppsala.se/sites/default/files/rapporter/2013/ammuppsala_rapport1_2013.pdf</a:t>
            </a:r>
          </a:p>
          <a:p>
            <a:endParaRPr lang="sv-SE" dirty="0"/>
          </a:p>
        </p:txBody>
      </p:sp>
      <p:sp>
        <p:nvSpPr>
          <p:cNvPr id="4" name="Platshållare för bildnummer 3"/>
          <p:cNvSpPr>
            <a:spLocks noGrp="1"/>
          </p:cNvSpPr>
          <p:nvPr>
            <p:ph type="sldNum" sz="quarter" idx="10"/>
          </p:nvPr>
        </p:nvSpPr>
        <p:spPr/>
        <p:txBody>
          <a:bodyPr/>
          <a:lstStyle/>
          <a:p>
            <a:fld id="{029F4A88-B72A-41D9-A89E-1D6DB7C40B14}" type="slidenum">
              <a:rPr lang="sv-SE" smtClean="0"/>
              <a:t>9</a:t>
            </a:fld>
            <a:endParaRPr lang="sv-SE"/>
          </a:p>
        </p:txBody>
      </p:sp>
    </p:spTree>
    <p:extLst>
      <p:ext uri="{BB962C8B-B14F-4D97-AF65-F5344CB8AC3E}">
        <p14:creationId xmlns:p14="http://schemas.microsoft.com/office/powerpoint/2010/main" val="160508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248CBAE-A4AE-4342-A99D-9FFF54888686}" type="datetimeFigureOut">
              <a:rPr lang="sv-SE" smtClean="0"/>
              <a:t>2017-07-25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87755F8-E65E-4C29-B29A-9C13100D04F5}" type="slidenum">
              <a:rPr lang="sv-SE" smtClean="0"/>
              <a:t>‹#›</a:t>
            </a:fld>
            <a:endParaRPr lang="sv-SE"/>
          </a:p>
        </p:txBody>
      </p:sp>
    </p:spTree>
    <p:extLst>
      <p:ext uri="{BB962C8B-B14F-4D97-AF65-F5344CB8AC3E}">
        <p14:creationId xmlns:p14="http://schemas.microsoft.com/office/powerpoint/2010/main" val="17858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248CBAE-A4AE-4342-A99D-9FFF54888686}" type="datetimeFigureOut">
              <a:rPr lang="sv-SE" smtClean="0"/>
              <a:t>2017-07-25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87755F8-E65E-4C29-B29A-9C13100D04F5}" type="slidenum">
              <a:rPr lang="sv-SE" smtClean="0"/>
              <a:t>‹#›</a:t>
            </a:fld>
            <a:endParaRPr lang="sv-SE"/>
          </a:p>
        </p:txBody>
      </p:sp>
    </p:spTree>
    <p:extLst>
      <p:ext uri="{BB962C8B-B14F-4D97-AF65-F5344CB8AC3E}">
        <p14:creationId xmlns:p14="http://schemas.microsoft.com/office/powerpoint/2010/main" val="25647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248CBAE-A4AE-4342-A99D-9FFF54888686}" type="datetimeFigureOut">
              <a:rPr lang="sv-SE" smtClean="0"/>
              <a:t>2017-07-25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87755F8-E65E-4C29-B29A-9C13100D04F5}" type="slidenum">
              <a:rPr lang="sv-SE" smtClean="0"/>
              <a:t>‹#›</a:t>
            </a:fld>
            <a:endParaRPr lang="sv-SE"/>
          </a:p>
        </p:txBody>
      </p:sp>
    </p:spTree>
    <p:extLst>
      <p:ext uri="{BB962C8B-B14F-4D97-AF65-F5344CB8AC3E}">
        <p14:creationId xmlns:p14="http://schemas.microsoft.com/office/powerpoint/2010/main" val="205863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248CBAE-A4AE-4342-A99D-9FFF54888686}" type="datetimeFigureOut">
              <a:rPr lang="sv-SE" smtClean="0"/>
              <a:t>2017-07-25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87755F8-E65E-4C29-B29A-9C13100D04F5}" type="slidenum">
              <a:rPr lang="sv-SE" smtClean="0"/>
              <a:t>‹#›</a:t>
            </a:fld>
            <a:endParaRPr lang="sv-SE"/>
          </a:p>
        </p:txBody>
      </p:sp>
    </p:spTree>
    <p:extLst>
      <p:ext uri="{BB962C8B-B14F-4D97-AF65-F5344CB8AC3E}">
        <p14:creationId xmlns:p14="http://schemas.microsoft.com/office/powerpoint/2010/main" val="31907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248CBAE-A4AE-4342-A99D-9FFF54888686}" type="datetimeFigureOut">
              <a:rPr lang="sv-SE" smtClean="0"/>
              <a:t>2017-07-25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87755F8-E65E-4C29-B29A-9C13100D04F5}" type="slidenum">
              <a:rPr lang="sv-SE" smtClean="0"/>
              <a:t>‹#›</a:t>
            </a:fld>
            <a:endParaRPr lang="sv-SE"/>
          </a:p>
        </p:txBody>
      </p:sp>
    </p:spTree>
    <p:extLst>
      <p:ext uri="{BB962C8B-B14F-4D97-AF65-F5344CB8AC3E}">
        <p14:creationId xmlns:p14="http://schemas.microsoft.com/office/powerpoint/2010/main" val="346896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C248CBAE-A4AE-4342-A99D-9FFF54888686}" type="datetimeFigureOut">
              <a:rPr lang="sv-SE" smtClean="0"/>
              <a:t>2017-07-25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87755F8-E65E-4C29-B29A-9C13100D04F5}" type="slidenum">
              <a:rPr lang="sv-SE" smtClean="0"/>
              <a:t>‹#›</a:t>
            </a:fld>
            <a:endParaRPr lang="sv-SE"/>
          </a:p>
        </p:txBody>
      </p:sp>
    </p:spTree>
    <p:extLst>
      <p:ext uri="{BB962C8B-B14F-4D97-AF65-F5344CB8AC3E}">
        <p14:creationId xmlns:p14="http://schemas.microsoft.com/office/powerpoint/2010/main" val="376592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C248CBAE-A4AE-4342-A99D-9FFF54888686}" type="datetimeFigureOut">
              <a:rPr lang="sv-SE" smtClean="0"/>
              <a:t>2017-07-25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87755F8-E65E-4C29-B29A-9C13100D04F5}" type="slidenum">
              <a:rPr lang="sv-SE" smtClean="0"/>
              <a:t>‹#›</a:t>
            </a:fld>
            <a:endParaRPr lang="sv-SE"/>
          </a:p>
        </p:txBody>
      </p:sp>
    </p:spTree>
    <p:extLst>
      <p:ext uri="{BB962C8B-B14F-4D97-AF65-F5344CB8AC3E}">
        <p14:creationId xmlns:p14="http://schemas.microsoft.com/office/powerpoint/2010/main" val="298431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C248CBAE-A4AE-4342-A99D-9FFF54888686}" type="datetimeFigureOut">
              <a:rPr lang="sv-SE" smtClean="0"/>
              <a:t>2017-07-25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87755F8-E65E-4C29-B29A-9C13100D04F5}" type="slidenum">
              <a:rPr lang="sv-SE" smtClean="0"/>
              <a:t>‹#›</a:t>
            </a:fld>
            <a:endParaRPr lang="sv-SE"/>
          </a:p>
        </p:txBody>
      </p:sp>
    </p:spTree>
    <p:extLst>
      <p:ext uri="{BB962C8B-B14F-4D97-AF65-F5344CB8AC3E}">
        <p14:creationId xmlns:p14="http://schemas.microsoft.com/office/powerpoint/2010/main" val="95945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248CBAE-A4AE-4342-A99D-9FFF54888686}" type="datetimeFigureOut">
              <a:rPr lang="sv-SE" smtClean="0"/>
              <a:t>2017-07-25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87755F8-E65E-4C29-B29A-9C13100D04F5}" type="slidenum">
              <a:rPr lang="sv-SE" smtClean="0"/>
              <a:t>‹#›</a:t>
            </a:fld>
            <a:endParaRPr lang="sv-SE"/>
          </a:p>
        </p:txBody>
      </p:sp>
    </p:spTree>
    <p:extLst>
      <p:ext uri="{BB962C8B-B14F-4D97-AF65-F5344CB8AC3E}">
        <p14:creationId xmlns:p14="http://schemas.microsoft.com/office/powerpoint/2010/main" val="264412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248CBAE-A4AE-4342-A99D-9FFF54888686}" type="datetimeFigureOut">
              <a:rPr lang="sv-SE" smtClean="0"/>
              <a:t>2017-07-25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87755F8-E65E-4C29-B29A-9C13100D04F5}" type="slidenum">
              <a:rPr lang="sv-SE" smtClean="0"/>
              <a:t>‹#›</a:t>
            </a:fld>
            <a:endParaRPr lang="sv-SE"/>
          </a:p>
        </p:txBody>
      </p:sp>
    </p:spTree>
    <p:extLst>
      <p:ext uri="{BB962C8B-B14F-4D97-AF65-F5344CB8AC3E}">
        <p14:creationId xmlns:p14="http://schemas.microsoft.com/office/powerpoint/2010/main" val="229984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248CBAE-A4AE-4342-A99D-9FFF54888686}" type="datetimeFigureOut">
              <a:rPr lang="sv-SE" smtClean="0"/>
              <a:t>2017-07-25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87755F8-E65E-4C29-B29A-9C13100D04F5}" type="slidenum">
              <a:rPr lang="sv-SE" smtClean="0"/>
              <a:t>‹#›</a:t>
            </a:fld>
            <a:endParaRPr lang="sv-SE"/>
          </a:p>
        </p:txBody>
      </p:sp>
    </p:spTree>
    <p:extLst>
      <p:ext uri="{BB962C8B-B14F-4D97-AF65-F5344CB8AC3E}">
        <p14:creationId xmlns:p14="http://schemas.microsoft.com/office/powerpoint/2010/main" val="302335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8CBAE-A4AE-4342-A99D-9FFF54888686}" type="datetimeFigureOut">
              <a:rPr lang="sv-SE" smtClean="0"/>
              <a:t>2017-07-25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755F8-E65E-4C29-B29A-9C13100D04F5}" type="slidenum">
              <a:rPr lang="sv-SE" smtClean="0"/>
              <a:t>‹#›</a:t>
            </a:fld>
            <a:endParaRPr lang="sv-SE"/>
          </a:p>
        </p:txBody>
      </p:sp>
    </p:spTree>
    <p:extLst>
      <p:ext uri="{BB962C8B-B14F-4D97-AF65-F5344CB8AC3E}">
        <p14:creationId xmlns:p14="http://schemas.microsoft.com/office/powerpoint/2010/main" val="2999100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KL5FQ67DFiA"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folkhalsomyndigheten.se/suicidprevention/"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uicidezero.s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19400006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vimeo.com/193354554"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jkq96niC8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Rubrik 1"/>
          <p:cNvSpPr txBox="1">
            <a:spLocks/>
          </p:cNvSpPr>
          <p:nvPr/>
        </p:nvSpPr>
        <p:spPr>
          <a:xfrm>
            <a:off x="10055" y="1196752"/>
            <a:ext cx="9133945" cy="2387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8800" b="1" dirty="0" smtClean="0">
                <a:solidFill>
                  <a:schemeClr val="bg1"/>
                </a:solidFill>
              </a:rPr>
              <a:t>Psykisk ohälsa</a:t>
            </a:r>
          </a:p>
        </p:txBody>
      </p:sp>
      <p:sp>
        <p:nvSpPr>
          <p:cNvPr id="3" name="textruta 2"/>
          <p:cNvSpPr txBox="1"/>
          <p:nvPr/>
        </p:nvSpPr>
        <p:spPr>
          <a:xfrm>
            <a:off x="162455" y="4154905"/>
            <a:ext cx="8839200" cy="1600438"/>
          </a:xfrm>
          <a:prstGeom prst="rect">
            <a:avLst/>
          </a:prstGeom>
          <a:noFill/>
        </p:spPr>
        <p:txBody>
          <a:bodyPr wrap="square" rtlCol="0">
            <a:spAutoFit/>
          </a:bodyPr>
          <a:lstStyle/>
          <a:p>
            <a:pPr algn="ctr"/>
            <a:r>
              <a:rPr lang="sv-SE" sz="4000" dirty="0">
                <a:solidFill>
                  <a:schemeClr val="bg1"/>
                </a:solidFill>
              </a:rPr>
              <a:t>Förhindra – Förebygga – Förkorta </a:t>
            </a:r>
            <a:endParaRPr lang="sv-SE" sz="4000" b="1" dirty="0">
              <a:solidFill>
                <a:schemeClr val="bg1"/>
              </a:solidFill>
            </a:endParaRPr>
          </a:p>
          <a:p>
            <a:pPr algn="ctr"/>
            <a:r>
              <a:rPr lang="sv-SE" sz="4000" b="1" dirty="0">
                <a:solidFill>
                  <a:schemeClr val="bg1"/>
                </a:solidFill>
              </a:rPr>
              <a:t>Värmland 2017</a:t>
            </a:r>
          </a:p>
          <a:p>
            <a:endParaRPr lang="sv-SE" dirty="0">
              <a:solidFill>
                <a:schemeClr val="bg1"/>
              </a:solidFill>
            </a:endParaRPr>
          </a:p>
        </p:txBody>
      </p:sp>
      <p:sp>
        <p:nvSpPr>
          <p:cNvPr id="5" name="textruta 4"/>
          <p:cNvSpPr txBox="1"/>
          <p:nvPr/>
        </p:nvSpPr>
        <p:spPr>
          <a:xfrm>
            <a:off x="0" y="6485609"/>
            <a:ext cx="9144000" cy="369332"/>
          </a:xfrm>
          <a:prstGeom prst="rect">
            <a:avLst/>
          </a:prstGeom>
          <a:solidFill>
            <a:schemeClr val="tx1"/>
          </a:solidFill>
        </p:spPr>
        <p:txBody>
          <a:bodyPr wrap="square" rtlCol="0">
            <a:spAutoFit/>
          </a:bodyPr>
          <a:lstStyle/>
          <a:p>
            <a:r>
              <a:rPr lang="sv-SE" b="1" dirty="0" smtClean="0">
                <a:solidFill>
                  <a:schemeClr val="bg1"/>
                </a:solidFill>
              </a:rPr>
              <a:t>KUPO – Kompetensutveckling om psykisk ohälsa för offentliga arbetsgivare</a:t>
            </a:r>
          </a:p>
        </p:txBody>
      </p:sp>
    </p:spTree>
    <p:extLst>
      <p:ext uri="{BB962C8B-B14F-4D97-AF65-F5344CB8AC3E}">
        <p14:creationId xmlns:p14="http://schemas.microsoft.com/office/powerpoint/2010/main" val="2050651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2" name="Picture 2" descr="SantaMaria_okenvand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4098341" cy="22540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3" descr="ramOrgB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754793"/>
            <a:ext cx="4354084" cy="28732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6" descr="SantaMaria_okenvand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268" y="3789040"/>
            <a:ext cx="3876927" cy="2132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251520" y="2514658"/>
            <a:ext cx="2232249" cy="400110"/>
          </a:xfrm>
          <a:prstGeom prst="rect">
            <a:avLst/>
          </a:prstGeom>
          <a:noFill/>
        </p:spPr>
        <p:txBody>
          <a:bodyPr wrap="square" rtlCol="0">
            <a:spAutoFit/>
          </a:bodyPr>
          <a:lstStyle/>
          <a:p>
            <a:r>
              <a:rPr lang="sv-SE" sz="2000" dirty="0" smtClean="0">
                <a:solidFill>
                  <a:schemeClr val="bg1"/>
                </a:solidFill>
              </a:rPr>
              <a:t>Före rehabilitering</a:t>
            </a:r>
            <a:endParaRPr lang="sv-SE" sz="2000" dirty="0">
              <a:solidFill>
                <a:schemeClr val="bg1"/>
              </a:solidFill>
            </a:endParaRPr>
          </a:p>
        </p:txBody>
      </p:sp>
      <p:sp>
        <p:nvSpPr>
          <p:cNvPr id="6" name="textruta 5"/>
          <p:cNvSpPr txBox="1"/>
          <p:nvPr/>
        </p:nvSpPr>
        <p:spPr>
          <a:xfrm>
            <a:off x="2790091" y="5521167"/>
            <a:ext cx="2215177" cy="400110"/>
          </a:xfrm>
          <a:prstGeom prst="rect">
            <a:avLst/>
          </a:prstGeom>
          <a:noFill/>
        </p:spPr>
        <p:txBody>
          <a:bodyPr wrap="square" rtlCol="0">
            <a:spAutoFit/>
          </a:bodyPr>
          <a:lstStyle/>
          <a:p>
            <a:pPr algn="r"/>
            <a:r>
              <a:rPr lang="sv-SE" sz="2000" dirty="0" smtClean="0">
                <a:solidFill>
                  <a:schemeClr val="bg1"/>
                </a:solidFill>
              </a:rPr>
              <a:t>Efter rehabilitering</a:t>
            </a:r>
            <a:endParaRPr lang="sv-SE" sz="2000" dirty="0">
              <a:solidFill>
                <a:schemeClr val="bg1"/>
              </a:solidFill>
            </a:endParaRPr>
          </a:p>
        </p:txBody>
      </p:sp>
      <p:sp>
        <p:nvSpPr>
          <p:cNvPr id="7" name="textruta 6"/>
          <p:cNvSpPr txBox="1"/>
          <p:nvPr/>
        </p:nvSpPr>
        <p:spPr>
          <a:xfrm>
            <a:off x="5292080" y="1343576"/>
            <a:ext cx="1689788" cy="400110"/>
          </a:xfrm>
          <a:prstGeom prst="rect">
            <a:avLst/>
          </a:prstGeom>
          <a:noFill/>
        </p:spPr>
        <p:txBody>
          <a:bodyPr wrap="square" rtlCol="0">
            <a:spAutoFit/>
          </a:bodyPr>
          <a:lstStyle/>
          <a:p>
            <a:pPr algn="r"/>
            <a:r>
              <a:rPr lang="sv-SE" sz="2000" dirty="0" smtClean="0">
                <a:solidFill>
                  <a:schemeClr val="bg1"/>
                </a:solidFill>
              </a:rPr>
              <a:t>Rehabilitering</a:t>
            </a:r>
            <a:endParaRPr lang="sv-SE" sz="2000" dirty="0">
              <a:solidFill>
                <a:schemeClr val="bg1"/>
              </a:solidFill>
            </a:endParaRPr>
          </a:p>
        </p:txBody>
      </p:sp>
      <p:sp>
        <p:nvSpPr>
          <p:cNvPr id="8" name="Platshållare för innehåll 4"/>
          <p:cNvSpPr txBox="1">
            <a:spLocks/>
          </p:cNvSpPr>
          <p:nvPr/>
        </p:nvSpPr>
        <p:spPr>
          <a:xfrm>
            <a:off x="2743200" y="6104592"/>
            <a:ext cx="6400800" cy="411460"/>
          </a:xfrm>
          <a:prstGeom prst="rect">
            <a:avLst/>
          </a:prstGeom>
        </p:spPr>
        <p:txBody>
          <a:bodyPr/>
          <a:lstStyle>
            <a:lvl1pPr marL="216000" indent="-216000" algn="l" rtl="0" eaLnBrk="1" fontAlgn="base" hangingPunct="1">
              <a:spcBef>
                <a:spcPts val="1000"/>
              </a:spcBef>
              <a:spcAft>
                <a:spcPts val="400"/>
              </a:spcAft>
              <a:buClr>
                <a:schemeClr val="bg2"/>
              </a:buClr>
              <a:buSzPct val="120000"/>
              <a:buChar char="•"/>
              <a:defRPr sz="2000">
                <a:solidFill>
                  <a:schemeClr val="accent6"/>
                </a:solidFill>
                <a:latin typeface="+mn-lt"/>
                <a:ea typeface="+mn-ea"/>
                <a:cs typeface="+mn-cs"/>
              </a:defRPr>
            </a:lvl1pPr>
            <a:lvl2pPr marL="504000" indent="-252000" algn="l" rtl="0" eaLnBrk="1" fontAlgn="base" hangingPunct="1">
              <a:spcBef>
                <a:spcPts val="0"/>
              </a:spcBef>
              <a:spcAft>
                <a:spcPts val="400"/>
              </a:spcAft>
              <a:buClr>
                <a:schemeClr val="bg2"/>
              </a:buClr>
              <a:buSzPct val="120000"/>
              <a:buFont typeface="Arial" charset="0"/>
              <a:buChar char="–"/>
              <a:defRPr>
                <a:solidFill>
                  <a:schemeClr val="accent6"/>
                </a:solidFill>
                <a:latin typeface="+mn-lt"/>
              </a:defRPr>
            </a:lvl2pPr>
            <a:lvl3pPr marL="792000" indent="-252000" algn="l" rtl="0" eaLnBrk="1" fontAlgn="base" hangingPunct="1">
              <a:spcBef>
                <a:spcPts val="0"/>
              </a:spcBef>
              <a:spcAft>
                <a:spcPts val="400"/>
              </a:spcAft>
              <a:buClr>
                <a:schemeClr val="bg2"/>
              </a:buClr>
              <a:buSzPct val="120000"/>
              <a:buFont typeface="Arial" charset="0"/>
              <a:buChar char="–"/>
              <a:defRPr>
                <a:solidFill>
                  <a:schemeClr val="accent6"/>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sv-SE" altLang="sv-SE" sz="1600" kern="0" dirty="0">
                <a:solidFill>
                  <a:schemeClr val="bg1"/>
                </a:solidFill>
              </a:rPr>
              <a:t>Eva Vingård professor </a:t>
            </a:r>
            <a:r>
              <a:rPr lang="sv-SE" altLang="sv-SE" sz="1600" kern="0" dirty="0" err="1">
                <a:solidFill>
                  <a:schemeClr val="bg1"/>
                </a:solidFill>
              </a:rPr>
              <a:t>em</a:t>
            </a:r>
            <a:r>
              <a:rPr lang="sv-SE" altLang="sv-SE" sz="1600" kern="0" dirty="0">
                <a:solidFill>
                  <a:schemeClr val="bg1"/>
                </a:solidFill>
              </a:rPr>
              <a:t> Arbets- och </a:t>
            </a:r>
            <a:r>
              <a:rPr lang="sv-SE" altLang="sv-SE" sz="1600" kern="0" dirty="0" smtClean="0">
                <a:solidFill>
                  <a:schemeClr val="bg1"/>
                </a:solidFill>
              </a:rPr>
              <a:t>miljömedicin, </a:t>
            </a:r>
            <a:r>
              <a:rPr lang="sv-SE" altLang="sv-SE" sz="1600" kern="0" dirty="0">
                <a:solidFill>
                  <a:schemeClr val="bg1"/>
                </a:solidFill>
              </a:rPr>
              <a:t>Uppsala Universitet</a:t>
            </a:r>
          </a:p>
        </p:txBody>
      </p:sp>
      <p:sp>
        <p:nvSpPr>
          <p:cNvPr id="9" name="textruta 8"/>
          <p:cNvSpPr txBox="1"/>
          <p:nvPr/>
        </p:nvSpPr>
        <p:spPr>
          <a:xfrm>
            <a:off x="0" y="6516052"/>
            <a:ext cx="9144000" cy="369332"/>
          </a:xfrm>
          <a:prstGeom prst="rect">
            <a:avLst/>
          </a:prstGeom>
          <a:solidFill>
            <a:schemeClr val="tx1"/>
          </a:solidFill>
        </p:spPr>
        <p:txBody>
          <a:bodyPr wrap="square" rtlCol="0">
            <a:spAutoFit/>
          </a:bodyPr>
          <a:lstStyle/>
          <a:p>
            <a:r>
              <a:rPr lang="sv-SE" b="1" dirty="0" smtClean="0">
                <a:solidFill>
                  <a:schemeClr val="bg1"/>
                </a:solidFill>
              </a:rPr>
              <a:t>KUPO – Kompetensutveckling om psykisk ohälsa för offentliga arbetsgivare</a:t>
            </a:r>
          </a:p>
        </p:txBody>
      </p:sp>
    </p:spTree>
    <p:extLst>
      <p:ext uri="{BB962C8B-B14F-4D97-AF65-F5344CB8AC3E}">
        <p14:creationId xmlns:p14="http://schemas.microsoft.com/office/powerpoint/2010/main" val="585426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Rubrik 1"/>
          <p:cNvSpPr txBox="1">
            <a:spLocks/>
          </p:cNvSpPr>
          <p:nvPr/>
        </p:nvSpPr>
        <p:spPr>
          <a:xfrm>
            <a:off x="0" y="332656"/>
            <a:ext cx="9144000" cy="78813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b="1" dirty="0" smtClean="0">
                <a:solidFill>
                  <a:schemeClr val="bg1"/>
                </a:solidFill>
              </a:rPr>
              <a:t>Alla kan drabbas!</a:t>
            </a:r>
            <a:endParaRPr lang="sv-SE" b="1" dirty="0">
              <a:solidFill>
                <a:schemeClr val="bg1"/>
              </a:solidFill>
            </a:endParaRPr>
          </a:p>
        </p:txBody>
      </p:sp>
      <p:sp>
        <p:nvSpPr>
          <p:cNvPr id="4" name="textruta 3"/>
          <p:cNvSpPr txBox="1"/>
          <p:nvPr/>
        </p:nvSpPr>
        <p:spPr>
          <a:xfrm>
            <a:off x="0" y="6516052"/>
            <a:ext cx="9144000" cy="369332"/>
          </a:xfrm>
          <a:prstGeom prst="rect">
            <a:avLst/>
          </a:prstGeom>
          <a:solidFill>
            <a:schemeClr val="tx1"/>
          </a:solidFill>
        </p:spPr>
        <p:txBody>
          <a:bodyPr wrap="square" rtlCol="0">
            <a:spAutoFit/>
          </a:bodyPr>
          <a:lstStyle/>
          <a:p>
            <a:r>
              <a:rPr lang="sv-SE" b="1" dirty="0" smtClean="0">
                <a:solidFill>
                  <a:schemeClr val="bg1"/>
                </a:solidFill>
              </a:rPr>
              <a:t>KUPO – Kompetensutveckling om psykisk ohälsa för offentliga arbetsgivare</a:t>
            </a:r>
          </a:p>
        </p:txBody>
      </p:sp>
      <p:pic>
        <p:nvPicPr>
          <p:cNvPr id="2" name="Bildobjekt 1">
            <a:hlinkClick r:id="rId3"/>
          </p:cNvPr>
          <p:cNvPicPr>
            <a:picLocks noChangeAspect="1"/>
          </p:cNvPicPr>
          <p:nvPr/>
        </p:nvPicPr>
        <p:blipFill>
          <a:blip r:embed="rId4"/>
          <a:stretch>
            <a:fillRect/>
          </a:stretch>
        </p:blipFill>
        <p:spPr>
          <a:xfrm>
            <a:off x="1026151" y="1369860"/>
            <a:ext cx="7091699" cy="43677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7458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extruta 1"/>
          <p:cNvSpPr txBox="1"/>
          <p:nvPr/>
        </p:nvSpPr>
        <p:spPr>
          <a:xfrm>
            <a:off x="0" y="6516052"/>
            <a:ext cx="9144000" cy="369332"/>
          </a:xfrm>
          <a:prstGeom prst="rect">
            <a:avLst/>
          </a:prstGeom>
          <a:solidFill>
            <a:schemeClr val="tx1"/>
          </a:solidFill>
        </p:spPr>
        <p:txBody>
          <a:bodyPr wrap="square" rtlCol="0">
            <a:spAutoFit/>
          </a:bodyPr>
          <a:lstStyle/>
          <a:p>
            <a:r>
              <a:rPr lang="sv-SE" b="1" dirty="0" smtClean="0">
                <a:solidFill>
                  <a:schemeClr val="bg1"/>
                </a:solidFill>
              </a:rPr>
              <a:t>KUPO – Kompetensutveckling om psykisk ohälsa för offentliga arbetsgivare</a:t>
            </a:r>
          </a:p>
        </p:txBody>
      </p:sp>
      <p:sp>
        <p:nvSpPr>
          <p:cNvPr id="3" name="Rubrik 1"/>
          <p:cNvSpPr txBox="1">
            <a:spLocks/>
          </p:cNvSpPr>
          <p:nvPr/>
        </p:nvSpPr>
        <p:spPr>
          <a:xfrm>
            <a:off x="215516" y="721752"/>
            <a:ext cx="8712968" cy="75961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3600" b="1" dirty="0" smtClean="0">
                <a:solidFill>
                  <a:schemeClr val="bg1"/>
                </a:solidFill>
              </a:rPr>
              <a:t>Den yttersta konsekvensen av psykisk ohälsa</a:t>
            </a:r>
            <a:endParaRPr lang="sv-SE" sz="3600" b="1" dirty="0">
              <a:solidFill>
                <a:schemeClr val="bg1"/>
              </a:solidFill>
            </a:endParaRPr>
          </a:p>
        </p:txBody>
      </p:sp>
      <p:sp>
        <p:nvSpPr>
          <p:cNvPr id="4" name="Platshållare för innehåll 2"/>
          <p:cNvSpPr txBox="1">
            <a:spLocks/>
          </p:cNvSpPr>
          <p:nvPr/>
        </p:nvSpPr>
        <p:spPr>
          <a:xfrm>
            <a:off x="215516" y="1916832"/>
            <a:ext cx="8712968" cy="403244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4000" dirty="0" smtClean="0">
                <a:solidFill>
                  <a:schemeClr val="bg1"/>
                </a:solidFill>
              </a:rPr>
              <a:t>Självmord, suicid eller psykologiska olycksfall – </a:t>
            </a:r>
          </a:p>
          <a:p>
            <a:pPr marL="0" indent="0">
              <a:buFont typeface="Arial" panose="020B0604020202020204" pitchFamily="34" charset="0"/>
              <a:buNone/>
            </a:pPr>
            <a:r>
              <a:rPr lang="sv-SE" sz="4000" dirty="0" smtClean="0">
                <a:solidFill>
                  <a:schemeClr val="bg1"/>
                </a:solidFill>
              </a:rPr>
              <a:t>tre olika begrepp om samma sak.</a:t>
            </a:r>
          </a:p>
          <a:p>
            <a:pPr marL="0" indent="0">
              <a:buFont typeface="Arial" panose="020B0604020202020204" pitchFamily="34" charset="0"/>
              <a:buNone/>
            </a:pPr>
            <a:endParaRPr lang="sv-SE" dirty="0" smtClean="0">
              <a:solidFill>
                <a:schemeClr val="bg1"/>
              </a:solidFill>
            </a:endParaRPr>
          </a:p>
          <a:p>
            <a:pPr marL="0" indent="0">
              <a:buFont typeface="Arial" panose="020B0604020202020204" pitchFamily="34" charset="0"/>
              <a:buNone/>
            </a:pPr>
            <a:r>
              <a:rPr lang="sv-SE" sz="4000" dirty="0" smtClean="0">
                <a:solidFill>
                  <a:schemeClr val="bg1"/>
                </a:solidFill>
              </a:rPr>
              <a:t>Kan förhindras genom ökad kunskap och insatser från samhällets alla delar. Vi tar vårt ansvar som arbetsgivare! </a:t>
            </a:r>
          </a:p>
          <a:p>
            <a:pPr marL="0" indent="0">
              <a:buFont typeface="Arial" panose="020B0604020202020204" pitchFamily="34" charset="0"/>
              <a:buNone/>
            </a:pPr>
            <a:endParaRPr lang="sv-SE" sz="4000" dirty="0">
              <a:solidFill>
                <a:schemeClr val="bg1"/>
              </a:solidFill>
            </a:endParaRPr>
          </a:p>
          <a:p>
            <a:pPr marL="0" indent="0">
              <a:buFont typeface="Arial" panose="020B0604020202020204" pitchFamily="34" charset="0"/>
              <a:buNone/>
            </a:pPr>
            <a:r>
              <a:rPr lang="sv-SE" sz="4000" dirty="0" smtClean="0">
                <a:solidFill>
                  <a:schemeClr val="bg1"/>
                </a:solidFill>
              </a:rPr>
              <a:t>Läs mer hos </a:t>
            </a:r>
            <a:r>
              <a:rPr lang="sv-SE" sz="4000" dirty="0" smtClean="0">
                <a:solidFill>
                  <a:schemeClr val="bg1"/>
                </a:solidFill>
                <a:hlinkClick r:id="rId3"/>
              </a:rPr>
              <a:t>Folkhälsomyndigheten</a:t>
            </a:r>
            <a:endParaRPr lang="sv-SE" sz="4000" dirty="0" smtClean="0">
              <a:solidFill>
                <a:schemeClr val="bg1"/>
              </a:solidFill>
            </a:endParaRPr>
          </a:p>
          <a:p>
            <a:pPr marL="0" indent="0">
              <a:buFont typeface="Arial" panose="020B0604020202020204" pitchFamily="34" charset="0"/>
              <a:buNone/>
            </a:pPr>
            <a:endParaRPr lang="sv-SE" sz="2000" dirty="0">
              <a:solidFill>
                <a:schemeClr val="bg1"/>
              </a:solidFill>
            </a:endParaRPr>
          </a:p>
          <a:p>
            <a:pPr marL="0" indent="0">
              <a:buFont typeface="Arial" panose="020B0604020202020204" pitchFamily="34" charset="0"/>
              <a:buNone/>
            </a:pPr>
            <a:r>
              <a:rPr lang="sv-SE" sz="4000" dirty="0" smtClean="0">
                <a:solidFill>
                  <a:schemeClr val="bg1"/>
                </a:solidFill>
              </a:rPr>
              <a:t>Läs mer hos </a:t>
            </a:r>
            <a:r>
              <a:rPr lang="sv-SE" sz="4000" dirty="0" smtClean="0">
                <a:solidFill>
                  <a:schemeClr val="bg1"/>
                </a:solidFill>
                <a:hlinkClick r:id="rId4"/>
              </a:rPr>
              <a:t>Suicide Zero</a:t>
            </a:r>
            <a:endParaRPr lang="sv-SE" sz="4000" dirty="0" smtClean="0">
              <a:solidFill>
                <a:schemeClr val="bg1"/>
              </a:solidFill>
            </a:endParaRPr>
          </a:p>
        </p:txBody>
      </p:sp>
    </p:spTree>
    <p:extLst>
      <p:ext uri="{BB962C8B-B14F-4D97-AF65-F5344CB8AC3E}">
        <p14:creationId xmlns:p14="http://schemas.microsoft.com/office/powerpoint/2010/main" val="4013303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extruta 1"/>
          <p:cNvSpPr txBox="1"/>
          <p:nvPr/>
        </p:nvSpPr>
        <p:spPr>
          <a:xfrm>
            <a:off x="0" y="6516052"/>
            <a:ext cx="9144000" cy="369332"/>
          </a:xfrm>
          <a:prstGeom prst="rect">
            <a:avLst/>
          </a:prstGeom>
          <a:solidFill>
            <a:schemeClr val="tx1"/>
          </a:solidFill>
        </p:spPr>
        <p:txBody>
          <a:bodyPr wrap="square" rtlCol="0">
            <a:spAutoFit/>
          </a:bodyPr>
          <a:lstStyle/>
          <a:p>
            <a:r>
              <a:rPr lang="sv-SE" b="1" dirty="0" smtClean="0">
                <a:solidFill>
                  <a:schemeClr val="bg1"/>
                </a:solidFill>
              </a:rPr>
              <a:t>KUPO – Kompetensutveckling om psykisk ohälsa för offentliga arbetsgivare</a:t>
            </a:r>
          </a:p>
        </p:txBody>
      </p:sp>
      <p:sp>
        <p:nvSpPr>
          <p:cNvPr id="3" name="Rubrik 1"/>
          <p:cNvSpPr txBox="1">
            <a:spLocks/>
          </p:cNvSpPr>
          <p:nvPr/>
        </p:nvSpPr>
        <p:spPr>
          <a:xfrm>
            <a:off x="467544" y="476672"/>
            <a:ext cx="5534000" cy="78813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b="1" dirty="0" smtClean="0">
                <a:solidFill>
                  <a:schemeClr val="bg1"/>
                </a:solidFill>
              </a:rPr>
              <a:t>Statistik</a:t>
            </a:r>
            <a:endParaRPr lang="sv-SE" b="1" dirty="0">
              <a:solidFill>
                <a:schemeClr val="bg1"/>
              </a:solidFill>
            </a:endParaRPr>
          </a:p>
        </p:txBody>
      </p:sp>
      <p:sp>
        <p:nvSpPr>
          <p:cNvPr id="4" name="Platshållare för innehåll 2"/>
          <p:cNvSpPr txBox="1">
            <a:spLocks/>
          </p:cNvSpPr>
          <p:nvPr/>
        </p:nvSpPr>
        <p:spPr>
          <a:xfrm>
            <a:off x="467544" y="1484784"/>
            <a:ext cx="8305800" cy="454436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57200">
              <a:defRPr sz="1800">
                <a:solidFill>
                  <a:srgbClr val="000000"/>
                </a:solidFill>
              </a:defRPr>
            </a:pPr>
            <a:r>
              <a:rPr lang="sv-SE" sz="2400" dirty="0" smtClean="0">
                <a:solidFill>
                  <a:schemeClr val="bg1"/>
                </a:solidFill>
              </a:rPr>
              <a:t>15 000 självmordsförsök görs varje år</a:t>
            </a:r>
          </a:p>
          <a:p>
            <a:pPr defTabSz="457200">
              <a:defRPr sz="1800">
                <a:solidFill>
                  <a:srgbClr val="000000"/>
                </a:solidFill>
              </a:defRPr>
            </a:pPr>
            <a:r>
              <a:rPr lang="sv-SE" sz="2400" dirty="0" smtClean="0">
                <a:solidFill>
                  <a:schemeClr val="bg1"/>
                </a:solidFill>
              </a:rPr>
              <a:t>Ca 1500 personer dör varje år till följd av självmord i Sverige</a:t>
            </a:r>
          </a:p>
          <a:p>
            <a:pPr defTabSz="457200">
              <a:defRPr sz="1800">
                <a:solidFill>
                  <a:srgbClr val="000000"/>
                </a:solidFill>
              </a:defRPr>
            </a:pPr>
            <a:r>
              <a:rPr lang="sv-SE" sz="2400" dirty="0" smtClean="0">
                <a:solidFill>
                  <a:schemeClr val="bg1"/>
                </a:solidFill>
              </a:rPr>
              <a:t>4 människor tar sitt liv varje dag i Sverige</a:t>
            </a:r>
          </a:p>
          <a:p>
            <a:pPr defTabSz="457200">
              <a:defRPr sz="1800">
                <a:solidFill>
                  <a:srgbClr val="000000"/>
                </a:solidFill>
              </a:defRPr>
            </a:pPr>
            <a:r>
              <a:rPr lang="sv-SE" sz="2400" dirty="0" smtClean="0">
                <a:solidFill>
                  <a:schemeClr val="bg1"/>
                </a:solidFill>
              </a:rPr>
              <a:t>30 liv i veckan</a:t>
            </a:r>
          </a:p>
          <a:p>
            <a:pPr defTabSz="457200">
              <a:defRPr sz="1800">
                <a:solidFill>
                  <a:srgbClr val="000000"/>
                </a:solidFill>
              </a:defRPr>
            </a:pPr>
            <a:r>
              <a:rPr lang="sv-SE" sz="2400" dirty="0" smtClean="0">
                <a:solidFill>
                  <a:schemeClr val="bg1"/>
                </a:solidFill>
              </a:rPr>
              <a:t>60 barn tar sina liv varje år i Sverige </a:t>
            </a:r>
          </a:p>
          <a:p>
            <a:pPr defTabSz="457200">
              <a:defRPr sz="1800">
                <a:solidFill>
                  <a:srgbClr val="000000"/>
                </a:solidFill>
              </a:defRPr>
            </a:pPr>
            <a:r>
              <a:rPr lang="sv-SE" sz="2400" dirty="0" smtClean="0">
                <a:solidFill>
                  <a:schemeClr val="bg1"/>
                </a:solidFill>
              </a:rPr>
              <a:t>Var 6:e timma tar en person sitt liv i Sverige</a:t>
            </a:r>
          </a:p>
          <a:p>
            <a:pPr defTabSz="457200">
              <a:defRPr sz="1800">
                <a:solidFill>
                  <a:srgbClr val="000000"/>
                </a:solidFill>
              </a:defRPr>
            </a:pPr>
            <a:r>
              <a:rPr lang="sv-SE" sz="2400" dirty="0" smtClean="0">
                <a:solidFill>
                  <a:schemeClr val="bg1"/>
                </a:solidFill>
              </a:rPr>
              <a:t>Varje år dör över fyra gånger så många i självmord som i trafiken i Sverige</a:t>
            </a:r>
          </a:p>
        </p:txBody>
      </p:sp>
    </p:spTree>
    <p:extLst>
      <p:ext uri="{BB962C8B-B14F-4D97-AF65-F5344CB8AC3E}">
        <p14:creationId xmlns:p14="http://schemas.microsoft.com/office/powerpoint/2010/main" val="4052642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extruta 1"/>
          <p:cNvSpPr txBox="1"/>
          <p:nvPr/>
        </p:nvSpPr>
        <p:spPr>
          <a:xfrm>
            <a:off x="0" y="6516052"/>
            <a:ext cx="9144000" cy="369332"/>
          </a:xfrm>
          <a:prstGeom prst="rect">
            <a:avLst/>
          </a:prstGeom>
          <a:solidFill>
            <a:schemeClr val="tx1"/>
          </a:solidFill>
        </p:spPr>
        <p:txBody>
          <a:bodyPr wrap="square" rtlCol="0">
            <a:spAutoFit/>
          </a:bodyPr>
          <a:lstStyle/>
          <a:p>
            <a:r>
              <a:rPr lang="sv-SE" b="1" dirty="0" smtClean="0">
                <a:solidFill>
                  <a:schemeClr val="bg1"/>
                </a:solidFill>
              </a:rPr>
              <a:t>KUPO – Kompetensutveckling om psykisk ohälsa för offentliga arbetsgivare</a:t>
            </a:r>
          </a:p>
        </p:txBody>
      </p:sp>
      <p:sp>
        <p:nvSpPr>
          <p:cNvPr id="3" name="Rubrik 1"/>
          <p:cNvSpPr txBox="1">
            <a:spLocks/>
          </p:cNvSpPr>
          <p:nvPr/>
        </p:nvSpPr>
        <p:spPr>
          <a:xfrm>
            <a:off x="467544" y="365125"/>
            <a:ext cx="7622232" cy="83162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b="1" dirty="0" smtClean="0">
                <a:solidFill>
                  <a:schemeClr val="bg1"/>
                </a:solidFill>
              </a:rPr>
              <a:t>KUPO-projektet – arbetsgrupp</a:t>
            </a:r>
            <a:endParaRPr lang="sv-SE" b="1" dirty="0">
              <a:solidFill>
                <a:schemeClr val="bg1"/>
              </a:solidFill>
            </a:endParaRPr>
          </a:p>
        </p:txBody>
      </p:sp>
      <p:sp>
        <p:nvSpPr>
          <p:cNvPr id="4" name="Platshållare för innehåll 2"/>
          <p:cNvSpPr txBox="1">
            <a:spLocks/>
          </p:cNvSpPr>
          <p:nvPr/>
        </p:nvSpPr>
        <p:spPr>
          <a:xfrm>
            <a:off x="467544" y="1584084"/>
            <a:ext cx="8352928" cy="435133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3000" smtClean="0">
                <a:solidFill>
                  <a:schemeClr val="bg1"/>
                </a:solidFill>
              </a:rPr>
              <a:t>Försäkringskassan, Sofia Axelsson, projektledare</a:t>
            </a:r>
          </a:p>
          <a:p>
            <a:pPr marL="0" indent="0">
              <a:buFont typeface="Arial" panose="020B0604020202020204" pitchFamily="34" charset="0"/>
              <a:buNone/>
            </a:pPr>
            <a:r>
              <a:rPr lang="sv-SE" sz="3000" smtClean="0">
                <a:solidFill>
                  <a:schemeClr val="bg1"/>
                </a:solidFill>
              </a:rPr>
              <a:t>Arvika kommun, Marie Niljung</a:t>
            </a:r>
          </a:p>
          <a:p>
            <a:pPr marL="0" indent="0">
              <a:buFont typeface="Arial" panose="020B0604020202020204" pitchFamily="34" charset="0"/>
              <a:buNone/>
            </a:pPr>
            <a:r>
              <a:rPr lang="sv-SE" sz="3000" smtClean="0">
                <a:solidFill>
                  <a:schemeClr val="bg1"/>
                </a:solidFill>
              </a:rPr>
              <a:t>Eda kommun, Emelie Ashikov</a:t>
            </a:r>
          </a:p>
          <a:p>
            <a:pPr marL="0" indent="0">
              <a:buFont typeface="Arial" panose="020B0604020202020204" pitchFamily="34" charset="0"/>
              <a:buNone/>
            </a:pPr>
            <a:r>
              <a:rPr lang="sv-SE" sz="3000" smtClean="0">
                <a:solidFill>
                  <a:schemeClr val="bg1"/>
                </a:solidFill>
              </a:rPr>
              <a:t>Forshaga kommun, Annica Sjöman</a:t>
            </a:r>
          </a:p>
          <a:p>
            <a:pPr marL="0" indent="0">
              <a:buFont typeface="Arial" panose="020B0604020202020204" pitchFamily="34" charset="0"/>
              <a:buNone/>
            </a:pPr>
            <a:r>
              <a:rPr lang="sv-SE" sz="3000" smtClean="0">
                <a:solidFill>
                  <a:schemeClr val="bg1"/>
                </a:solidFill>
              </a:rPr>
              <a:t>Grums kommun, Kristina Lindroth</a:t>
            </a:r>
          </a:p>
          <a:p>
            <a:pPr marL="0" indent="0">
              <a:buFont typeface="Arial" panose="020B0604020202020204" pitchFamily="34" charset="0"/>
              <a:buNone/>
            </a:pPr>
            <a:r>
              <a:rPr lang="sv-SE" sz="3000" smtClean="0">
                <a:solidFill>
                  <a:schemeClr val="bg1"/>
                </a:solidFill>
              </a:rPr>
              <a:t>Karlstad kommun, Inga-lill Dahlqvist och Maria Sundin</a:t>
            </a:r>
          </a:p>
          <a:p>
            <a:pPr marL="0" indent="0">
              <a:buFont typeface="Arial" panose="020B0604020202020204" pitchFamily="34" charset="0"/>
              <a:buNone/>
            </a:pPr>
            <a:r>
              <a:rPr lang="sv-SE" sz="3000" smtClean="0">
                <a:solidFill>
                  <a:schemeClr val="bg1"/>
                </a:solidFill>
              </a:rPr>
              <a:t>Kristinehamns kommun, Jenny Alpmyr</a:t>
            </a:r>
          </a:p>
          <a:p>
            <a:pPr marL="0" indent="0">
              <a:buFont typeface="Arial" panose="020B0604020202020204" pitchFamily="34" charset="0"/>
              <a:buNone/>
            </a:pPr>
            <a:r>
              <a:rPr lang="sv-SE" sz="3000" smtClean="0">
                <a:solidFill>
                  <a:schemeClr val="bg1"/>
                </a:solidFill>
              </a:rPr>
              <a:t>Landstinget i Värmland, Elin Wirén</a:t>
            </a:r>
          </a:p>
          <a:p>
            <a:pPr marL="0" indent="0">
              <a:buFont typeface="Arial" panose="020B0604020202020204" pitchFamily="34" charset="0"/>
              <a:buNone/>
            </a:pPr>
            <a:r>
              <a:rPr lang="sv-SE" sz="3000" smtClean="0">
                <a:solidFill>
                  <a:schemeClr val="bg1"/>
                </a:solidFill>
              </a:rPr>
              <a:t>Torsby kommun, Tina Bengtsson </a:t>
            </a:r>
          </a:p>
          <a:p>
            <a:pPr marL="0" indent="0">
              <a:buFont typeface="Arial" panose="020B0604020202020204" pitchFamily="34" charset="0"/>
              <a:buNone/>
            </a:pPr>
            <a:endParaRPr lang="sv-SE" sz="1800" smtClean="0">
              <a:solidFill>
                <a:schemeClr val="bg1"/>
              </a:solidFill>
            </a:endParaRPr>
          </a:p>
          <a:p>
            <a:pPr marL="0" indent="0">
              <a:buFont typeface="Arial" panose="020B0604020202020204" pitchFamily="34" charset="0"/>
              <a:buNone/>
            </a:pPr>
            <a:r>
              <a:rPr lang="sv-SE" sz="2200" smtClean="0">
                <a:solidFill>
                  <a:schemeClr val="bg1"/>
                </a:solidFill>
              </a:rPr>
              <a:t>Finansiering genom samverkans parter samt Arvika/Eda samordningsförbund, Fryksdalens samordningsförbund, Klarälvdalens samordningsförbund och Samspelets samordningsförbund.</a:t>
            </a:r>
          </a:p>
          <a:p>
            <a:pPr marL="0" indent="0">
              <a:buFont typeface="Arial" panose="020B0604020202020204" pitchFamily="34" charset="0"/>
              <a:buNone/>
            </a:pPr>
            <a:endParaRPr lang="sv-SE" smtClean="0">
              <a:solidFill>
                <a:schemeClr val="bg1"/>
              </a:solidFill>
            </a:endParaRPr>
          </a:p>
          <a:p>
            <a:pPr marL="0" indent="0">
              <a:buFont typeface="Arial" panose="020B0604020202020204" pitchFamily="34" charset="0"/>
              <a:buNone/>
            </a:pPr>
            <a:endParaRPr lang="sv-SE" dirty="0">
              <a:solidFill>
                <a:schemeClr val="bg1"/>
              </a:solidFill>
            </a:endParaRPr>
          </a:p>
        </p:txBody>
      </p:sp>
    </p:spTree>
    <p:extLst>
      <p:ext uri="{BB962C8B-B14F-4D97-AF65-F5344CB8AC3E}">
        <p14:creationId xmlns:p14="http://schemas.microsoft.com/office/powerpoint/2010/main" val="3447879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1" name="Likbent triangel 10"/>
          <p:cNvSpPr/>
          <p:nvPr/>
        </p:nvSpPr>
        <p:spPr>
          <a:xfrm>
            <a:off x="3194847" y="1736812"/>
            <a:ext cx="2754306" cy="2664296"/>
          </a:xfrm>
          <a:prstGeom prst="triangl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p:cNvSpPr/>
          <p:nvPr/>
        </p:nvSpPr>
        <p:spPr>
          <a:xfrm>
            <a:off x="6030162" y="2636912"/>
            <a:ext cx="1183641" cy="1116124"/>
          </a:xfrm>
          <a:prstGeom prst="ellipse">
            <a:avLst/>
          </a:prstGeom>
          <a:solidFill>
            <a:schemeClr val="accent3"/>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400" dirty="0">
                <a:latin typeface="Calibri Light" pitchFamily="34" charset="0"/>
              </a:rPr>
              <a:t>Vård/  FHV</a:t>
            </a:r>
          </a:p>
        </p:txBody>
      </p:sp>
      <p:sp>
        <p:nvSpPr>
          <p:cNvPr id="10" name="Ellips 9"/>
          <p:cNvSpPr/>
          <p:nvPr/>
        </p:nvSpPr>
        <p:spPr>
          <a:xfrm>
            <a:off x="7193309" y="3594089"/>
            <a:ext cx="1086612" cy="1080120"/>
          </a:xfrm>
          <a:prstGeom prst="ellipse">
            <a:avLst/>
          </a:prstGeom>
          <a:solidFill>
            <a:schemeClr val="accent3"/>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400" dirty="0">
                <a:latin typeface="Calibri Light" pitchFamily="34" charset="0"/>
              </a:rPr>
              <a:t>Privatliv</a:t>
            </a:r>
          </a:p>
        </p:txBody>
      </p:sp>
      <p:sp>
        <p:nvSpPr>
          <p:cNvPr id="12" name="Ellips 11"/>
          <p:cNvSpPr/>
          <p:nvPr/>
        </p:nvSpPr>
        <p:spPr>
          <a:xfrm>
            <a:off x="7112240" y="5034896"/>
            <a:ext cx="844136" cy="901407"/>
          </a:xfrm>
          <a:prstGeom prst="ellipse">
            <a:avLst/>
          </a:prstGeom>
          <a:solidFill>
            <a:schemeClr val="accent3"/>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400" dirty="0">
                <a:latin typeface="Calibri Light" pitchFamily="34" charset="0"/>
              </a:rPr>
              <a:t>FK</a:t>
            </a:r>
          </a:p>
        </p:txBody>
      </p:sp>
      <p:sp>
        <p:nvSpPr>
          <p:cNvPr id="14" name="Ellips 13"/>
          <p:cNvSpPr/>
          <p:nvPr/>
        </p:nvSpPr>
        <p:spPr>
          <a:xfrm>
            <a:off x="8099059" y="4715052"/>
            <a:ext cx="722980" cy="639688"/>
          </a:xfrm>
          <a:prstGeom prst="ellipse">
            <a:avLst/>
          </a:prstGeom>
          <a:solidFill>
            <a:schemeClr val="accent3"/>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200" dirty="0">
              <a:latin typeface="Calibri Light" pitchFamily="34" charset="0"/>
            </a:endParaRPr>
          </a:p>
        </p:txBody>
      </p:sp>
      <p:sp>
        <p:nvSpPr>
          <p:cNvPr id="15" name="Ellips 14"/>
          <p:cNvSpPr/>
          <p:nvPr/>
        </p:nvSpPr>
        <p:spPr>
          <a:xfrm>
            <a:off x="7554639" y="2555286"/>
            <a:ext cx="644105" cy="639688"/>
          </a:xfrm>
          <a:prstGeom prst="ellipse">
            <a:avLst/>
          </a:prstGeom>
          <a:solidFill>
            <a:schemeClr val="accent3"/>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200" dirty="0">
              <a:latin typeface="Calibri Light" pitchFamily="34" charset="0"/>
            </a:endParaRPr>
          </a:p>
        </p:txBody>
      </p:sp>
      <p:sp>
        <p:nvSpPr>
          <p:cNvPr id="16" name="Ellips 15"/>
          <p:cNvSpPr/>
          <p:nvPr/>
        </p:nvSpPr>
        <p:spPr>
          <a:xfrm>
            <a:off x="8198744" y="5616459"/>
            <a:ext cx="639257" cy="639688"/>
          </a:xfrm>
          <a:prstGeom prst="ellipse">
            <a:avLst/>
          </a:prstGeom>
          <a:solidFill>
            <a:schemeClr val="accent3"/>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200" dirty="0">
              <a:latin typeface="Calibri Light" pitchFamily="34" charset="0"/>
            </a:endParaRPr>
          </a:p>
        </p:txBody>
      </p:sp>
      <p:sp>
        <p:nvSpPr>
          <p:cNvPr id="18" name="Ellips 17"/>
          <p:cNvSpPr/>
          <p:nvPr/>
        </p:nvSpPr>
        <p:spPr>
          <a:xfrm>
            <a:off x="2050099" y="274901"/>
            <a:ext cx="1144748" cy="1085056"/>
          </a:xfrm>
          <a:prstGeom prst="ellipse">
            <a:avLst/>
          </a:prstGeom>
          <a:solidFill>
            <a:schemeClr val="accent6"/>
          </a:solidFill>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400" dirty="0" smtClean="0">
                <a:latin typeface="Calibri Light" pitchFamily="34" charset="0"/>
              </a:rPr>
              <a:t>Strukt-urer</a:t>
            </a:r>
            <a:endParaRPr lang="sv-SE" sz="1400" dirty="0">
              <a:latin typeface="Calibri Light" pitchFamily="34" charset="0"/>
            </a:endParaRPr>
          </a:p>
        </p:txBody>
      </p:sp>
      <p:sp>
        <p:nvSpPr>
          <p:cNvPr id="19" name="Ellips 18"/>
          <p:cNvSpPr/>
          <p:nvPr/>
        </p:nvSpPr>
        <p:spPr>
          <a:xfrm>
            <a:off x="5433339" y="161020"/>
            <a:ext cx="1188643" cy="1251756"/>
          </a:xfrm>
          <a:prstGeom prst="ellipse">
            <a:avLst/>
          </a:prstGeom>
          <a:solidFill>
            <a:schemeClr val="accent6"/>
          </a:solidFill>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sz="2200" dirty="0">
              <a:latin typeface="Calibri Light" pitchFamily="34" charset="0"/>
            </a:endParaRPr>
          </a:p>
        </p:txBody>
      </p:sp>
      <p:sp>
        <p:nvSpPr>
          <p:cNvPr id="20" name="Ellips 19"/>
          <p:cNvSpPr/>
          <p:nvPr/>
        </p:nvSpPr>
        <p:spPr>
          <a:xfrm>
            <a:off x="3635896" y="224125"/>
            <a:ext cx="602176" cy="639688"/>
          </a:xfrm>
          <a:prstGeom prst="ellipse">
            <a:avLst/>
          </a:prstGeom>
          <a:solidFill>
            <a:schemeClr val="accent6"/>
          </a:solidFill>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sz="2200" dirty="0">
              <a:latin typeface="Calibri Light" pitchFamily="34" charset="0"/>
            </a:endParaRPr>
          </a:p>
        </p:txBody>
      </p:sp>
      <p:sp>
        <p:nvSpPr>
          <p:cNvPr id="21" name="Ellips 20"/>
          <p:cNvSpPr/>
          <p:nvPr/>
        </p:nvSpPr>
        <p:spPr>
          <a:xfrm>
            <a:off x="5797888" y="1915598"/>
            <a:ext cx="695375" cy="639688"/>
          </a:xfrm>
          <a:prstGeom prst="ellipse">
            <a:avLst/>
          </a:prstGeom>
          <a:solidFill>
            <a:schemeClr val="accent6"/>
          </a:solidFill>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sz="2200" dirty="0">
              <a:latin typeface="Calibri Light" pitchFamily="34" charset="0"/>
            </a:endParaRPr>
          </a:p>
        </p:txBody>
      </p:sp>
      <p:sp>
        <p:nvSpPr>
          <p:cNvPr id="17" name="textruta 16"/>
          <p:cNvSpPr txBox="1"/>
          <p:nvPr/>
        </p:nvSpPr>
        <p:spPr>
          <a:xfrm>
            <a:off x="0" y="6525343"/>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
        <p:nvSpPr>
          <p:cNvPr id="22" name="Ellips 21">
            <a:extLst>
              <a:ext uri="{FF2B5EF4-FFF2-40B4-BE49-F238E27FC236}">
                <a16:creationId xmlns:a16="http://schemas.microsoft.com/office/drawing/2014/main" xmlns="" id="{92034BE0-6085-42A6-ADA9-4F54AEFB9942}"/>
              </a:ext>
            </a:extLst>
          </p:cNvPr>
          <p:cNvSpPr/>
          <p:nvPr/>
        </p:nvSpPr>
        <p:spPr>
          <a:xfrm>
            <a:off x="348776" y="4047212"/>
            <a:ext cx="1270896" cy="1253995"/>
          </a:xfrm>
          <a:prstGeom prst="ellipse">
            <a:avLst/>
          </a:prstGeom>
          <a:solidFill>
            <a:schemeClr val="accent1"/>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400" dirty="0" smtClean="0">
                <a:latin typeface="Calibri Light" pitchFamily="34" charset="0"/>
              </a:rPr>
              <a:t>Förutsätt-</a:t>
            </a:r>
            <a:r>
              <a:rPr lang="sv-SE" sz="1400" dirty="0" err="1" smtClean="0">
                <a:latin typeface="Calibri Light" pitchFamily="34" charset="0"/>
              </a:rPr>
              <a:t>ningar</a:t>
            </a:r>
            <a:endParaRPr lang="sv-SE" sz="1400" dirty="0">
              <a:latin typeface="Calibri Light" pitchFamily="34" charset="0"/>
            </a:endParaRPr>
          </a:p>
        </p:txBody>
      </p:sp>
      <p:sp>
        <p:nvSpPr>
          <p:cNvPr id="24" name="Ellips 23">
            <a:extLst>
              <a:ext uri="{FF2B5EF4-FFF2-40B4-BE49-F238E27FC236}">
                <a16:creationId xmlns:a16="http://schemas.microsoft.com/office/drawing/2014/main" xmlns="" id="{01EE85E3-7DD6-41EF-BD2A-AA15F2290591}"/>
              </a:ext>
            </a:extLst>
          </p:cNvPr>
          <p:cNvSpPr/>
          <p:nvPr/>
        </p:nvSpPr>
        <p:spPr>
          <a:xfrm>
            <a:off x="1262402" y="2990450"/>
            <a:ext cx="1146587" cy="1018835"/>
          </a:xfrm>
          <a:prstGeom prst="ellipse">
            <a:avLst/>
          </a:prstGeom>
          <a:solidFill>
            <a:schemeClr val="accent1"/>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400" dirty="0">
                <a:latin typeface="Calibri Light" pitchFamily="34" charset="0"/>
              </a:rPr>
              <a:t>Antal </a:t>
            </a:r>
            <a:r>
              <a:rPr lang="sv-SE" sz="1400" dirty="0" smtClean="0">
                <a:latin typeface="Calibri Light" pitchFamily="34" charset="0"/>
              </a:rPr>
              <a:t>medarb-etare</a:t>
            </a:r>
            <a:endParaRPr lang="sv-SE" sz="1400" dirty="0">
              <a:latin typeface="Calibri Light" pitchFamily="34" charset="0"/>
            </a:endParaRPr>
          </a:p>
        </p:txBody>
      </p:sp>
      <p:sp>
        <p:nvSpPr>
          <p:cNvPr id="26" name="Ellips 25">
            <a:extLst>
              <a:ext uri="{FF2B5EF4-FFF2-40B4-BE49-F238E27FC236}">
                <a16:creationId xmlns:a16="http://schemas.microsoft.com/office/drawing/2014/main" xmlns="" id="{FF60EC9E-5DBF-42E5-BC95-32D3114B52EA}"/>
              </a:ext>
            </a:extLst>
          </p:cNvPr>
          <p:cNvSpPr/>
          <p:nvPr/>
        </p:nvSpPr>
        <p:spPr>
          <a:xfrm>
            <a:off x="6513172" y="1110934"/>
            <a:ext cx="1198136" cy="1251756"/>
          </a:xfrm>
          <a:prstGeom prst="ellipse">
            <a:avLst/>
          </a:prstGeom>
          <a:solidFill>
            <a:schemeClr val="accent6"/>
          </a:solidFill>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400" dirty="0">
                <a:latin typeface="Calibri Light" pitchFamily="34" charset="0"/>
              </a:rPr>
              <a:t>Resurser</a:t>
            </a:r>
          </a:p>
        </p:txBody>
      </p:sp>
      <p:sp>
        <p:nvSpPr>
          <p:cNvPr id="27" name="Ellips 26">
            <a:extLst>
              <a:ext uri="{FF2B5EF4-FFF2-40B4-BE49-F238E27FC236}">
                <a16:creationId xmlns:a16="http://schemas.microsoft.com/office/drawing/2014/main" xmlns="" id="{3FC0E03A-D163-48CB-AAEB-3C64E5ACAF2D}"/>
              </a:ext>
            </a:extLst>
          </p:cNvPr>
          <p:cNvSpPr/>
          <p:nvPr/>
        </p:nvSpPr>
        <p:spPr>
          <a:xfrm>
            <a:off x="1946175" y="1623374"/>
            <a:ext cx="1352595" cy="1251756"/>
          </a:xfrm>
          <a:prstGeom prst="ellipse">
            <a:avLst/>
          </a:prstGeom>
          <a:solidFill>
            <a:schemeClr val="accent6"/>
          </a:solidFill>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400" dirty="0">
                <a:latin typeface="Calibri Light" pitchFamily="34" charset="0"/>
              </a:rPr>
              <a:t>OSA</a:t>
            </a:r>
          </a:p>
          <a:p>
            <a:pPr algn="ctr"/>
            <a:r>
              <a:rPr lang="sv-SE" sz="1400" dirty="0">
                <a:latin typeface="Calibri Light" pitchFamily="34" charset="0"/>
              </a:rPr>
              <a:t>+</a:t>
            </a:r>
          </a:p>
          <a:p>
            <a:pPr algn="ctr"/>
            <a:r>
              <a:rPr lang="sv-SE" sz="1400" dirty="0">
                <a:latin typeface="Calibri Light" pitchFamily="34" charset="0"/>
              </a:rPr>
              <a:t>SAM</a:t>
            </a:r>
          </a:p>
        </p:txBody>
      </p:sp>
      <p:sp>
        <p:nvSpPr>
          <p:cNvPr id="9" name="Ellips 8"/>
          <p:cNvSpPr/>
          <p:nvPr/>
        </p:nvSpPr>
        <p:spPr>
          <a:xfrm>
            <a:off x="1835696" y="3861048"/>
            <a:ext cx="2302609" cy="2160240"/>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b="1" dirty="0">
                <a:solidFill>
                  <a:schemeClr val="bg1"/>
                </a:solidFill>
                <a:latin typeface="Calibri Light" pitchFamily="34" charset="0"/>
              </a:rPr>
              <a:t>Ledarskap</a:t>
            </a:r>
          </a:p>
        </p:txBody>
      </p:sp>
      <p:sp>
        <p:nvSpPr>
          <p:cNvPr id="8" name="Ellips 7"/>
          <p:cNvSpPr/>
          <p:nvPr/>
        </p:nvSpPr>
        <p:spPr>
          <a:xfrm>
            <a:off x="4702415" y="3861048"/>
            <a:ext cx="2292367" cy="2160240"/>
          </a:xfrm>
          <a:prstGeom prst="ellipse">
            <a:avLst/>
          </a:prstGeom>
          <a:solidFill>
            <a:schemeClr val="accent3"/>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2200" b="1" dirty="0">
                <a:solidFill>
                  <a:schemeClr val="bg1"/>
                </a:solidFill>
                <a:latin typeface="Calibri Light" pitchFamily="34" charset="0"/>
              </a:rPr>
              <a:t>Individ</a:t>
            </a:r>
          </a:p>
        </p:txBody>
      </p:sp>
      <p:sp>
        <p:nvSpPr>
          <p:cNvPr id="5" name="Ellips 4"/>
          <p:cNvSpPr/>
          <p:nvPr/>
        </p:nvSpPr>
        <p:spPr>
          <a:xfrm>
            <a:off x="3425794" y="891462"/>
            <a:ext cx="2292411" cy="2160240"/>
          </a:xfrm>
          <a:prstGeom prst="ellipse">
            <a:avLst/>
          </a:prstGeom>
          <a:solidFill>
            <a:schemeClr val="accent6"/>
          </a:solidFill>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200" b="1" dirty="0">
                <a:solidFill>
                  <a:schemeClr val="bg1"/>
                </a:solidFill>
                <a:latin typeface="Calibri Light" pitchFamily="34" charset="0"/>
              </a:rPr>
              <a:t>Organisation</a:t>
            </a:r>
          </a:p>
        </p:txBody>
      </p:sp>
    </p:spTree>
    <p:extLst>
      <p:ext uri="{BB962C8B-B14F-4D97-AF65-F5344CB8AC3E}">
        <p14:creationId xmlns:p14="http://schemas.microsoft.com/office/powerpoint/2010/main" val="3974147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098" name="Rubrik 2"/>
          <p:cNvSpPr txBox="1">
            <a:spLocks/>
          </p:cNvSpPr>
          <p:nvPr/>
        </p:nvSpPr>
        <p:spPr bwMode="auto">
          <a:xfrm>
            <a:off x="323850" y="330200"/>
            <a:ext cx="84597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eaLnBrk="1" hangingPunct="1"/>
            <a:r>
              <a:rPr lang="sv-SE" sz="4400" b="1" dirty="0">
                <a:solidFill>
                  <a:schemeClr val="bg1"/>
                </a:solidFill>
                <a:latin typeface="+mj-lt"/>
                <a:cs typeface="Helvetica" pitchFamily="34" charset="0"/>
              </a:rPr>
              <a:t>Vem är Anna? </a:t>
            </a:r>
          </a:p>
        </p:txBody>
      </p:sp>
      <p:sp>
        <p:nvSpPr>
          <p:cNvPr id="3" name="Rektangel 1"/>
          <p:cNvSpPr>
            <a:spLocks noChangeArrowheads="1"/>
          </p:cNvSpPr>
          <p:nvPr/>
        </p:nvSpPr>
        <p:spPr bwMode="auto">
          <a:xfrm>
            <a:off x="5397562" y="1700213"/>
            <a:ext cx="3671887" cy="35401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Helvetica" pitchFamily="34" charset="0"/>
              </a:defRPr>
            </a:lvl1pPr>
            <a:lvl2pPr marL="742950" indent="-285750">
              <a:defRPr>
                <a:solidFill>
                  <a:schemeClr val="tx1"/>
                </a:solidFill>
                <a:latin typeface="Helvetica" pitchFamily="34" charset="0"/>
              </a:defRPr>
            </a:lvl2pPr>
            <a:lvl3pPr marL="1143000" indent="-228600">
              <a:defRPr>
                <a:solidFill>
                  <a:schemeClr val="tx1"/>
                </a:solidFill>
                <a:latin typeface="Helvetica" pitchFamily="34" charset="0"/>
              </a:defRPr>
            </a:lvl3pPr>
            <a:lvl4pPr marL="1600200" indent="-228600">
              <a:defRPr>
                <a:solidFill>
                  <a:schemeClr val="tx1"/>
                </a:solidFill>
                <a:latin typeface="Helvetica" pitchFamily="34" charset="0"/>
              </a:defRPr>
            </a:lvl4pPr>
            <a:lvl5pPr marL="2057400" indent="-228600">
              <a:defRPr>
                <a:solidFill>
                  <a:schemeClr val="tx1"/>
                </a:solidFill>
                <a:latin typeface="Helvetica" pitchFamily="34" charset="0"/>
              </a:defRPr>
            </a:lvl5pPr>
            <a:lvl6pPr marL="2514600" indent="-228600" eaLnBrk="0" fontAlgn="base" hangingPunct="0">
              <a:spcBef>
                <a:spcPct val="0"/>
              </a:spcBef>
              <a:spcAft>
                <a:spcPct val="0"/>
              </a:spcAft>
              <a:defRPr>
                <a:solidFill>
                  <a:schemeClr val="tx1"/>
                </a:solidFill>
                <a:latin typeface="Helvetica" pitchFamily="34" charset="0"/>
              </a:defRPr>
            </a:lvl6pPr>
            <a:lvl7pPr marL="2971800" indent="-228600" eaLnBrk="0" fontAlgn="base" hangingPunct="0">
              <a:spcBef>
                <a:spcPct val="0"/>
              </a:spcBef>
              <a:spcAft>
                <a:spcPct val="0"/>
              </a:spcAft>
              <a:defRPr>
                <a:solidFill>
                  <a:schemeClr val="tx1"/>
                </a:solidFill>
                <a:latin typeface="Helvetica" pitchFamily="34" charset="0"/>
              </a:defRPr>
            </a:lvl7pPr>
            <a:lvl8pPr marL="3429000" indent="-228600" eaLnBrk="0" fontAlgn="base" hangingPunct="0">
              <a:spcBef>
                <a:spcPct val="0"/>
              </a:spcBef>
              <a:spcAft>
                <a:spcPct val="0"/>
              </a:spcAft>
              <a:defRPr>
                <a:solidFill>
                  <a:schemeClr val="tx1"/>
                </a:solidFill>
                <a:latin typeface="Helvetica" pitchFamily="34" charset="0"/>
              </a:defRPr>
            </a:lvl8pPr>
            <a:lvl9pPr marL="3886200" indent="-228600" eaLnBrk="0" fontAlgn="base" hangingPunct="0">
              <a:spcBef>
                <a:spcPct val="0"/>
              </a:spcBef>
              <a:spcAft>
                <a:spcPct val="0"/>
              </a:spcAft>
              <a:defRPr>
                <a:solidFill>
                  <a:schemeClr val="tx1"/>
                </a:solidFill>
                <a:latin typeface="Helvetica" pitchFamily="34" charset="0"/>
              </a:defRPr>
            </a:lvl9pPr>
          </a:lstStyle>
          <a:p>
            <a:pPr fontAlgn="auto">
              <a:spcBef>
                <a:spcPts val="0"/>
              </a:spcBef>
              <a:spcAft>
                <a:spcPts val="0"/>
              </a:spcAft>
              <a:defRPr/>
            </a:pPr>
            <a:endParaRPr lang="sv-SE" altLang="sv-SE" sz="1400" b="1" kern="0" dirty="0" smtClean="0">
              <a:solidFill>
                <a:schemeClr val="bg1"/>
              </a:solidFill>
            </a:endParaRPr>
          </a:p>
          <a:p>
            <a:pPr fontAlgn="auto">
              <a:spcBef>
                <a:spcPts val="0"/>
              </a:spcBef>
              <a:spcAft>
                <a:spcPts val="0"/>
              </a:spcAft>
              <a:defRPr/>
            </a:pPr>
            <a:r>
              <a:rPr lang="sv-SE" altLang="sv-SE" sz="1400" b="1" kern="0" dirty="0" smtClean="0">
                <a:solidFill>
                  <a:schemeClr val="bg1"/>
                </a:solidFill>
              </a:rPr>
              <a:t>Ålder: </a:t>
            </a:r>
            <a:r>
              <a:rPr lang="sv-SE" altLang="sv-SE" sz="1400" b="1" kern="0" dirty="0">
                <a:solidFill>
                  <a:schemeClr val="bg1"/>
                </a:solidFill>
              </a:rPr>
              <a:t>	</a:t>
            </a:r>
            <a:r>
              <a:rPr lang="sv-SE" altLang="sv-SE" sz="1400" kern="0" dirty="0" smtClean="0">
                <a:solidFill>
                  <a:schemeClr val="bg1"/>
                </a:solidFill>
              </a:rPr>
              <a:t>36 år</a:t>
            </a:r>
          </a:p>
          <a:p>
            <a:pPr fontAlgn="auto">
              <a:spcBef>
                <a:spcPts val="0"/>
              </a:spcBef>
              <a:spcAft>
                <a:spcPts val="0"/>
              </a:spcAft>
              <a:defRPr/>
            </a:pPr>
            <a:endParaRPr lang="sv-SE" altLang="sv-SE" sz="1400" kern="0" dirty="0" smtClean="0">
              <a:solidFill>
                <a:schemeClr val="bg1"/>
              </a:solidFill>
            </a:endParaRPr>
          </a:p>
          <a:p>
            <a:pPr fontAlgn="auto">
              <a:spcBef>
                <a:spcPts val="0"/>
              </a:spcBef>
              <a:spcAft>
                <a:spcPts val="0"/>
              </a:spcAft>
              <a:defRPr/>
            </a:pPr>
            <a:r>
              <a:rPr lang="sv-SE" altLang="sv-SE" sz="1400" b="1" kern="0" dirty="0" smtClean="0">
                <a:solidFill>
                  <a:schemeClr val="bg1"/>
                </a:solidFill>
              </a:rPr>
              <a:t>Familj:</a:t>
            </a:r>
            <a:r>
              <a:rPr lang="sv-SE" altLang="sv-SE" sz="1400" b="1" kern="0" dirty="0">
                <a:solidFill>
                  <a:schemeClr val="bg1"/>
                </a:solidFill>
              </a:rPr>
              <a:t>	</a:t>
            </a:r>
            <a:r>
              <a:rPr lang="sv-SE" altLang="sv-SE" sz="1400" kern="0" dirty="0" smtClean="0">
                <a:solidFill>
                  <a:schemeClr val="bg1"/>
                </a:solidFill>
              </a:rPr>
              <a:t>Sambo och 2 barn.</a:t>
            </a:r>
          </a:p>
          <a:p>
            <a:pPr fontAlgn="auto">
              <a:spcBef>
                <a:spcPts val="0"/>
              </a:spcBef>
              <a:spcAft>
                <a:spcPts val="0"/>
              </a:spcAft>
              <a:defRPr/>
            </a:pPr>
            <a:endParaRPr lang="sv-SE" altLang="sv-SE" sz="1400" b="1" kern="0" dirty="0" smtClean="0">
              <a:solidFill>
                <a:schemeClr val="bg1"/>
              </a:solidFill>
            </a:endParaRPr>
          </a:p>
          <a:p>
            <a:pPr fontAlgn="auto">
              <a:spcBef>
                <a:spcPts val="0"/>
              </a:spcBef>
              <a:spcAft>
                <a:spcPts val="0"/>
              </a:spcAft>
              <a:defRPr/>
            </a:pPr>
            <a:r>
              <a:rPr lang="sv-SE" altLang="sv-SE" sz="1400" b="1" kern="0" dirty="0" smtClean="0">
                <a:solidFill>
                  <a:schemeClr val="bg1"/>
                </a:solidFill>
              </a:rPr>
              <a:t>Boende:	</a:t>
            </a:r>
            <a:r>
              <a:rPr lang="sv-SE" altLang="sv-SE" sz="1400" kern="0" dirty="0" smtClean="0">
                <a:solidFill>
                  <a:schemeClr val="bg1"/>
                </a:solidFill>
              </a:rPr>
              <a:t>Villa utanför Karlstad.</a:t>
            </a:r>
          </a:p>
          <a:p>
            <a:pPr fontAlgn="auto">
              <a:spcBef>
                <a:spcPts val="0"/>
              </a:spcBef>
              <a:spcAft>
                <a:spcPts val="0"/>
              </a:spcAft>
              <a:defRPr/>
            </a:pPr>
            <a:endParaRPr lang="sv-SE" altLang="sv-SE" sz="1400" b="1" kern="0" dirty="0" smtClean="0">
              <a:solidFill>
                <a:schemeClr val="bg1"/>
              </a:solidFill>
            </a:endParaRPr>
          </a:p>
          <a:p>
            <a:pPr fontAlgn="auto">
              <a:spcBef>
                <a:spcPts val="0"/>
              </a:spcBef>
              <a:spcAft>
                <a:spcPts val="0"/>
              </a:spcAft>
              <a:defRPr/>
            </a:pPr>
            <a:r>
              <a:rPr lang="sv-SE" altLang="sv-SE" sz="1400" b="1" kern="0" dirty="0" smtClean="0">
                <a:solidFill>
                  <a:schemeClr val="bg1"/>
                </a:solidFill>
              </a:rPr>
              <a:t>Arbete: </a:t>
            </a:r>
            <a:r>
              <a:rPr lang="sv-SE" altLang="sv-SE" sz="1400" b="1" kern="0" dirty="0">
                <a:solidFill>
                  <a:schemeClr val="bg1"/>
                </a:solidFill>
              </a:rPr>
              <a:t>	</a:t>
            </a:r>
            <a:r>
              <a:rPr lang="sv-SE" altLang="sv-SE" sz="1400" kern="0" dirty="0" smtClean="0">
                <a:solidFill>
                  <a:schemeClr val="bg1"/>
                </a:solidFill>
              </a:rPr>
              <a:t>Sjuksköterska (drivs av att ta </a:t>
            </a:r>
            <a:r>
              <a:rPr lang="sv-SE" altLang="sv-SE" sz="1400" kern="0" dirty="0">
                <a:solidFill>
                  <a:schemeClr val="bg1"/>
                </a:solidFill>
              </a:rPr>
              <a:t>	</a:t>
            </a:r>
            <a:r>
              <a:rPr lang="sv-SE" altLang="sv-SE" sz="1400" kern="0" dirty="0" smtClean="0">
                <a:solidFill>
                  <a:schemeClr val="bg1"/>
                </a:solidFill>
              </a:rPr>
              <a:t>hand om och möta människor).</a:t>
            </a:r>
          </a:p>
          <a:p>
            <a:pPr fontAlgn="auto">
              <a:spcBef>
                <a:spcPts val="0"/>
              </a:spcBef>
              <a:spcAft>
                <a:spcPts val="0"/>
              </a:spcAft>
              <a:defRPr/>
            </a:pPr>
            <a:endParaRPr lang="sv-SE" altLang="sv-SE" sz="1400" b="1" kern="0" dirty="0" smtClean="0">
              <a:solidFill>
                <a:schemeClr val="bg1"/>
              </a:solidFill>
            </a:endParaRPr>
          </a:p>
          <a:p>
            <a:pPr fontAlgn="auto">
              <a:spcBef>
                <a:spcPts val="0"/>
              </a:spcBef>
              <a:spcAft>
                <a:spcPts val="0"/>
              </a:spcAft>
              <a:defRPr/>
            </a:pPr>
            <a:r>
              <a:rPr lang="sv-SE" altLang="sv-SE" sz="1400" b="1" kern="0" dirty="0" smtClean="0">
                <a:solidFill>
                  <a:schemeClr val="bg1"/>
                </a:solidFill>
              </a:rPr>
              <a:t>Intressen:	</a:t>
            </a:r>
            <a:r>
              <a:rPr lang="sv-SE" altLang="sv-SE" sz="1400" kern="0" dirty="0" smtClean="0">
                <a:solidFill>
                  <a:schemeClr val="bg1"/>
                </a:solidFill>
              </a:rPr>
              <a:t>Kreativt arbete, tex pyssel, </a:t>
            </a:r>
            <a:r>
              <a:rPr lang="sv-SE" altLang="sv-SE" sz="1400" kern="0" dirty="0">
                <a:solidFill>
                  <a:schemeClr val="bg1"/>
                </a:solidFill>
              </a:rPr>
              <a:t>	</a:t>
            </a:r>
            <a:r>
              <a:rPr lang="sv-SE" altLang="sv-SE" sz="1400" kern="0" dirty="0" smtClean="0">
                <a:solidFill>
                  <a:schemeClr val="bg1"/>
                </a:solidFill>
              </a:rPr>
              <a:t>renovering, fotografi</a:t>
            </a:r>
          </a:p>
          <a:p>
            <a:pPr fontAlgn="auto">
              <a:spcBef>
                <a:spcPts val="0"/>
              </a:spcBef>
              <a:spcAft>
                <a:spcPts val="0"/>
              </a:spcAft>
              <a:defRPr/>
            </a:pPr>
            <a:endParaRPr lang="sv-SE" altLang="sv-SE" sz="1400" kern="0" dirty="0" smtClean="0">
              <a:solidFill>
                <a:schemeClr val="bg1"/>
              </a:solidFill>
            </a:endParaRPr>
          </a:p>
          <a:p>
            <a:pPr fontAlgn="auto">
              <a:spcBef>
                <a:spcPts val="0"/>
              </a:spcBef>
              <a:spcAft>
                <a:spcPts val="0"/>
              </a:spcAft>
              <a:defRPr/>
            </a:pPr>
            <a:r>
              <a:rPr lang="sv-SE" altLang="sv-SE" sz="1400" b="1" kern="0" dirty="0" smtClean="0">
                <a:solidFill>
                  <a:schemeClr val="bg1"/>
                </a:solidFill>
              </a:rPr>
              <a:t>Diagnos:</a:t>
            </a:r>
            <a:r>
              <a:rPr lang="sv-SE" altLang="sv-SE" sz="1400" b="1" kern="0" dirty="0">
                <a:solidFill>
                  <a:schemeClr val="bg1"/>
                </a:solidFill>
              </a:rPr>
              <a:t>	</a:t>
            </a:r>
            <a:r>
              <a:rPr lang="sv-SE" altLang="sv-SE" sz="1400" kern="0" dirty="0" smtClean="0">
                <a:solidFill>
                  <a:schemeClr val="bg1"/>
                </a:solidFill>
              </a:rPr>
              <a:t>Utmattningssyndrom. </a:t>
            </a:r>
            <a:br>
              <a:rPr lang="sv-SE" altLang="sv-SE" sz="1400" kern="0" dirty="0" smtClean="0">
                <a:solidFill>
                  <a:schemeClr val="bg1"/>
                </a:solidFill>
              </a:rPr>
            </a:br>
            <a:r>
              <a:rPr lang="sv-SE" altLang="sv-SE" sz="1400" kern="0" dirty="0" smtClean="0">
                <a:solidFill>
                  <a:schemeClr val="bg1"/>
                </a:solidFill>
              </a:rPr>
              <a:t>	Är idag sjukskriven 75%.</a:t>
            </a:r>
          </a:p>
          <a:p>
            <a:pPr fontAlgn="auto">
              <a:spcBef>
                <a:spcPts val="0"/>
              </a:spcBef>
              <a:spcAft>
                <a:spcPts val="0"/>
              </a:spcAft>
              <a:defRPr/>
            </a:pPr>
            <a:endParaRPr lang="sv-SE" altLang="sv-SE" sz="1400" kern="0" dirty="0" smtClean="0">
              <a:solidFill>
                <a:schemeClr val="bg1"/>
              </a:solidFill>
            </a:endParaRPr>
          </a:p>
        </p:txBody>
      </p:sp>
      <p:grpSp>
        <p:nvGrpSpPr>
          <p:cNvPr id="4100" name="Grupp 3"/>
          <p:cNvGrpSpPr>
            <a:grpSpLocks/>
          </p:cNvGrpSpPr>
          <p:nvPr/>
        </p:nvGrpSpPr>
        <p:grpSpPr bwMode="auto">
          <a:xfrm>
            <a:off x="212787" y="1203325"/>
            <a:ext cx="5184775" cy="4352925"/>
            <a:chOff x="128588" y="1573213"/>
            <a:chExt cx="5184775" cy="4352925"/>
          </a:xfrm>
        </p:grpSpPr>
        <p:sp>
          <p:nvSpPr>
            <p:cNvPr id="5" name="Rektangel 4"/>
            <p:cNvSpPr/>
            <p:nvPr/>
          </p:nvSpPr>
          <p:spPr>
            <a:xfrm>
              <a:off x="1208088" y="3781426"/>
              <a:ext cx="2370138" cy="727075"/>
            </a:xfrm>
            <a:prstGeom prst="rect">
              <a:avLst/>
            </a:prstGeom>
            <a:solidFill>
              <a:srgbClr val="415237"/>
            </a:solidFill>
            <a:ln w="25400" cap="flat" cmpd="sng" algn="ctr">
              <a:noFill/>
              <a:prstDash val="solid"/>
            </a:ln>
            <a:effectLst/>
          </p:spPr>
          <p:txBody>
            <a:bodyPr anchor="ctr"/>
            <a:lstStyle/>
            <a:p>
              <a:pPr algn="ctr" fontAlgn="auto">
                <a:spcBef>
                  <a:spcPts val="0"/>
                </a:spcBef>
                <a:spcAft>
                  <a:spcPts val="0"/>
                </a:spcAft>
                <a:defRPr/>
              </a:pPr>
              <a:r>
                <a:rPr lang="sv-SE" sz="1600" kern="0" dirty="0" err="1">
                  <a:solidFill>
                    <a:prstClr val="white"/>
                  </a:solidFill>
                  <a:latin typeface="Helvetica"/>
                </a:rPr>
                <a:t>placeholder</a:t>
              </a:r>
              <a:endParaRPr lang="sv-SE" sz="1600" kern="0" dirty="0">
                <a:solidFill>
                  <a:prstClr val="white"/>
                </a:solidFill>
                <a:latin typeface="Helvetica"/>
              </a:endParaRPr>
            </a:p>
          </p:txBody>
        </p:sp>
        <p:pic>
          <p:nvPicPr>
            <p:cNvPr id="6" name="Picture 7" descr="C:\Users\torrij\AppData\Local\Microsoft\Windows\Temporary Internet Files\Content.Outlook\TA1YFLLD\Anna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075" t="22131" r="35948" b="30350"/>
            <a:stretch/>
          </p:blipFill>
          <p:spPr bwMode="auto">
            <a:xfrm>
              <a:off x="1064568" y="2101850"/>
              <a:ext cx="3322603" cy="3322603"/>
            </a:xfrm>
            <a:prstGeom prst="ellipse">
              <a:avLst/>
            </a:prstGeom>
            <a:noFill/>
            <a:extLst>
              <a:ext uri="{909E8E84-426E-40DD-AFC4-6F175D3DCCD1}">
                <a14:hiddenFill xmlns:a14="http://schemas.microsoft.com/office/drawing/2010/main">
                  <a:solidFill>
                    <a:srgbClr val="FFFFFF"/>
                  </a:solidFill>
                </a14:hiddenFill>
              </a:ext>
            </a:extLst>
          </p:spPr>
        </p:pic>
        <p:sp>
          <p:nvSpPr>
            <p:cNvPr id="7" name="Tankebubbla 6"/>
            <p:cNvSpPr/>
            <p:nvPr/>
          </p:nvSpPr>
          <p:spPr>
            <a:xfrm>
              <a:off x="3657601" y="1989138"/>
              <a:ext cx="1049337" cy="669925"/>
            </a:xfrm>
            <a:prstGeom prst="cloudCallout">
              <a:avLst>
                <a:gd name="adj1" fmla="val -25917"/>
                <a:gd name="adj2" fmla="val 723"/>
              </a:avLst>
            </a:prstGeom>
            <a:solidFill>
              <a:srgbClr val="EAACBB"/>
            </a:solidFill>
            <a:ln w="25400" cap="flat" cmpd="sng" algn="ctr">
              <a:noFill/>
              <a:prstDash val="solid"/>
            </a:ln>
            <a:effectLst/>
          </p:spPr>
          <p:txBody>
            <a:bodyPr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Social</a:t>
              </a:r>
            </a:p>
          </p:txBody>
        </p:sp>
        <p:sp>
          <p:nvSpPr>
            <p:cNvPr id="8" name="Tankebubbla 7"/>
            <p:cNvSpPr/>
            <p:nvPr/>
          </p:nvSpPr>
          <p:spPr>
            <a:xfrm>
              <a:off x="2638426" y="1573213"/>
              <a:ext cx="1249362" cy="882650"/>
            </a:xfrm>
            <a:prstGeom prst="cloudCallout">
              <a:avLst>
                <a:gd name="adj1" fmla="val -25917"/>
                <a:gd name="adj2" fmla="val 723"/>
              </a:avLst>
            </a:prstGeom>
            <a:solidFill>
              <a:srgbClr val="EAACBB"/>
            </a:solidFill>
            <a:ln w="25400" cap="flat" cmpd="sng" algn="ctr">
              <a:noFill/>
              <a:prstDash val="solid"/>
            </a:ln>
            <a:effectLst/>
          </p:spPr>
          <p:txBody>
            <a:bodyPr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Ogillar orättvisa</a:t>
              </a:r>
            </a:p>
          </p:txBody>
        </p:sp>
        <p:sp>
          <p:nvSpPr>
            <p:cNvPr id="9" name="Tankebubbla 8"/>
            <p:cNvSpPr/>
            <p:nvPr/>
          </p:nvSpPr>
          <p:spPr>
            <a:xfrm>
              <a:off x="4022726" y="3411538"/>
              <a:ext cx="1290637" cy="881063"/>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Målinriktad</a:t>
              </a:r>
            </a:p>
          </p:txBody>
        </p:sp>
        <p:sp>
          <p:nvSpPr>
            <p:cNvPr id="10" name="Tankebubbla 9"/>
            <p:cNvSpPr/>
            <p:nvPr/>
          </p:nvSpPr>
          <p:spPr>
            <a:xfrm>
              <a:off x="128588" y="3949701"/>
              <a:ext cx="1409700" cy="954087"/>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Perfektionist </a:t>
              </a:r>
            </a:p>
          </p:txBody>
        </p:sp>
        <p:sp>
          <p:nvSpPr>
            <p:cNvPr id="11" name="Tankebubbla 10"/>
            <p:cNvSpPr/>
            <p:nvPr/>
          </p:nvSpPr>
          <p:spPr>
            <a:xfrm>
              <a:off x="681038" y="2276476"/>
              <a:ext cx="1255713" cy="881062"/>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Pliktrogen</a:t>
              </a:r>
            </a:p>
          </p:txBody>
        </p:sp>
        <p:sp>
          <p:nvSpPr>
            <p:cNvPr id="12" name="Tankebubbla 11"/>
            <p:cNvSpPr/>
            <p:nvPr/>
          </p:nvSpPr>
          <p:spPr>
            <a:xfrm>
              <a:off x="1538288" y="1590676"/>
              <a:ext cx="1165225" cy="881062"/>
            </a:xfrm>
            <a:prstGeom prst="cloudCallout">
              <a:avLst>
                <a:gd name="adj1" fmla="val -25917"/>
                <a:gd name="adj2" fmla="val 723"/>
              </a:avLst>
            </a:prstGeom>
            <a:solidFill>
              <a:srgbClr val="EAACBB"/>
            </a:solidFill>
            <a:ln w="25400" cap="flat" cmpd="sng" algn="ctr">
              <a:noFill/>
              <a:prstDash val="solid"/>
            </a:ln>
            <a:effectLst/>
          </p:spPr>
          <p:txBody>
            <a:bodyPr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Glad &amp; positiv</a:t>
              </a:r>
            </a:p>
          </p:txBody>
        </p:sp>
        <p:sp>
          <p:nvSpPr>
            <p:cNvPr id="13" name="Tankebubbla 12"/>
            <p:cNvSpPr/>
            <p:nvPr/>
          </p:nvSpPr>
          <p:spPr>
            <a:xfrm>
              <a:off x="344488" y="3068638"/>
              <a:ext cx="1122363" cy="881063"/>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Empatisk</a:t>
              </a:r>
            </a:p>
          </p:txBody>
        </p:sp>
        <p:sp>
          <p:nvSpPr>
            <p:cNvPr id="14" name="Tankebubbla 13"/>
            <p:cNvSpPr/>
            <p:nvPr/>
          </p:nvSpPr>
          <p:spPr>
            <a:xfrm>
              <a:off x="563563" y="4802188"/>
              <a:ext cx="1387475" cy="882650"/>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Omtänksam</a:t>
              </a:r>
            </a:p>
          </p:txBody>
        </p:sp>
        <p:sp>
          <p:nvSpPr>
            <p:cNvPr id="15" name="Tankebubbla 14"/>
            <p:cNvSpPr/>
            <p:nvPr/>
          </p:nvSpPr>
          <p:spPr>
            <a:xfrm>
              <a:off x="3875088" y="4262438"/>
              <a:ext cx="1165225" cy="669925"/>
            </a:xfrm>
            <a:prstGeom prst="cloudCallout">
              <a:avLst>
                <a:gd name="adj1" fmla="val -25917"/>
                <a:gd name="adj2" fmla="val 723"/>
              </a:avLst>
            </a:prstGeom>
            <a:solidFill>
              <a:srgbClr val="EAACBB"/>
            </a:solidFill>
            <a:ln w="25400" cap="flat" cmpd="sng" algn="ctr">
              <a:noFill/>
              <a:prstDash val="solid"/>
            </a:ln>
            <a:effectLst/>
          </p:spPr>
          <p:txBody>
            <a:bodyPr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Envis </a:t>
              </a:r>
            </a:p>
          </p:txBody>
        </p:sp>
        <p:sp>
          <p:nvSpPr>
            <p:cNvPr id="16" name="Tankebubbla 15"/>
            <p:cNvSpPr/>
            <p:nvPr/>
          </p:nvSpPr>
          <p:spPr>
            <a:xfrm>
              <a:off x="1778001" y="5043488"/>
              <a:ext cx="1655762" cy="882650"/>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Prestations-inriktad</a:t>
              </a:r>
            </a:p>
          </p:txBody>
        </p:sp>
        <p:sp>
          <p:nvSpPr>
            <p:cNvPr id="17" name="Tankebubbla 16"/>
            <p:cNvSpPr/>
            <p:nvPr/>
          </p:nvSpPr>
          <p:spPr>
            <a:xfrm>
              <a:off x="3338513" y="4932363"/>
              <a:ext cx="1368425" cy="881063"/>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Ansvars-tagande</a:t>
              </a:r>
            </a:p>
          </p:txBody>
        </p:sp>
        <p:sp>
          <p:nvSpPr>
            <p:cNvPr id="18" name="Tankebubbla 17"/>
            <p:cNvSpPr/>
            <p:nvPr/>
          </p:nvSpPr>
          <p:spPr>
            <a:xfrm>
              <a:off x="3887788" y="2565401"/>
              <a:ext cx="1223963" cy="881062"/>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Projekt-ledare</a:t>
              </a:r>
            </a:p>
          </p:txBody>
        </p:sp>
      </p:grpSp>
      <p:sp>
        <p:nvSpPr>
          <p:cNvPr id="20" name="textruta 19"/>
          <p:cNvSpPr txBox="1"/>
          <p:nvPr/>
        </p:nvSpPr>
        <p:spPr>
          <a:xfrm>
            <a:off x="0" y="6488668"/>
            <a:ext cx="9144000" cy="369332"/>
          </a:xfrm>
          <a:prstGeom prst="rect">
            <a:avLst/>
          </a:prstGeom>
          <a:solidFill>
            <a:schemeClr val="tx1"/>
          </a:solidFill>
        </p:spPr>
        <p:txBody>
          <a:bodyPr wrap="square" rtlCol="0">
            <a:spAutoFit/>
          </a:bodyPr>
          <a:lstStyle/>
          <a:p>
            <a:r>
              <a:rPr lang="sv-SE" b="1" dirty="0" smtClean="0">
                <a:solidFill>
                  <a:schemeClr val="bg1"/>
                </a:solidFill>
              </a:rPr>
              <a:t>KUPO – Kompetensutveckling om psykisk ohälsa för offentliga arbetsgivare</a:t>
            </a:r>
          </a:p>
        </p:txBody>
      </p:sp>
    </p:spTree>
    <p:extLst>
      <p:ext uri="{BB962C8B-B14F-4D97-AF65-F5344CB8AC3E}">
        <p14:creationId xmlns:p14="http://schemas.microsoft.com/office/powerpoint/2010/main" val="168768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textruta 3"/>
          <p:cNvSpPr txBox="1"/>
          <p:nvPr/>
        </p:nvSpPr>
        <p:spPr>
          <a:xfrm>
            <a:off x="0" y="6516052"/>
            <a:ext cx="9144000" cy="369332"/>
          </a:xfrm>
          <a:prstGeom prst="rect">
            <a:avLst/>
          </a:prstGeom>
          <a:solidFill>
            <a:schemeClr val="tx1"/>
          </a:solidFill>
        </p:spPr>
        <p:txBody>
          <a:bodyPr wrap="square" rtlCol="0">
            <a:spAutoFit/>
          </a:bodyPr>
          <a:lstStyle/>
          <a:p>
            <a:r>
              <a:rPr lang="sv-SE" b="1" dirty="0" smtClean="0">
                <a:solidFill>
                  <a:schemeClr val="bg1"/>
                </a:solidFill>
              </a:rPr>
              <a:t>KUPO – Kompetensutveckling om psykisk ohälsa för offentliga arbetsgivare</a:t>
            </a:r>
          </a:p>
        </p:txBody>
      </p:sp>
      <p:sp>
        <p:nvSpPr>
          <p:cNvPr id="6" name="Rubrik 1"/>
          <p:cNvSpPr txBox="1">
            <a:spLocks/>
          </p:cNvSpPr>
          <p:nvPr/>
        </p:nvSpPr>
        <p:spPr>
          <a:xfrm>
            <a:off x="1" y="5617895"/>
            <a:ext cx="9144000" cy="69142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dirty="0" smtClean="0">
                <a:solidFill>
                  <a:schemeClr val="bg1"/>
                </a:solidFill>
                <a:latin typeface="Calibri Light" pitchFamily="34" charset="0"/>
              </a:rPr>
              <a:t>Annas resa - en film om stressrelaterad psykisk ohälsa</a:t>
            </a:r>
            <a:endParaRPr lang="sv-SE" sz="2800" dirty="0">
              <a:solidFill>
                <a:schemeClr val="bg1"/>
              </a:solidFill>
              <a:latin typeface="Calibri Light" pitchFamily="34" charset="0"/>
            </a:endParaRPr>
          </a:p>
        </p:txBody>
      </p:sp>
      <p:grpSp>
        <p:nvGrpSpPr>
          <p:cNvPr id="3" name="Grupp 2"/>
          <p:cNvGrpSpPr/>
          <p:nvPr/>
        </p:nvGrpSpPr>
        <p:grpSpPr>
          <a:xfrm>
            <a:off x="709356" y="764704"/>
            <a:ext cx="7725288" cy="4563495"/>
            <a:chOff x="709356" y="764704"/>
            <a:chExt cx="7725288" cy="4563495"/>
          </a:xfrm>
        </p:grpSpPr>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356" y="764704"/>
              <a:ext cx="7725288" cy="4563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6" descr="Bildresultat för play button transparent">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7058" y="3356992"/>
              <a:ext cx="1109884" cy="11098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963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 y="5214501"/>
            <a:ext cx="9144000" cy="806787"/>
          </a:xfrm>
        </p:spPr>
        <p:txBody>
          <a:bodyPr>
            <a:normAutofit/>
          </a:bodyPr>
          <a:lstStyle/>
          <a:p>
            <a:r>
              <a:rPr lang="sv-SE" sz="2800" dirty="0" smtClean="0">
                <a:solidFill>
                  <a:schemeClr val="bg1"/>
                </a:solidFill>
                <a:latin typeface="Calibri Light" pitchFamily="34" charset="0"/>
              </a:rPr>
              <a:t>en film om stressrelaterad psykisk ohälsa i arbetslivet</a:t>
            </a:r>
            <a:endParaRPr lang="sv-SE" sz="2800" dirty="0">
              <a:solidFill>
                <a:schemeClr val="bg1"/>
              </a:solidFill>
              <a:latin typeface="Calibri Light" pitchFamily="34" charset="0"/>
            </a:endParaRPr>
          </a:p>
        </p:txBody>
      </p:sp>
      <p:sp>
        <p:nvSpPr>
          <p:cNvPr id="5" name="textruta 4"/>
          <p:cNvSpPr txBox="1"/>
          <p:nvPr/>
        </p:nvSpPr>
        <p:spPr>
          <a:xfrm>
            <a:off x="0" y="6485609"/>
            <a:ext cx="9144000" cy="369332"/>
          </a:xfrm>
          <a:prstGeom prst="rect">
            <a:avLst/>
          </a:prstGeom>
          <a:solidFill>
            <a:schemeClr val="tx1"/>
          </a:solidFill>
        </p:spPr>
        <p:txBody>
          <a:bodyPr wrap="square" rtlCol="0">
            <a:spAutoFit/>
          </a:bodyPr>
          <a:lstStyle/>
          <a:p>
            <a:r>
              <a:rPr lang="sv-SE" b="1" dirty="0" smtClean="0">
                <a:solidFill>
                  <a:schemeClr val="bg1"/>
                </a:solidFill>
              </a:rPr>
              <a:t>KUPO – Kompetensutveckling om psykisk ohälsa för offentliga arbetsgivare</a:t>
            </a:r>
          </a:p>
        </p:txBody>
      </p:sp>
      <p:grpSp>
        <p:nvGrpSpPr>
          <p:cNvPr id="3" name="Grupp 2"/>
          <p:cNvGrpSpPr/>
          <p:nvPr/>
        </p:nvGrpSpPr>
        <p:grpSpPr>
          <a:xfrm>
            <a:off x="623032" y="653381"/>
            <a:ext cx="7897936" cy="4442589"/>
            <a:chOff x="623032" y="653381"/>
            <a:chExt cx="7897936" cy="4442589"/>
          </a:xfrm>
        </p:grpSpPr>
        <p:pic>
          <p:nvPicPr>
            <p:cNvPr id="102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032" y="653381"/>
              <a:ext cx="7897936" cy="4442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6" descr="Bildresultat för play button transparent">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7058" y="3356992"/>
              <a:ext cx="1109884" cy="11098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6442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textruta 3"/>
          <p:cNvSpPr txBox="1"/>
          <p:nvPr/>
        </p:nvSpPr>
        <p:spPr>
          <a:xfrm>
            <a:off x="0" y="6516052"/>
            <a:ext cx="9144000" cy="369332"/>
          </a:xfrm>
          <a:prstGeom prst="rect">
            <a:avLst/>
          </a:prstGeom>
          <a:solidFill>
            <a:schemeClr val="tx1"/>
          </a:solidFill>
        </p:spPr>
        <p:txBody>
          <a:bodyPr wrap="square" rtlCol="0">
            <a:spAutoFit/>
          </a:bodyPr>
          <a:lstStyle/>
          <a:p>
            <a:r>
              <a:rPr lang="sv-SE" b="1" dirty="0" smtClean="0">
                <a:solidFill>
                  <a:schemeClr val="bg1"/>
                </a:solidFill>
              </a:rPr>
              <a:t>KUPO – Kompetensutveckling om psykisk ohälsa för offentliga arbetsgivare</a:t>
            </a:r>
          </a:p>
        </p:txBody>
      </p:sp>
      <p:sp>
        <p:nvSpPr>
          <p:cNvPr id="6" name="Rubrik 1"/>
          <p:cNvSpPr txBox="1">
            <a:spLocks/>
          </p:cNvSpPr>
          <p:nvPr/>
        </p:nvSpPr>
        <p:spPr>
          <a:xfrm>
            <a:off x="1148473" y="332655"/>
            <a:ext cx="4176464" cy="813759"/>
          </a:xfrm>
          <a:prstGeom prst="rect">
            <a:avLst/>
          </a:prstGeom>
          <a:ln w="3175">
            <a:no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b="1" dirty="0" smtClean="0">
                <a:solidFill>
                  <a:schemeClr val="bg1"/>
                </a:solidFill>
              </a:rPr>
              <a:t>Låt oss räkna!</a:t>
            </a:r>
            <a:endParaRPr lang="sv-SE" sz="3100" dirty="0">
              <a:solidFill>
                <a:schemeClr val="bg1"/>
              </a:solidFill>
            </a:endParaRPr>
          </a:p>
        </p:txBody>
      </p:sp>
      <p:sp>
        <p:nvSpPr>
          <p:cNvPr id="3" name="textruta 2"/>
          <p:cNvSpPr txBox="1"/>
          <p:nvPr/>
        </p:nvSpPr>
        <p:spPr>
          <a:xfrm>
            <a:off x="1148473" y="3068958"/>
            <a:ext cx="5040560" cy="1384995"/>
          </a:xfrm>
          <a:prstGeom prst="rect">
            <a:avLst/>
          </a:prstGeom>
          <a:noFill/>
          <a:ln>
            <a:noFill/>
          </a:ln>
        </p:spPr>
        <p:txBody>
          <a:bodyPr wrap="square" rtlCol="0">
            <a:spAutoFit/>
          </a:bodyPr>
          <a:lstStyle/>
          <a:p>
            <a:r>
              <a:rPr lang="sv-SE" sz="1400" u="sng" dirty="0">
                <a:solidFill>
                  <a:schemeClr val="bg1"/>
                </a:solidFill>
              </a:rPr>
              <a:t> </a:t>
            </a:r>
            <a:r>
              <a:rPr lang="sv-SE" sz="1400" u="sng" dirty="0" smtClean="0">
                <a:solidFill>
                  <a:schemeClr val="bg1"/>
                </a:solidFill>
              </a:rPr>
              <a:t>Antaganden:</a:t>
            </a:r>
          </a:p>
          <a:p>
            <a:pPr marL="285750" indent="-285750">
              <a:buFont typeface="Arial" panose="020B0604020202020204" pitchFamily="34" charset="0"/>
              <a:buChar char="•"/>
            </a:pPr>
            <a:r>
              <a:rPr lang="sv-SE" sz="1400" dirty="0" smtClean="0">
                <a:solidFill>
                  <a:schemeClr val="bg1"/>
                </a:solidFill>
              </a:rPr>
              <a:t>Kampen – 3 år med nedsatt produktivitet</a:t>
            </a:r>
          </a:p>
          <a:p>
            <a:pPr marL="285750" indent="-285750">
              <a:buFont typeface="Arial" panose="020B0604020202020204" pitchFamily="34" charset="0"/>
              <a:buChar char="•"/>
            </a:pPr>
            <a:r>
              <a:rPr lang="sv-SE" sz="1400" dirty="0" smtClean="0">
                <a:solidFill>
                  <a:schemeClr val="bg1"/>
                </a:solidFill>
              </a:rPr>
              <a:t>Kort sjukfrånvaro under Kampen, Kraschen och Comeback – totalt 25 dagar (+ 14 dagar i samband med lång frånvaro)</a:t>
            </a:r>
          </a:p>
          <a:p>
            <a:pPr marL="285750" indent="-285750">
              <a:buFont typeface="Arial" panose="020B0604020202020204" pitchFamily="34" charset="0"/>
              <a:buChar char="•"/>
            </a:pPr>
            <a:r>
              <a:rPr lang="sv-SE" sz="1400" dirty="0" smtClean="0">
                <a:solidFill>
                  <a:schemeClr val="bg1"/>
                </a:solidFill>
              </a:rPr>
              <a:t>Lång sjukfrånvaro under 1 år</a:t>
            </a:r>
          </a:p>
          <a:p>
            <a:pPr marL="285750" indent="-285750">
              <a:buFont typeface="Arial" panose="020B0604020202020204" pitchFamily="34" charset="0"/>
              <a:buChar char="•"/>
            </a:pPr>
            <a:r>
              <a:rPr lang="sv-SE" sz="1400" dirty="0" smtClean="0">
                <a:solidFill>
                  <a:schemeClr val="bg1"/>
                </a:solidFill>
              </a:rPr>
              <a:t>Månadslön 31 000 kr</a:t>
            </a:r>
          </a:p>
        </p:txBody>
      </p:sp>
      <p:sp>
        <p:nvSpPr>
          <p:cNvPr id="5" name="textruta 4"/>
          <p:cNvSpPr txBox="1"/>
          <p:nvPr/>
        </p:nvSpPr>
        <p:spPr>
          <a:xfrm>
            <a:off x="1148473" y="4725144"/>
            <a:ext cx="5112568" cy="1495859"/>
          </a:xfrm>
          <a:prstGeom prst="rect">
            <a:avLst/>
          </a:prstGeom>
          <a:noFill/>
        </p:spPr>
        <p:txBody>
          <a:bodyPr wrap="square" rtlCol="0">
            <a:spAutoFit/>
          </a:bodyPr>
          <a:lstStyle/>
          <a:p>
            <a:pPr>
              <a:lnSpc>
                <a:spcPct val="114000"/>
              </a:lnSpc>
            </a:pPr>
            <a:r>
              <a:rPr lang="sv-SE" dirty="0" smtClean="0">
                <a:solidFill>
                  <a:schemeClr val="bg1"/>
                </a:solidFill>
              </a:rPr>
              <a:t>Produktivitet under Kampen		183 000 kr</a:t>
            </a:r>
          </a:p>
          <a:p>
            <a:pPr>
              <a:lnSpc>
                <a:spcPct val="114000"/>
              </a:lnSpc>
            </a:pPr>
            <a:r>
              <a:rPr lang="sv-SE" dirty="0" smtClean="0">
                <a:solidFill>
                  <a:schemeClr val="bg1"/>
                </a:solidFill>
              </a:rPr>
              <a:t>Kort frånvaro			121 000 kr</a:t>
            </a:r>
          </a:p>
          <a:p>
            <a:pPr>
              <a:lnSpc>
                <a:spcPct val="114000"/>
              </a:lnSpc>
            </a:pPr>
            <a:r>
              <a:rPr lang="sv-SE" dirty="0" smtClean="0">
                <a:solidFill>
                  <a:schemeClr val="bg1"/>
                </a:solidFill>
              </a:rPr>
              <a:t>Lång sjukfrånvaro			113 000 kr</a:t>
            </a:r>
          </a:p>
          <a:p>
            <a:pPr>
              <a:lnSpc>
                <a:spcPct val="114000"/>
              </a:lnSpc>
            </a:pPr>
            <a:r>
              <a:rPr lang="sv-SE" sz="800" dirty="0" smtClean="0">
                <a:solidFill>
                  <a:schemeClr val="bg1"/>
                </a:solidFill>
              </a:rPr>
              <a:t>______________________________________________________________________________________________</a:t>
            </a:r>
          </a:p>
          <a:p>
            <a:pPr>
              <a:lnSpc>
                <a:spcPct val="114000"/>
              </a:lnSpc>
            </a:pPr>
            <a:r>
              <a:rPr lang="sv-SE" b="1" dirty="0" smtClean="0">
                <a:solidFill>
                  <a:schemeClr val="bg1"/>
                </a:solidFill>
              </a:rPr>
              <a:t>Summa				417 000 kr</a:t>
            </a:r>
            <a:endParaRPr lang="sv-SE" b="1" dirty="0">
              <a:solidFill>
                <a:schemeClr val="bg1"/>
              </a:solidFill>
            </a:endParaRPr>
          </a:p>
        </p:txBody>
      </p:sp>
      <p:grpSp>
        <p:nvGrpSpPr>
          <p:cNvPr id="37" name="Grupp 36"/>
          <p:cNvGrpSpPr/>
          <p:nvPr/>
        </p:nvGrpSpPr>
        <p:grpSpPr>
          <a:xfrm>
            <a:off x="1027720" y="1386240"/>
            <a:ext cx="5009736" cy="1397074"/>
            <a:chOff x="282343" y="1241207"/>
            <a:chExt cx="5009736" cy="1397074"/>
          </a:xfrm>
        </p:grpSpPr>
        <p:pic>
          <p:nvPicPr>
            <p:cNvPr id="4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1628800"/>
              <a:ext cx="4825068" cy="1009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Femhörning 49"/>
            <p:cNvSpPr/>
            <p:nvPr/>
          </p:nvSpPr>
          <p:spPr>
            <a:xfrm>
              <a:off x="539552" y="1241207"/>
              <a:ext cx="1152128" cy="249911"/>
            </a:xfrm>
            <a:prstGeom prst="homePlat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100" dirty="0" smtClean="0">
                  <a:solidFill>
                    <a:schemeClr val="tx1"/>
                  </a:solidFill>
                </a:rPr>
                <a:t>FÖRE</a:t>
              </a:r>
              <a:endParaRPr lang="sv-SE" sz="1100" dirty="0">
                <a:solidFill>
                  <a:schemeClr val="tx1"/>
                </a:solidFill>
              </a:endParaRPr>
            </a:p>
          </p:txBody>
        </p:sp>
        <p:sp>
          <p:nvSpPr>
            <p:cNvPr id="51" name="V-form 50"/>
            <p:cNvSpPr/>
            <p:nvPr/>
          </p:nvSpPr>
          <p:spPr>
            <a:xfrm>
              <a:off x="1678323" y="1249327"/>
              <a:ext cx="2317611" cy="241791"/>
            </a:xfrm>
            <a:prstGeom prst="chevron">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100" dirty="0" smtClean="0">
                  <a:solidFill>
                    <a:schemeClr val="tx1"/>
                  </a:solidFill>
                </a:rPr>
                <a:t>UNDER</a:t>
              </a:r>
              <a:endParaRPr lang="sv-SE" sz="1100" dirty="0">
                <a:solidFill>
                  <a:schemeClr val="tx1"/>
                </a:solidFill>
              </a:endParaRPr>
            </a:p>
          </p:txBody>
        </p:sp>
        <p:sp>
          <p:nvSpPr>
            <p:cNvPr id="52" name="V-form 51"/>
            <p:cNvSpPr/>
            <p:nvPr/>
          </p:nvSpPr>
          <p:spPr>
            <a:xfrm>
              <a:off x="3995935" y="1250819"/>
              <a:ext cx="1080121" cy="251619"/>
            </a:xfrm>
            <a:prstGeom prst="chevron">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100" dirty="0" smtClean="0">
                  <a:solidFill>
                    <a:schemeClr val="tx1"/>
                  </a:solidFill>
                </a:rPr>
                <a:t>EFTER</a:t>
              </a:r>
              <a:endParaRPr lang="sv-SE" sz="1100" dirty="0">
                <a:solidFill>
                  <a:schemeClr val="tx1"/>
                </a:solidFill>
              </a:endParaRPr>
            </a:p>
          </p:txBody>
        </p:sp>
        <p:sp>
          <p:nvSpPr>
            <p:cNvPr id="53" name="textruta 8"/>
            <p:cNvSpPr txBox="1">
              <a:spLocks noChangeArrowheads="1"/>
            </p:cNvSpPr>
            <p:nvPr/>
          </p:nvSpPr>
          <p:spPr bwMode="auto">
            <a:xfrm>
              <a:off x="282343" y="2418017"/>
              <a:ext cx="10081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0000"/>
                </a:lnSpc>
                <a:spcBef>
                  <a:spcPct val="0"/>
                </a:spcBef>
                <a:spcAft>
                  <a:spcPct val="0"/>
                </a:spcAft>
                <a:buFontTx/>
                <a:buNone/>
              </a:pPr>
              <a:r>
                <a:rPr lang="sv-SE" altLang="sv-SE" sz="700" b="1" i="1" dirty="0" smtClean="0">
                  <a:solidFill>
                    <a:srgbClr val="000000"/>
                  </a:solidFill>
                  <a:latin typeface="Arial" charset="0"/>
                  <a:cs typeface="Arial" charset="0"/>
                </a:rPr>
                <a:t>Ca. </a:t>
              </a:r>
              <a:r>
                <a:rPr lang="sv-SE" altLang="sv-SE" sz="700" b="1" i="1" dirty="0">
                  <a:solidFill>
                    <a:srgbClr val="000000"/>
                  </a:solidFill>
                  <a:latin typeface="Arial" charset="0"/>
                  <a:cs typeface="Arial" charset="0"/>
                </a:rPr>
                <a:t>6 mån - 3 år</a:t>
              </a:r>
            </a:p>
          </p:txBody>
        </p:sp>
        <p:sp>
          <p:nvSpPr>
            <p:cNvPr id="54" name="textruta 8"/>
            <p:cNvSpPr txBox="1">
              <a:spLocks noChangeArrowheads="1"/>
            </p:cNvSpPr>
            <p:nvPr/>
          </p:nvSpPr>
          <p:spPr bwMode="auto">
            <a:xfrm>
              <a:off x="1331640" y="2418016"/>
              <a:ext cx="5040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0000"/>
                </a:lnSpc>
                <a:spcBef>
                  <a:spcPct val="0"/>
                </a:spcBef>
                <a:spcAft>
                  <a:spcPct val="0"/>
                </a:spcAft>
                <a:buFontTx/>
                <a:buNone/>
              </a:pPr>
              <a:r>
                <a:rPr lang="sv-SE" altLang="sv-SE" sz="700" b="1" i="1" dirty="0" smtClean="0">
                  <a:solidFill>
                    <a:srgbClr val="000000"/>
                  </a:solidFill>
                  <a:latin typeface="Arial" charset="0"/>
                  <a:cs typeface="Arial" charset="0"/>
                </a:rPr>
                <a:t>1 </a:t>
              </a:r>
              <a:r>
                <a:rPr lang="sv-SE" altLang="sv-SE" sz="700" b="1" i="1" dirty="0">
                  <a:solidFill>
                    <a:srgbClr val="000000"/>
                  </a:solidFill>
                  <a:latin typeface="Arial" charset="0"/>
                  <a:cs typeface="Arial" charset="0"/>
                </a:rPr>
                <a:t>dag</a:t>
              </a:r>
            </a:p>
          </p:txBody>
        </p:sp>
        <p:sp>
          <p:nvSpPr>
            <p:cNvPr id="55" name="textruta 74"/>
            <p:cNvSpPr txBox="1">
              <a:spLocks noChangeArrowheads="1"/>
            </p:cNvSpPr>
            <p:nvPr/>
          </p:nvSpPr>
          <p:spPr bwMode="auto">
            <a:xfrm>
              <a:off x="1994573" y="2418015"/>
              <a:ext cx="7357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0000"/>
                </a:lnSpc>
                <a:spcBef>
                  <a:spcPct val="0"/>
                </a:spcBef>
                <a:spcAft>
                  <a:spcPct val="0"/>
                </a:spcAft>
                <a:buFontTx/>
                <a:buNone/>
              </a:pPr>
              <a:r>
                <a:rPr lang="sv-SE" altLang="sv-SE" sz="700" b="1" i="1" dirty="0" smtClean="0">
                  <a:solidFill>
                    <a:srgbClr val="000000"/>
                  </a:solidFill>
                  <a:latin typeface="Arial" charset="0"/>
                  <a:cs typeface="Arial" charset="0"/>
                </a:rPr>
                <a:t>Ca</a:t>
              </a:r>
              <a:r>
                <a:rPr lang="sv-SE" altLang="sv-SE" sz="700" b="1" i="1" dirty="0">
                  <a:solidFill>
                    <a:srgbClr val="000000"/>
                  </a:solidFill>
                  <a:latin typeface="Arial" charset="0"/>
                  <a:cs typeface="Arial" charset="0"/>
                </a:rPr>
                <a:t>. </a:t>
              </a:r>
              <a:r>
                <a:rPr lang="sv-SE" altLang="sv-SE" sz="700" b="1" i="1" dirty="0" smtClean="0">
                  <a:solidFill>
                    <a:srgbClr val="000000"/>
                  </a:solidFill>
                  <a:latin typeface="Arial" charset="0"/>
                  <a:cs typeface="Arial" charset="0"/>
                </a:rPr>
                <a:t>1 - 6 mån</a:t>
              </a:r>
              <a:endParaRPr lang="sv-SE" altLang="sv-SE" sz="700" b="1" i="1" dirty="0">
                <a:solidFill>
                  <a:srgbClr val="000000"/>
                </a:solidFill>
                <a:latin typeface="Arial" charset="0"/>
                <a:cs typeface="Arial" charset="0"/>
              </a:endParaRPr>
            </a:p>
          </p:txBody>
        </p:sp>
        <p:sp>
          <p:nvSpPr>
            <p:cNvPr id="56" name="textruta 76"/>
            <p:cNvSpPr txBox="1">
              <a:spLocks noChangeArrowheads="1"/>
            </p:cNvSpPr>
            <p:nvPr/>
          </p:nvSpPr>
          <p:spPr bwMode="auto">
            <a:xfrm>
              <a:off x="2730304" y="2418017"/>
              <a:ext cx="9055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0000"/>
                </a:lnSpc>
                <a:spcBef>
                  <a:spcPct val="0"/>
                </a:spcBef>
                <a:spcAft>
                  <a:spcPct val="0"/>
                </a:spcAft>
                <a:buFontTx/>
                <a:buNone/>
              </a:pPr>
              <a:r>
                <a:rPr lang="sv-SE" altLang="sv-SE" sz="700" b="1" i="1" dirty="0" smtClean="0">
                  <a:solidFill>
                    <a:srgbClr val="000000"/>
                  </a:solidFill>
                  <a:latin typeface="Arial" charset="0"/>
                  <a:cs typeface="Arial" charset="0"/>
                </a:rPr>
                <a:t>Ca</a:t>
              </a:r>
              <a:r>
                <a:rPr lang="sv-SE" altLang="sv-SE" sz="700" b="1" i="1" dirty="0">
                  <a:solidFill>
                    <a:srgbClr val="000000"/>
                  </a:solidFill>
                  <a:latin typeface="Arial" charset="0"/>
                  <a:cs typeface="Arial" charset="0"/>
                </a:rPr>
                <a:t>. 6 </a:t>
              </a:r>
              <a:r>
                <a:rPr lang="sv-SE" altLang="sv-SE" sz="700" b="1" i="1" dirty="0" smtClean="0">
                  <a:solidFill>
                    <a:srgbClr val="000000"/>
                  </a:solidFill>
                  <a:latin typeface="Arial" charset="0"/>
                  <a:cs typeface="Arial" charset="0"/>
                </a:rPr>
                <a:t>mån - 1 år</a:t>
              </a:r>
              <a:endParaRPr lang="sv-SE" altLang="sv-SE" sz="700" b="1" i="1" dirty="0">
                <a:solidFill>
                  <a:srgbClr val="000000"/>
                </a:solidFill>
                <a:latin typeface="Arial" charset="0"/>
                <a:cs typeface="Arial" charset="0"/>
              </a:endParaRPr>
            </a:p>
          </p:txBody>
        </p:sp>
        <p:sp>
          <p:nvSpPr>
            <p:cNvPr id="57" name="textruta 77"/>
            <p:cNvSpPr txBox="1">
              <a:spLocks noChangeArrowheads="1"/>
            </p:cNvSpPr>
            <p:nvPr/>
          </p:nvSpPr>
          <p:spPr bwMode="auto">
            <a:xfrm>
              <a:off x="3578568" y="2418014"/>
              <a:ext cx="8347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0000"/>
                </a:lnSpc>
                <a:spcBef>
                  <a:spcPct val="0"/>
                </a:spcBef>
                <a:spcAft>
                  <a:spcPct val="0"/>
                </a:spcAft>
                <a:buFontTx/>
                <a:buNone/>
              </a:pPr>
              <a:r>
                <a:rPr lang="sv-SE" altLang="sv-SE" sz="700" b="1" i="1" dirty="0" smtClean="0">
                  <a:solidFill>
                    <a:srgbClr val="000000"/>
                  </a:solidFill>
                  <a:latin typeface="Arial" charset="0"/>
                  <a:cs typeface="Arial" charset="0"/>
                </a:rPr>
                <a:t>Ca</a:t>
              </a:r>
              <a:r>
                <a:rPr lang="sv-SE" altLang="sv-SE" sz="700" b="1" i="1" dirty="0">
                  <a:solidFill>
                    <a:srgbClr val="000000"/>
                  </a:solidFill>
                  <a:latin typeface="Arial" charset="0"/>
                  <a:cs typeface="Arial" charset="0"/>
                </a:rPr>
                <a:t>. </a:t>
              </a:r>
              <a:r>
                <a:rPr lang="sv-SE" altLang="sv-SE" sz="700" b="1" i="1" dirty="0" smtClean="0">
                  <a:solidFill>
                    <a:srgbClr val="000000"/>
                  </a:solidFill>
                  <a:latin typeface="Arial" charset="0"/>
                  <a:cs typeface="Arial" charset="0"/>
                </a:rPr>
                <a:t>1 - 2 mån</a:t>
              </a:r>
              <a:endParaRPr lang="sv-SE" altLang="sv-SE" sz="700" b="1" i="1" dirty="0">
                <a:solidFill>
                  <a:srgbClr val="000000"/>
                </a:solidFill>
                <a:latin typeface="Arial" charset="0"/>
                <a:cs typeface="Arial" charset="0"/>
              </a:endParaRPr>
            </a:p>
          </p:txBody>
        </p:sp>
        <p:sp>
          <p:nvSpPr>
            <p:cNvPr id="58" name="textruta 78"/>
            <p:cNvSpPr txBox="1">
              <a:spLocks noChangeArrowheads="1"/>
            </p:cNvSpPr>
            <p:nvPr/>
          </p:nvSpPr>
          <p:spPr bwMode="auto">
            <a:xfrm>
              <a:off x="4283968" y="2418013"/>
              <a:ext cx="100811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0000"/>
                </a:lnSpc>
                <a:spcBef>
                  <a:spcPct val="0"/>
                </a:spcBef>
                <a:spcAft>
                  <a:spcPct val="0"/>
                </a:spcAft>
                <a:buFontTx/>
                <a:buNone/>
              </a:pPr>
              <a:r>
                <a:rPr lang="sv-SE" altLang="sv-SE" sz="700" b="1" i="1" dirty="0" smtClean="0">
                  <a:solidFill>
                    <a:srgbClr val="000000"/>
                  </a:solidFill>
                  <a:latin typeface="Arial" charset="0"/>
                  <a:cs typeface="Arial" charset="0"/>
                </a:rPr>
                <a:t>Från </a:t>
              </a:r>
              <a:r>
                <a:rPr lang="sv-SE" altLang="sv-SE" sz="700" b="1" i="1" dirty="0">
                  <a:solidFill>
                    <a:srgbClr val="000000"/>
                  </a:solidFill>
                  <a:latin typeface="Arial" charset="0"/>
                  <a:cs typeface="Arial" charset="0"/>
                </a:rPr>
                <a:t>1 år </a:t>
              </a:r>
              <a:r>
                <a:rPr lang="sv-SE" altLang="sv-SE" sz="700" b="1" i="1" dirty="0">
                  <a:solidFill>
                    <a:srgbClr val="000000"/>
                  </a:solidFill>
                  <a:latin typeface="Arial" charset="0"/>
                  <a:cs typeface="Arial" charset="0"/>
                  <a:sym typeface="Wingdings" pitchFamily="2" charset="2"/>
                </a:rPr>
                <a:t></a:t>
              </a:r>
              <a:endParaRPr lang="sv-SE" altLang="sv-SE" sz="700" b="1" dirty="0">
                <a:solidFill>
                  <a:srgbClr val="000000"/>
                </a:solidFill>
                <a:latin typeface="Arial" charset="0"/>
                <a:cs typeface="Arial" charset="0"/>
              </a:endParaRPr>
            </a:p>
          </p:txBody>
        </p:sp>
      </p:grpSp>
    </p:spTree>
    <p:extLst>
      <p:ext uri="{BB962C8B-B14F-4D97-AF65-F5344CB8AC3E}">
        <p14:creationId xmlns:p14="http://schemas.microsoft.com/office/powerpoint/2010/main" val="3621338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Rubrik 1"/>
          <p:cNvSpPr txBox="1">
            <a:spLocks/>
          </p:cNvSpPr>
          <p:nvPr/>
        </p:nvSpPr>
        <p:spPr>
          <a:xfrm>
            <a:off x="0" y="404664"/>
            <a:ext cx="9144000" cy="64807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600" b="1" dirty="0" smtClean="0">
                <a:solidFill>
                  <a:schemeClr val="bg1"/>
                </a:solidFill>
              </a:rPr>
              <a:t>När är det lönsamt att sätta in åtgärder?</a:t>
            </a:r>
            <a:endParaRPr lang="sv-SE" sz="3600" dirty="0">
              <a:solidFill>
                <a:schemeClr val="bg1"/>
              </a:solidFill>
            </a:endParaRPr>
          </a:p>
        </p:txBody>
      </p:sp>
      <p:sp>
        <p:nvSpPr>
          <p:cNvPr id="4" name="textruta 3"/>
          <p:cNvSpPr txBox="1"/>
          <p:nvPr/>
        </p:nvSpPr>
        <p:spPr>
          <a:xfrm>
            <a:off x="0" y="6516052"/>
            <a:ext cx="9144000" cy="369332"/>
          </a:xfrm>
          <a:prstGeom prst="rect">
            <a:avLst/>
          </a:prstGeom>
          <a:solidFill>
            <a:schemeClr val="tx1"/>
          </a:solidFill>
        </p:spPr>
        <p:txBody>
          <a:bodyPr wrap="square" rtlCol="0">
            <a:spAutoFit/>
          </a:bodyPr>
          <a:lstStyle/>
          <a:p>
            <a:r>
              <a:rPr lang="sv-SE" b="1" dirty="0" smtClean="0">
                <a:solidFill>
                  <a:schemeClr val="bg1"/>
                </a:solidFill>
              </a:rPr>
              <a:t>KUPO – Kompetensutveckling om psykisk ohälsa för offentliga arbetsgivare</a:t>
            </a:r>
          </a:p>
        </p:txBody>
      </p:sp>
      <p:grpSp>
        <p:nvGrpSpPr>
          <p:cNvPr id="12" name="Grupp 11"/>
          <p:cNvGrpSpPr/>
          <p:nvPr/>
        </p:nvGrpSpPr>
        <p:grpSpPr>
          <a:xfrm>
            <a:off x="1177501" y="1548553"/>
            <a:ext cx="6788998" cy="4219550"/>
            <a:chOff x="1123241" y="1548553"/>
            <a:chExt cx="6788998" cy="4219550"/>
          </a:xfrm>
        </p:grpSpPr>
        <p:grpSp>
          <p:nvGrpSpPr>
            <p:cNvPr id="7" name="Grupp 6"/>
            <p:cNvGrpSpPr/>
            <p:nvPr/>
          </p:nvGrpSpPr>
          <p:grpSpPr>
            <a:xfrm>
              <a:off x="1123241" y="1548553"/>
              <a:ext cx="6788998" cy="4219550"/>
              <a:chOff x="559695" y="1556792"/>
              <a:chExt cx="6788998" cy="4219550"/>
            </a:xfrm>
          </p:grpSpPr>
          <p:graphicFrame>
            <p:nvGraphicFramePr>
              <p:cNvPr id="2" name="Diagram 1"/>
              <p:cNvGraphicFramePr>
                <a:graphicFrameLocks/>
              </p:cNvGraphicFramePr>
              <p:nvPr>
                <p:extLst>
                  <p:ext uri="{D42A27DB-BD31-4B8C-83A1-F6EECF244321}">
                    <p14:modId xmlns:p14="http://schemas.microsoft.com/office/powerpoint/2010/main" val="300567822"/>
                  </p:ext>
                </p:extLst>
              </p:nvPr>
            </p:nvGraphicFramePr>
            <p:xfrm>
              <a:off x="559695" y="1700808"/>
              <a:ext cx="6788998" cy="40755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p:cNvSpPr txBox="1"/>
              <p:nvPr/>
            </p:nvSpPr>
            <p:spPr>
              <a:xfrm>
                <a:off x="2915816" y="1556792"/>
                <a:ext cx="2232248" cy="307777"/>
              </a:xfrm>
              <a:prstGeom prst="rect">
                <a:avLst/>
              </a:prstGeom>
              <a:noFill/>
            </p:spPr>
            <p:txBody>
              <a:bodyPr wrap="square" rtlCol="0">
                <a:spAutoFit/>
              </a:bodyPr>
              <a:lstStyle/>
              <a:p>
                <a:pPr algn="ctr"/>
                <a:r>
                  <a:rPr lang="sv-SE" sz="1400" dirty="0" smtClean="0">
                    <a:solidFill>
                      <a:schemeClr val="bg1">
                        <a:lumMod val="75000"/>
                      </a:schemeClr>
                    </a:solidFill>
                  </a:rPr>
                  <a:t>Ackumulerad kostnad</a:t>
                </a:r>
                <a:endParaRPr lang="sv-SE" sz="1400" dirty="0">
                  <a:solidFill>
                    <a:schemeClr val="bg1">
                      <a:lumMod val="75000"/>
                    </a:schemeClr>
                  </a:solidFill>
                </a:endParaRPr>
              </a:p>
            </p:txBody>
          </p:sp>
          <p:sp>
            <p:nvSpPr>
              <p:cNvPr id="6" name="Moln 5"/>
              <p:cNvSpPr/>
              <p:nvPr/>
            </p:nvSpPr>
            <p:spPr>
              <a:xfrm>
                <a:off x="5076056" y="2996952"/>
                <a:ext cx="1872208" cy="1512168"/>
              </a:xfrm>
              <a:prstGeom prst="cloud">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Sjuk-skrivning</a:t>
                </a:r>
                <a:endParaRPr lang="sv-SE" dirty="0"/>
              </a:p>
            </p:txBody>
          </p:sp>
        </p:grpSp>
        <p:sp>
          <p:nvSpPr>
            <p:cNvPr id="8" name="Ned 7"/>
            <p:cNvSpPr/>
            <p:nvPr/>
          </p:nvSpPr>
          <p:spPr>
            <a:xfrm>
              <a:off x="5796136" y="1702441"/>
              <a:ext cx="444566" cy="850957"/>
            </a:xfrm>
            <a:prstGeom prst="down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6149363" y="1758587"/>
              <a:ext cx="851578" cy="369332"/>
            </a:xfrm>
            <a:prstGeom prst="rect">
              <a:avLst/>
            </a:prstGeom>
            <a:noFill/>
          </p:spPr>
          <p:txBody>
            <a:bodyPr wrap="square" rtlCol="0">
              <a:spAutoFit/>
            </a:bodyPr>
            <a:lstStyle/>
            <a:p>
              <a:r>
                <a:rPr lang="sv-SE" b="1" dirty="0" smtClean="0">
                  <a:solidFill>
                    <a:schemeClr val="bg1"/>
                  </a:solidFill>
                </a:rPr>
                <a:t>Här?</a:t>
              </a:r>
              <a:endParaRPr lang="sv-SE" b="1" dirty="0">
                <a:solidFill>
                  <a:schemeClr val="bg1"/>
                </a:solidFill>
              </a:endParaRPr>
            </a:p>
          </p:txBody>
        </p:sp>
        <p:sp>
          <p:nvSpPr>
            <p:cNvPr id="10" name="Ned 9"/>
            <p:cNvSpPr/>
            <p:nvPr/>
          </p:nvSpPr>
          <p:spPr>
            <a:xfrm>
              <a:off x="2915816" y="3786753"/>
              <a:ext cx="444566" cy="850957"/>
            </a:xfrm>
            <a:prstGeom prst="down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p:cNvSpPr txBox="1"/>
            <p:nvPr/>
          </p:nvSpPr>
          <p:spPr>
            <a:xfrm>
              <a:off x="3275856" y="3744797"/>
              <a:ext cx="851578" cy="646331"/>
            </a:xfrm>
            <a:prstGeom prst="rect">
              <a:avLst/>
            </a:prstGeom>
            <a:noFill/>
          </p:spPr>
          <p:txBody>
            <a:bodyPr wrap="square" rtlCol="0">
              <a:spAutoFit/>
            </a:bodyPr>
            <a:lstStyle/>
            <a:p>
              <a:r>
                <a:rPr lang="sv-SE" b="1" dirty="0" smtClean="0">
                  <a:solidFill>
                    <a:schemeClr val="bg1"/>
                  </a:solidFill>
                </a:rPr>
                <a:t>Eller här?</a:t>
              </a:r>
              <a:endParaRPr lang="sv-SE" b="1" dirty="0">
                <a:solidFill>
                  <a:schemeClr val="bg1"/>
                </a:solidFill>
              </a:endParaRPr>
            </a:p>
          </p:txBody>
        </p:sp>
      </p:grpSp>
    </p:spTree>
    <p:extLst>
      <p:ext uri="{BB962C8B-B14F-4D97-AF65-F5344CB8AC3E}">
        <p14:creationId xmlns:p14="http://schemas.microsoft.com/office/powerpoint/2010/main" val="501804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Rubrik 1"/>
          <p:cNvSpPr txBox="1">
            <a:spLocks/>
          </p:cNvSpPr>
          <p:nvPr/>
        </p:nvSpPr>
        <p:spPr>
          <a:xfrm>
            <a:off x="383096" y="764704"/>
            <a:ext cx="8305800" cy="13255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b="1" dirty="0" smtClean="0">
                <a:solidFill>
                  <a:schemeClr val="bg1"/>
                </a:solidFill>
              </a:rPr>
              <a:t>Det här behöver vi göra </a:t>
            </a:r>
            <a:r>
              <a:rPr lang="sv-SE" dirty="0" smtClean="0">
                <a:solidFill>
                  <a:schemeClr val="bg1"/>
                </a:solidFill>
              </a:rPr>
              <a:t/>
            </a:r>
            <a:br>
              <a:rPr lang="sv-SE" dirty="0" smtClean="0">
                <a:solidFill>
                  <a:schemeClr val="bg1"/>
                </a:solidFill>
              </a:rPr>
            </a:br>
            <a:r>
              <a:rPr lang="sv-SE" sz="3100" dirty="0" smtClean="0">
                <a:solidFill>
                  <a:schemeClr val="bg1"/>
                </a:solidFill>
              </a:rPr>
              <a:t>Tidiga insatser och systematiskt arbetsmiljöarbete</a:t>
            </a:r>
            <a:endParaRPr lang="sv-SE" sz="3100" dirty="0">
              <a:solidFill>
                <a:schemeClr val="bg1"/>
              </a:solidFill>
            </a:endParaRPr>
          </a:p>
        </p:txBody>
      </p:sp>
      <p:sp>
        <p:nvSpPr>
          <p:cNvPr id="4" name="textruta 3"/>
          <p:cNvSpPr txBox="1"/>
          <p:nvPr/>
        </p:nvSpPr>
        <p:spPr>
          <a:xfrm>
            <a:off x="0" y="6516052"/>
            <a:ext cx="9144000" cy="369332"/>
          </a:xfrm>
          <a:prstGeom prst="rect">
            <a:avLst/>
          </a:prstGeom>
          <a:solidFill>
            <a:schemeClr val="tx1"/>
          </a:solidFill>
        </p:spPr>
        <p:txBody>
          <a:bodyPr wrap="square" rtlCol="0">
            <a:spAutoFit/>
          </a:bodyPr>
          <a:lstStyle/>
          <a:p>
            <a:r>
              <a:rPr lang="sv-SE" b="1" dirty="0" smtClean="0">
                <a:solidFill>
                  <a:schemeClr val="bg1"/>
                </a:solidFill>
              </a:rPr>
              <a:t>KUPO – Kompetensutveckling om psykisk ohälsa för offentliga arbetsgivare</a:t>
            </a:r>
          </a:p>
        </p:txBody>
      </p:sp>
      <p:grpSp>
        <p:nvGrpSpPr>
          <p:cNvPr id="6" name="Grupp 5"/>
          <p:cNvGrpSpPr/>
          <p:nvPr/>
        </p:nvGrpSpPr>
        <p:grpSpPr>
          <a:xfrm>
            <a:off x="323528" y="2420888"/>
            <a:ext cx="8424936" cy="3475583"/>
            <a:chOff x="323528" y="2420888"/>
            <a:chExt cx="8424936" cy="3475583"/>
          </a:xfrm>
        </p:grpSpPr>
        <p:sp>
          <p:nvSpPr>
            <p:cNvPr id="3" name="Platshållare för innehåll 2"/>
            <p:cNvSpPr txBox="1">
              <a:spLocks/>
            </p:cNvSpPr>
            <p:nvPr/>
          </p:nvSpPr>
          <p:spPr>
            <a:xfrm>
              <a:off x="323528" y="2420888"/>
              <a:ext cx="8424936" cy="347558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2600" dirty="0" smtClean="0">
                  <a:solidFill>
                    <a:schemeClr val="bg1"/>
                  </a:solidFill>
                </a:rPr>
                <a:t>Utbildning till chefer </a:t>
              </a:r>
            </a:p>
            <a:p>
              <a:r>
                <a:rPr lang="sv-SE" sz="2600" dirty="0" smtClean="0">
                  <a:solidFill>
                    <a:schemeClr val="bg1"/>
                  </a:solidFill>
                </a:rPr>
                <a:t>Prioritera arbetsmiljöarbete på alla nivåer</a:t>
              </a:r>
            </a:p>
            <a:p>
              <a:r>
                <a:rPr lang="sv-SE" sz="2600" dirty="0" smtClean="0">
                  <a:solidFill>
                    <a:schemeClr val="bg1"/>
                  </a:solidFill>
                </a:rPr>
                <a:t>Chefers förutsättningar (organisatoriska och ekonomiska)</a:t>
              </a:r>
            </a:p>
            <a:p>
              <a:r>
                <a:rPr lang="sv-SE" sz="2600" dirty="0" smtClean="0">
                  <a:solidFill>
                    <a:schemeClr val="bg1"/>
                  </a:solidFill>
                </a:rPr>
                <a:t>Sjuklönekostnaderna för dag 2–14 dagar kostar oss XX miljoner kr/år </a:t>
              </a:r>
            </a:p>
            <a:p>
              <a:r>
                <a:rPr lang="sv-SE" sz="2600" dirty="0" smtClean="0">
                  <a:solidFill>
                    <a:schemeClr val="bg1"/>
                  </a:solidFill>
                  <a:hlinkClick r:id="rId3"/>
                </a:rPr>
                <a:t>Korttidsfrånvaro</a:t>
              </a:r>
              <a:endParaRPr lang="sv-SE" sz="2600" dirty="0" smtClean="0">
                <a:solidFill>
                  <a:schemeClr val="bg1"/>
                </a:solidFill>
              </a:endParaRPr>
            </a:p>
            <a:p>
              <a:r>
                <a:rPr lang="sv-SE" sz="2600" dirty="0" smtClean="0">
                  <a:solidFill>
                    <a:schemeClr val="bg1"/>
                  </a:solidFill>
                </a:rPr>
                <a:t>Insatser vid korttidsfrånvaro</a:t>
              </a:r>
              <a:endParaRPr lang="sv-SE" sz="2600" dirty="0">
                <a:solidFill>
                  <a:schemeClr val="bg1"/>
                </a:solidFill>
              </a:endParaRPr>
            </a:p>
          </p:txBody>
        </p:sp>
        <p:pic>
          <p:nvPicPr>
            <p:cNvPr id="5" name="Picture 6" descr="Bildresultat för play button transparen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496" y="4715648"/>
              <a:ext cx="576064" cy="5760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87750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Rubrik 1"/>
          <p:cNvSpPr txBox="1">
            <a:spLocks/>
          </p:cNvSpPr>
          <p:nvPr/>
        </p:nvSpPr>
        <p:spPr>
          <a:xfrm>
            <a:off x="383096" y="908720"/>
            <a:ext cx="6146494" cy="90363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b="1" dirty="0" smtClean="0">
                <a:solidFill>
                  <a:schemeClr val="bg1"/>
                </a:solidFill>
              </a:rPr>
              <a:t>Friskfaktorer</a:t>
            </a:r>
            <a:endParaRPr lang="sv-SE" b="1" dirty="0">
              <a:solidFill>
                <a:schemeClr val="bg1"/>
              </a:solidFill>
            </a:endParaRPr>
          </a:p>
        </p:txBody>
      </p:sp>
      <p:sp>
        <p:nvSpPr>
          <p:cNvPr id="5" name="Platshållare för innehåll 2"/>
          <p:cNvSpPr txBox="1">
            <a:spLocks/>
          </p:cNvSpPr>
          <p:nvPr/>
        </p:nvSpPr>
        <p:spPr>
          <a:xfrm>
            <a:off x="383096" y="1916832"/>
            <a:ext cx="8221352" cy="388843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2600" dirty="0" smtClean="0">
                <a:solidFill>
                  <a:schemeClr val="bg1"/>
                </a:solidFill>
              </a:rPr>
              <a:t>Närvarande ledarskap</a:t>
            </a:r>
          </a:p>
          <a:p>
            <a:r>
              <a:rPr lang="sv-SE" sz="2600" dirty="0" smtClean="0">
                <a:solidFill>
                  <a:schemeClr val="bg1"/>
                </a:solidFill>
              </a:rPr>
              <a:t>Positiv inställning till kompetensutveckling</a:t>
            </a:r>
          </a:p>
          <a:p>
            <a:r>
              <a:rPr lang="sv-SE" sz="2600" dirty="0" smtClean="0">
                <a:solidFill>
                  <a:schemeClr val="bg1"/>
                </a:solidFill>
              </a:rPr>
              <a:t>Bra kommunikation, feedback till medarbetarna och forum för alla att göra sin röst hörd</a:t>
            </a:r>
          </a:p>
          <a:p>
            <a:r>
              <a:rPr lang="sv-SE" sz="2600" dirty="0" smtClean="0">
                <a:solidFill>
                  <a:schemeClr val="bg1"/>
                </a:solidFill>
              </a:rPr>
              <a:t>Möjlighet att byta arbetsuppgifter</a:t>
            </a:r>
          </a:p>
          <a:p>
            <a:r>
              <a:rPr lang="sv-SE" sz="2600" dirty="0" smtClean="0">
                <a:solidFill>
                  <a:schemeClr val="bg1"/>
                </a:solidFill>
              </a:rPr>
              <a:t>Chefen prioriterar arbetsuppgifterna när det är mycket att göra</a:t>
            </a:r>
          </a:p>
          <a:p>
            <a:r>
              <a:rPr lang="sv-SE" sz="2600" dirty="0" smtClean="0">
                <a:solidFill>
                  <a:schemeClr val="bg1"/>
                </a:solidFill>
              </a:rPr>
              <a:t>Ett bra systematiskt arbetsmiljöarbete</a:t>
            </a:r>
          </a:p>
          <a:p>
            <a:endParaRPr lang="sv-SE" sz="2600" dirty="0">
              <a:solidFill>
                <a:schemeClr val="bg1"/>
              </a:solidFill>
            </a:endParaRPr>
          </a:p>
        </p:txBody>
      </p:sp>
      <p:sp>
        <p:nvSpPr>
          <p:cNvPr id="6" name="textruta 5"/>
          <p:cNvSpPr txBox="1"/>
          <p:nvPr/>
        </p:nvSpPr>
        <p:spPr>
          <a:xfrm>
            <a:off x="0" y="6516052"/>
            <a:ext cx="9144000" cy="369332"/>
          </a:xfrm>
          <a:prstGeom prst="rect">
            <a:avLst/>
          </a:prstGeom>
          <a:solidFill>
            <a:schemeClr val="tx1"/>
          </a:solidFill>
        </p:spPr>
        <p:txBody>
          <a:bodyPr wrap="square" rtlCol="0">
            <a:spAutoFit/>
          </a:bodyPr>
          <a:lstStyle/>
          <a:p>
            <a:r>
              <a:rPr lang="sv-SE" b="1" dirty="0" smtClean="0">
                <a:solidFill>
                  <a:schemeClr val="bg1"/>
                </a:solidFill>
              </a:rPr>
              <a:t>KUPO – Kompetensutveckling om psykisk ohälsa för offentliga arbetsgivare</a:t>
            </a:r>
          </a:p>
        </p:txBody>
      </p:sp>
    </p:spTree>
    <p:extLst>
      <p:ext uri="{BB962C8B-B14F-4D97-AF65-F5344CB8AC3E}">
        <p14:creationId xmlns:p14="http://schemas.microsoft.com/office/powerpoint/2010/main" val="973956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Anpassat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BEEF3"/>
      </a:hlink>
      <a:folHlink>
        <a:srgbClr val="DBEE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1726</Words>
  <Application>Microsoft Office PowerPoint</Application>
  <PresentationFormat>Bildspel på skärmen (4:3)</PresentationFormat>
  <Paragraphs>218</Paragraphs>
  <Slides>14</Slides>
  <Notes>14</Notes>
  <HiddenSlides>0</HiddenSlides>
  <MMClips>0</MMClips>
  <ScaleCrop>false</ScaleCrop>
  <HeadingPairs>
    <vt:vector size="4" baseType="variant">
      <vt:variant>
        <vt:lpstr>Tema</vt:lpstr>
      </vt:variant>
      <vt:variant>
        <vt:i4>1</vt:i4>
      </vt:variant>
      <vt:variant>
        <vt:lpstr>Bildrubriker</vt:lpstr>
      </vt:variant>
      <vt:variant>
        <vt:i4>14</vt:i4>
      </vt:variant>
    </vt:vector>
  </HeadingPairs>
  <TitlesOfParts>
    <vt:vector size="15" baseType="lpstr">
      <vt:lpstr>Office-tema</vt:lpstr>
      <vt:lpstr>PowerPoint-presentation</vt:lpstr>
      <vt:lpstr>PowerPoint-presentation</vt:lpstr>
      <vt:lpstr>PowerPoint-presentation</vt:lpstr>
      <vt:lpstr>PowerPoint-presentation</vt:lpstr>
      <vt:lpstr>en film om stressrelaterad psykisk ohälsa i arbetslivet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Grums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Kristina Lindroth</dc:creator>
  <cp:lastModifiedBy>Kristina Lindroth</cp:lastModifiedBy>
  <cp:revision>20</cp:revision>
  <dcterms:created xsi:type="dcterms:W3CDTF">2017-07-24T10:40:20Z</dcterms:created>
  <dcterms:modified xsi:type="dcterms:W3CDTF">2017-07-25T09:40:12Z</dcterms:modified>
</cp:coreProperties>
</file>