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7"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9"/>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66" d="100"/>
          <a:sy n="66" d="100"/>
        </p:scale>
        <p:origin x="-3942" y="-13026"/>
      </p:cViewPr>
      <p:guideLst>
        <p:guide orient="horz" pos="13607"/>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s Andersson" userId="5863942a-f8e8-4b89-bd52-fa0a9eccffa3" providerId="ADAL" clId="{9B8C7287-1509-4445-86C9-AD2899E00B79}"/>
    <pc:docChg chg="modSld">
      <pc:chgData name="Mats Andersson" userId="5863942a-f8e8-4b89-bd52-fa0a9eccffa3" providerId="ADAL" clId="{9B8C7287-1509-4445-86C9-AD2899E00B79}" dt="2019-01-29T12:36:40.277" v="27" actId="20577"/>
      <pc:docMkLst>
        <pc:docMk/>
      </pc:docMkLst>
      <pc:sldChg chg="modSp">
        <pc:chgData name="Mats Andersson" userId="5863942a-f8e8-4b89-bd52-fa0a9eccffa3" providerId="ADAL" clId="{9B8C7287-1509-4445-86C9-AD2899E00B79}" dt="2019-01-29T12:36:40.277" v="27" actId="20577"/>
        <pc:sldMkLst>
          <pc:docMk/>
          <pc:sldMk cId="3963622889" sldId="256"/>
        </pc:sldMkLst>
        <pc:spChg chg="mod">
          <ac:chgData name="Mats Andersson" userId="5863942a-f8e8-4b89-bd52-fa0a9eccffa3" providerId="ADAL" clId="{9B8C7287-1509-4445-86C9-AD2899E00B79}" dt="2019-01-29T12:36:27.196" v="13" actId="20577"/>
          <ac:spMkLst>
            <pc:docMk/>
            <pc:sldMk cId="3963622889" sldId="256"/>
            <ac:spMk id="5" creationId="{81C65539-EBDE-4077-B73F-918147C22BFB}"/>
          </ac:spMkLst>
        </pc:spChg>
        <pc:spChg chg="mod">
          <ac:chgData name="Mats Andersson" userId="5863942a-f8e8-4b89-bd52-fa0a9eccffa3" providerId="ADAL" clId="{9B8C7287-1509-4445-86C9-AD2899E00B79}" dt="2019-01-29T12:36:40.277" v="27" actId="20577"/>
          <ac:spMkLst>
            <pc:docMk/>
            <pc:sldMk cId="3963622889" sldId="256"/>
            <ac:spMk id="13" creationId="{9BF68784-0AE4-497B-8443-E58739F48999}"/>
          </ac:spMkLst>
        </pc:spChg>
      </pc:sldChg>
    </pc:docChg>
  </pc:docChgLst>
  <pc:docChgLst>
    <pc:chgData name="Mats Andersson" userId="5863942a-f8e8-4b89-bd52-fa0a9eccffa3" providerId="ADAL" clId="{3439DD23-4A56-477F-86AC-3D936497E8B2}"/>
    <pc:docChg chg="undo custSel modSld">
      <pc:chgData name="Mats Andersson" userId="5863942a-f8e8-4b89-bd52-fa0a9eccffa3" providerId="ADAL" clId="{3439DD23-4A56-477F-86AC-3D936497E8B2}" dt="2022-12-19T07:30:06.849" v="22"/>
      <pc:docMkLst>
        <pc:docMk/>
      </pc:docMkLst>
      <pc:sldChg chg="modSp mod">
        <pc:chgData name="Mats Andersson" userId="5863942a-f8e8-4b89-bd52-fa0a9eccffa3" providerId="ADAL" clId="{3439DD23-4A56-477F-86AC-3D936497E8B2}" dt="2022-12-19T07:30:06.849" v="22"/>
        <pc:sldMkLst>
          <pc:docMk/>
          <pc:sldMk cId="3963622889" sldId="256"/>
        </pc:sldMkLst>
        <pc:spChg chg="mod">
          <ac:chgData name="Mats Andersson" userId="5863942a-f8e8-4b89-bd52-fa0a9eccffa3" providerId="ADAL" clId="{3439DD23-4A56-477F-86AC-3D936497E8B2}" dt="2022-12-19T07:30:06.849" v="22"/>
          <ac:spMkLst>
            <pc:docMk/>
            <pc:sldMk cId="3963622889" sldId="256"/>
            <ac:spMk id="13" creationId="{9BF68784-0AE4-497B-8443-E58739F48999}"/>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Blad1!$B$1</c:f>
              <c:strCache>
                <c:ptCount val="1"/>
                <c:pt idx="0">
                  <c:v>Serie 1</c:v>
                </c:pt>
              </c:strCache>
            </c:strRef>
          </c:tx>
          <c:spPr>
            <a:solidFill>
              <a:schemeClr val="accent1"/>
            </a:solidFill>
            <a:ln>
              <a:noFill/>
            </a:ln>
            <a:effectLst/>
          </c:spPr>
          <c:invertIfNegative val="0"/>
          <c:cat>
            <c:strRef>
              <c:f>Blad1!$A$2:$A$5</c:f>
              <c:strCache>
                <c:ptCount val="4"/>
                <c:pt idx="0">
                  <c:v>Kategori 1</c:v>
                </c:pt>
                <c:pt idx="1">
                  <c:v>Kategori 2</c:v>
                </c:pt>
                <c:pt idx="2">
                  <c:v>Kategori 3</c:v>
                </c:pt>
                <c:pt idx="3">
                  <c:v>Kategori 4</c:v>
                </c:pt>
              </c:strCache>
            </c:strRef>
          </c:cat>
          <c:val>
            <c:numRef>
              <c:f>Blad1!$B$2:$B$5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CD4-43BF-B3A7-F8171AF61D81}"/>
            </c:ext>
          </c:extLst>
        </c:ser>
        <c:ser>
          <c:idx val="1"/>
          <c:order val="1"/>
          <c:tx>
            <c:strRef>
              <c:f>Blad1!$C$1</c:f>
              <c:strCache>
                <c:ptCount val="1"/>
                <c:pt idx="0">
                  <c:v>Serie 2</c:v>
                </c:pt>
              </c:strCache>
            </c:strRef>
          </c:tx>
          <c:spPr>
            <a:solidFill>
              <a:schemeClr val="accent2"/>
            </a:solidFill>
            <a:ln>
              <a:noFill/>
            </a:ln>
            <a:effectLst/>
          </c:spPr>
          <c:invertIfNegative val="0"/>
          <c:cat>
            <c:strRef>
              <c:f>Blad1!$A$2:$A$5</c:f>
              <c:strCache>
                <c:ptCount val="4"/>
                <c:pt idx="0">
                  <c:v>Kategori 1</c:v>
                </c:pt>
                <c:pt idx="1">
                  <c:v>Kategori 2</c:v>
                </c:pt>
                <c:pt idx="2">
                  <c:v>Kategori 3</c:v>
                </c:pt>
                <c:pt idx="3">
                  <c:v>Kategori 4</c:v>
                </c:pt>
              </c:strCache>
            </c:strRef>
          </c:cat>
          <c:val>
            <c:numRef>
              <c:f>Blad1!$C$2:$C$5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CD4-43BF-B3A7-F8171AF61D81}"/>
            </c:ext>
          </c:extLst>
        </c:ser>
        <c:ser>
          <c:idx val="2"/>
          <c:order val="2"/>
          <c:tx>
            <c:strRef>
              <c:f>Blad1!$D$1</c:f>
              <c:strCache>
                <c:ptCount val="1"/>
                <c:pt idx="0">
                  <c:v>Serie 3</c:v>
                </c:pt>
              </c:strCache>
            </c:strRef>
          </c:tx>
          <c:spPr>
            <a:solidFill>
              <a:schemeClr val="accent3"/>
            </a:solidFill>
            <a:ln>
              <a:noFill/>
            </a:ln>
            <a:effectLst/>
          </c:spPr>
          <c:invertIfNegative val="0"/>
          <c:cat>
            <c:strRef>
              <c:f>Blad1!$A$2:$A$5</c:f>
              <c:strCache>
                <c:ptCount val="4"/>
                <c:pt idx="0">
                  <c:v>Kategori 1</c:v>
                </c:pt>
                <c:pt idx="1">
                  <c:v>Kategori 2</c:v>
                </c:pt>
                <c:pt idx="2">
                  <c:v>Kategori 3</c:v>
                </c:pt>
                <c:pt idx="3">
                  <c:v>Kategori 4</c:v>
                </c:pt>
              </c:strCache>
            </c:strRef>
          </c:cat>
          <c:val>
            <c:numRef>
              <c:f>Blad1!$D$2:$D$5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CD4-43BF-B3A7-F8171AF61D81}"/>
            </c:ext>
          </c:extLst>
        </c:ser>
        <c:dLbls>
          <c:showLegendKey val="0"/>
          <c:showVal val="0"/>
          <c:showCatName val="0"/>
          <c:showSerName val="0"/>
          <c:showPercent val="0"/>
          <c:showBubbleSize val="0"/>
        </c:dLbls>
        <c:gapWidth val="219"/>
        <c:overlap val="-27"/>
        <c:axId val="173281664"/>
        <c:axId val="173283200"/>
      </c:barChart>
      <c:catAx>
        <c:axId val="173281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73283200"/>
        <c:crosses val="autoZero"/>
        <c:auto val="1"/>
        <c:lblAlgn val="ctr"/>
        <c:lblOffset val="100"/>
        <c:noMultiLvlLbl val="0"/>
      </c:catAx>
      <c:valAx>
        <c:axId val="173283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732816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rgbClr val="004079"/>
      </a:solidFill>
    </a:ln>
    <a:effectLst/>
  </c:spPr>
  <c:txPr>
    <a:bodyPr/>
    <a:lstStyle/>
    <a:p>
      <a:pPr>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lineChart>
        <c:grouping val="standard"/>
        <c:varyColors val="0"/>
        <c:ser>
          <c:idx val="0"/>
          <c:order val="0"/>
          <c:tx>
            <c:strRef>
              <c:f>Blad1!$B$1</c:f>
              <c:strCache>
                <c:ptCount val="1"/>
                <c:pt idx="0">
                  <c:v>Serie 1</c:v>
                </c:pt>
              </c:strCache>
            </c:strRef>
          </c:tx>
          <c:spPr>
            <a:ln w="28575" cap="rnd">
              <a:solidFill>
                <a:schemeClr val="accent1"/>
              </a:solidFill>
              <a:round/>
            </a:ln>
            <a:effectLst/>
          </c:spPr>
          <c:marker>
            <c:symbol val="none"/>
          </c:marker>
          <c:cat>
            <c:strRef>
              <c:f>Blad1!$A$2:$A$5</c:f>
              <c:strCache>
                <c:ptCount val="4"/>
                <c:pt idx="0">
                  <c:v>Kategori 1</c:v>
                </c:pt>
                <c:pt idx="1">
                  <c:v>Kategori 2</c:v>
                </c:pt>
                <c:pt idx="2">
                  <c:v>Kategori 3</c:v>
                </c:pt>
                <c:pt idx="3">
                  <c:v>Kategori 4</c:v>
                </c:pt>
              </c:strCache>
            </c:strRef>
          </c:cat>
          <c:val>
            <c:numRef>
              <c:f>Blad1!$B$2:$B$5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E817-4FC5-8787-75A6363C903C}"/>
            </c:ext>
          </c:extLst>
        </c:ser>
        <c:ser>
          <c:idx val="1"/>
          <c:order val="1"/>
          <c:tx>
            <c:strRef>
              <c:f>Blad1!$C$1</c:f>
              <c:strCache>
                <c:ptCount val="1"/>
                <c:pt idx="0">
                  <c:v>Serie 2</c:v>
                </c:pt>
              </c:strCache>
            </c:strRef>
          </c:tx>
          <c:spPr>
            <a:ln w="28575" cap="rnd">
              <a:solidFill>
                <a:schemeClr val="accent2"/>
              </a:solidFill>
              <a:round/>
            </a:ln>
            <a:effectLst/>
          </c:spPr>
          <c:marker>
            <c:symbol val="none"/>
          </c:marker>
          <c:cat>
            <c:strRef>
              <c:f>Blad1!$A$2:$A$5</c:f>
              <c:strCache>
                <c:ptCount val="4"/>
                <c:pt idx="0">
                  <c:v>Kategori 1</c:v>
                </c:pt>
                <c:pt idx="1">
                  <c:v>Kategori 2</c:v>
                </c:pt>
                <c:pt idx="2">
                  <c:v>Kategori 3</c:v>
                </c:pt>
                <c:pt idx="3">
                  <c:v>Kategori 4</c:v>
                </c:pt>
              </c:strCache>
            </c:strRef>
          </c:cat>
          <c:val>
            <c:numRef>
              <c:f>Blad1!$C$2:$C$5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E817-4FC5-8787-75A6363C903C}"/>
            </c:ext>
          </c:extLst>
        </c:ser>
        <c:ser>
          <c:idx val="2"/>
          <c:order val="2"/>
          <c:tx>
            <c:strRef>
              <c:f>Blad1!$D$1</c:f>
              <c:strCache>
                <c:ptCount val="1"/>
                <c:pt idx="0">
                  <c:v>Serie 3</c:v>
                </c:pt>
              </c:strCache>
            </c:strRef>
          </c:tx>
          <c:spPr>
            <a:ln w="28575" cap="rnd">
              <a:solidFill>
                <a:schemeClr val="accent3"/>
              </a:solidFill>
              <a:round/>
            </a:ln>
            <a:effectLst/>
          </c:spPr>
          <c:marker>
            <c:symbol val="none"/>
          </c:marker>
          <c:cat>
            <c:strRef>
              <c:f>Blad1!$A$2:$A$5</c:f>
              <c:strCache>
                <c:ptCount val="4"/>
                <c:pt idx="0">
                  <c:v>Kategori 1</c:v>
                </c:pt>
                <c:pt idx="1">
                  <c:v>Kategori 2</c:v>
                </c:pt>
                <c:pt idx="2">
                  <c:v>Kategori 3</c:v>
                </c:pt>
                <c:pt idx="3">
                  <c:v>Kategori 4</c:v>
                </c:pt>
              </c:strCache>
            </c:strRef>
          </c:cat>
          <c:val>
            <c:numRef>
              <c:f>Blad1!$D$2:$D$5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E817-4FC5-8787-75A6363C903C}"/>
            </c:ext>
          </c:extLst>
        </c:ser>
        <c:dLbls>
          <c:showLegendKey val="0"/>
          <c:showVal val="0"/>
          <c:showCatName val="0"/>
          <c:showSerName val="0"/>
          <c:showPercent val="0"/>
          <c:showBubbleSize val="0"/>
        </c:dLbls>
        <c:smooth val="0"/>
        <c:axId val="173339776"/>
        <c:axId val="173341312"/>
      </c:lineChart>
      <c:catAx>
        <c:axId val="173339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73341312"/>
        <c:crosses val="autoZero"/>
        <c:auto val="1"/>
        <c:lblAlgn val="ctr"/>
        <c:lblOffset val="100"/>
        <c:noMultiLvlLbl val="0"/>
      </c:catAx>
      <c:valAx>
        <c:axId val="1733413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73339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rgbClr val="004079"/>
      </a:solid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sv-SE"/>
              <a:t>Klicka här för att ändra mall för rubrikformat</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AD40642-6F10-44F5-A030-9291171FF07B}" type="datetimeFigureOut">
              <a:rPr lang="sv-SE" smtClean="0"/>
              <a:t>2022-12-19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E0FF29A-70E2-4EDD-9DC9-C649F7B111C9}" type="slidenum">
              <a:rPr lang="sv-SE" smtClean="0"/>
              <a:t>‹#›</a:t>
            </a:fld>
            <a:endParaRPr lang="sv-SE"/>
          </a:p>
        </p:txBody>
      </p:sp>
      <p:sp>
        <p:nvSpPr>
          <p:cNvPr id="7" name="Rektangel 6">
            <a:extLst>
              <a:ext uri="{FF2B5EF4-FFF2-40B4-BE49-F238E27FC236}">
                <a16:creationId xmlns:a16="http://schemas.microsoft.com/office/drawing/2014/main" id="{BE7F2A0A-B88D-4FEB-A9EC-1BED9B934D05}"/>
              </a:ext>
            </a:extLst>
          </p:cNvPr>
          <p:cNvSpPr/>
          <p:nvPr userDrawn="1"/>
        </p:nvSpPr>
        <p:spPr>
          <a:xfrm>
            <a:off x="0" y="35606564"/>
            <a:ext cx="32399288" cy="7759087"/>
          </a:xfrm>
          <a:prstGeom prst="rect">
            <a:avLst/>
          </a:prstGeom>
          <a:gradFill flip="none" rotWithShape="1">
            <a:gsLst>
              <a:gs pos="1000">
                <a:schemeClr val="accent1">
                  <a:lumMod val="0"/>
                  <a:lumOff val="100000"/>
                </a:schemeClr>
              </a:gs>
              <a:gs pos="0">
                <a:schemeClr val="accent1">
                  <a:lumMod val="0"/>
                  <a:lumOff val="100000"/>
                </a:schemeClr>
              </a:gs>
              <a:gs pos="90000">
                <a:srgbClr val="004079"/>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8" name="Bildobjekt 7">
            <a:extLst>
              <a:ext uri="{FF2B5EF4-FFF2-40B4-BE49-F238E27FC236}">
                <a16:creationId xmlns:a16="http://schemas.microsoft.com/office/drawing/2014/main" id="{EFBCDF0C-8179-4235-A5CC-91B2E4AFC8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827292" y="38082074"/>
            <a:ext cx="2754614" cy="3744618"/>
          </a:xfrm>
          <a:prstGeom prst="rect">
            <a:avLst/>
          </a:prstGeom>
        </p:spPr>
      </p:pic>
    </p:spTree>
    <p:extLst>
      <p:ext uri="{BB962C8B-B14F-4D97-AF65-F5344CB8AC3E}">
        <p14:creationId xmlns:p14="http://schemas.microsoft.com/office/powerpoint/2010/main" val="277920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AD40642-6F10-44F5-A030-9291171FF07B}" type="datetimeFigureOut">
              <a:rPr lang="sv-SE" smtClean="0"/>
              <a:t>2022-12-19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1200512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AD40642-6F10-44F5-A030-9291171FF07B}" type="datetimeFigureOut">
              <a:rPr lang="sv-SE" smtClean="0"/>
              <a:t>2022-12-19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208014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AD40642-6F10-44F5-A030-9291171FF07B}" type="datetimeFigureOut">
              <a:rPr lang="sv-SE" smtClean="0"/>
              <a:t>2022-12-19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3535844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sv-SE"/>
              <a:t>Klicka här för att ändra mall för rubrikformat</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9AD40642-6F10-44F5-A030-9291171FF07B}" type="datetimeFigureOut">
              <a:rPr lang="sv-SE" smtClean="0"/>
              <a:t>2022-12-19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1729326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AD40642-6F10-44F5-A030-9291171FF07B}" type="datetimeFigureOut">
              <a:rPr lang="sv-SE" smtClean="0"/>
              <a:t>2022-12-19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218201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sv-SE"/>
              <a:t>Redigera format för bakgrundstext</a:t>
            </a:r>
          </a:p>
        </p:txBody>
      </p:sp>
      <p:sp>
        <p:nvSpPr>
          <p:cNvPr id="4" name="Content Placeholder 3"/>
          <p:cNvSpPr>
            <a:spLocks noGrp="1"/>
          </p:cNvSpPr>
          <p:nvPr>
            <p:ph sz="half" idx="2"/>
          </p:nvPr>
        </p:nvSpPr>
        <p:spPr>
          <a:xfrm>
            <a:off x="2231675" y="15780233"/>
            <a:ext cx="13706415" cy="23210346"/>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sv-SE"/>
              <a:t>Redigera format för bakgrundstext</a:t>
            </a:r>
          </a:p>
        </p:txBody>
      </p:sp>
      <p:sp>
        <p:nvSpPr>
          <p:cNvPr id="6" name="Content Placeholder 5"/>
          <p:cNvSpPr>
            <a:spLocks noGrp="1"/>
          </p:cNvSpPr>
          <p:nvPr>
            <p:ph sz="quarter" idx="4"/>
          </p:nvPr>
        </p:nvSpPr>
        <p:spPr>
          <a:xfrm>
            <a:off x="16402142" y="15780233"/>
            <a:ext cx="13773917" cy="23210346"/>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AD40642-6F10-44F5-A030-9291171FF07B}" type="datetimeFigureOut">
              <a:rPr lang="sv-SE" smtClean="0"/>
              <a:t>2022-12-19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472760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AD40642-6F10-44F5-A030-9291171FF07B}" type="datetimeFigureOut">
              <a:rPr lang="sv-SE" smtClean="0"/>
              <a:t>2022-12-19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134353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D40642-6F10-44F5-A030-9291171FF07B}" type="datetimeFigureOut">
              <a:rPr lang="sv-SE" smtClean="0"/>
              <a:t>2022-12-19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4235013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sv-SE"/>
              <a:t>Klicka här för att ändra mall för rubrikformat</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sv-SE"/>
              <a:t>Redigera format för bakgrundstext</a:t>
            </a:r>
          </a:p>
        </p:txBody>
      </p:sp>
      <p:sp>
        <p:nvSpPr>
          <p:cNvPr id="5" name="Date Placeholder 4"/>
          <p:cNvSpPr>
            <a:spLocks noGrp="1"/>
          </p:cNvSpPr>
          <p:nvPr>
            <p:ph type="dt" sz="half" idx="10"/>
          </p:nvPr>
        </p:nvSpPr>
        <p:spPr/>
        <p:txBody>
          <a:bodyPr/>
          <a:lstStyle/>
          <a:p>
            <a:fld id="{9AD40642-6F10-44F5-A030-9291171FF07B}" type="datetimeFigureOut">
              <a:rPr lang="sv-SE" smtClean="0"/>
              <a:t>2022-12-19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1237393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sv-SE"/>
              <a:t>Redigera format för bakgrundstext</a:t>
            </a:r>
          </a:p>
        </p:txBody>
      </p:sp>
      <p:sp>
        <p:nvSpPr>
          <p:cNvPr id="5" name="Date Placeholder 4"/>
          <p:cNvSpPr>
            <a:spLocks noGrp="1"/>
          </p:cNvSpPr>
          <p:nvPr>
            <p:ph type="dt" sz="half" idx="10"/>
          </p:nvPr>
        </p:nvSpPr>
        <p:spPr/>
        <p:txBody>
          <a:bodyPr/>
          <a:lstStyle/>
          <a:p>
            <a:fld id="{9AD40642-6F10-44F5-A030-9291171FF07B}" type="datetimeFigureOut">
              <a:rPr lang="sv-SE" smtClean="0"/>
              <a:t>2022-12-19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E0FF29A-70E2-4EDD-9DC9-C649F7B111C9}" type="slidenum">
              <a:rPr lang="sv-SE" smtClean="0"/>
              <a:t>‹#›</a:t>
            </a:fld>
            <a:endParaRPr lang="sv-SE"/>
          </a:p>
        </p:txBody>
      </p:sp>
    </p:spTree>
    <p:extLst>
      <p:ext uri="{BB962C8B-B14F-4D97-AF65-F5344CB8AC3E}">
        <p14:creationId xmlns:p14="http://schemas.microsoft.com/office/powerpoint/2010/main" val="3484240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9AD40642-6F10-44F5-A030-9291171FF07B}" type="datetimeFigureOut">
              <a:rPr lang="sv-SE" smtClean="0"/>
              <a:t>2022-12-19</a:t>
            </a:fld>
            <a:endParaRPr lang="sv-SE"/>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2E0FF29A-70E2-4EDD-9DC9-C649F7B111C9}" type="slidenum">
              <a:rPr lang="sv-SE" smtClean="0"/>
              <a:t>‹#›</a:t>
            </a:fld>
            <a:endParaRPr lang="sv-SE"/>
          </a:p>
        </p:txBody>
      </p:sp>
    </p:spTree>
    <p:extLst>
      <p:ext uri="{BB962C8B-B14F-4D97-AF65-F5344CB8AC3E}">
        <p14:creationId xmlns:p14="http://schemas.microsoft.com/office/powerpoint/2010/main" val="1802495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A6037C-B4DC-4E83-A404-407BC4989E64}"/>
              </a:ext>
            </a:extLst>
          </p:cNvPr>
          <p:cNvSpPr>
            <a:spLocks noGrp="1"/>
          </p:cNvSpPr>
          <p:nvPr>
            <p:ph type="ctrTitle"/>
          </p:nvPr>
        </p:nvSpPr>
        <p:spPr>
          <a:xfrm>
            <a:off x="2499359" y="1103125"/>
            <a:ext cx="27400567" cy="5137018"/>
          </a:xfrm>
        </p:spPr>
        <p:txBody>
          <a:bodyPr anchor="t">
            <a:normAutofit fontScale="90000"/>
          </a:bodyPr>
          <a:lstStyle/>
          <a:p>
            <a:pPr>
              <a:lnSpc>
                <a:spcPct val="150000"/>
              </a:lnSpc>
            </a:pPr>
            <a:r>
              <a:rPr lang="sv-SE" sz="9600" b="1" dirty="0">
                <a:solidFill>
                  <a:srgbClr val="004079"/>
                </a:solidFill>
                <a:latin typeface="Calibri (Rubriker)"/>
              </a:rPr>
              <a:t>Rubrik på din vetenskapliga poster</a:t>
            </a:r>
            <a:br>
              <a:rPr lang="sv-SE" sz="9600" b="1" dirty="0">
                <a:solidFill>
                  <a:srgbClr val="004079"/>
                </a:solidFill>
                <a:latin typeface="Calibri (Rubriker)"/>
              </a:rPr>
            </a:br>
            <a:r>
              <a:rPr lang="sv-SE" sz="6600" dirty="0">
                <a:solidFill>
                  <a:srgbClr val="004079"/>
                </a:solidFill>
                <a:latin typeface="Calibri (Rubriker)"/>
              </a:rPr>
              <a:t>Eventuellt en underrubrik </a:t>
            </a:r>
            <a:br>
              <a:rPr lang="sv-SE" sz="6600" dirty="0">
                <a:solidFill>
                  <a:srgbClr val="004079"/>
                </a:solidFill>
                <a:latin typeface="Calibri (Rubriker)"/>
              </a:rPr>
            </a:br>
            <a:r>
              <a:rPr lang="sv-SE" sz="6600" dirty="0">
                <a:solidFill>
                  <a:srgbClr val="004079"/>
                </a:solidFill>
                <a:latin typeface="Calibri (Rubriker)"/>
              </a:rPr>
              <a:t>Författare med titlar och affiliering </a:t>
            </a:r>
          </a:p>
        </p:txBody>
      </p:sp>
      <p:sp>
        <p:nvSpPr>
          <p:cNvPr id="12" name="textruta 11">
            <a:extLst>
              <a:ext uri="{FF2B5EF4-FFF2-40B4-BE49-F238E27FC236}">
                <a16:creationId xmlns:a16="http://schemas.microsoft.com/office/drawing/2014/main" id="{15C4E431-4CAB-47C4-A39C-DCCF37249AA0}"/>
              </a:ext>
            </a:extLst>
          </p:cNvPr>
          <p:cNvSpPr txBox="1"/>
          <p:nvPr/>
        </p:nvSpPr>
        <p:spPr>
          <a:xfrm>
            <a:off x="2499361" y="6260226"/>
            <a:ext cx="12334240" cy="11972508"/>
          </a:xfrm>
          <a:prstGeom prst="rect">
            <a:avLst/>
          </a:prstGeom>
          <a:noFill/>
        </p:spPr>
        <p:txBody>
          <a:bodyPr wrap="square" rtlCol="0">
            <a:spAutoFit/>
          </a:bodyPr>
          <a:lstStyle/>
          <a:p>
            <a:r>
              <a:rPr lang="sv-SE" altLang="sv-SE" sz="3600" b="1" dirty="0">
                <a:solidFill>
                  <a:srgbClr val="004079"/>
                </a:solidFill>
                <a:latin typeface="+mj-lt"/>
              </a:rPr>
              <a:t>Slutsats</a:t>
            </a:r>
            <a:br>
              <a:rPr lang="sv-SE" altLang="sv-SE" sz="2400" b="1" dirty="0">
                <a:solidFill>
                  <a:srgbClr val="000000"/>
                </a:solidFill>
              </a:rPr>
            </a:br>
            <a:r>
              <a:rPr lang="sv-SE" altLang="sv-SE" sz="2800" dirty="0">
                <a:solidFill>
                  <a:srgbClr val="000000"/>
                </a:solidFill>
                <a:latin typeface="Tahoma" panose="020B0604030504040204" pitchFamily="34" charset="0"/>
              </a:rPr>
              <a:t>Berätta alltid huvudbudskapet först, studiens slutsats. Postern ska fungera som en annons som får läsaren att stanna upp. Poster ska kunna läsas på håll, så bokstäverna bör vara centimeterhöga och typsnittet utan fötter som i detta exempel, Arial eller </a:t>
            </a:r>
            <a:r>
              <a:rPr lang="sv-SE" altLang="sv-SE" sz="2800" dirty="0" err="1">
                <a:solidFill>
                  <a:srgbClr val="000000"/>
                </a:solidFill>
                <a:latin typeface="Tahoma" panose="020B0604030504040204" pitchFamily="34" charset="0"/>
              </a:rPr>
              <a:t>Tahoma</a:t>
            </a:r>
            <a:r>
              <a:rPr lang="sv-SE" altLang="sv-SE" sz="2800" dirty="0">
                <a:solidFill>
                  <a:srgbClr val="000000"/>
                </a:solidFill>
                <a:latin typeface="Tahoma" panose="020B0604030504040204" pitchFamily="34" charset="0"/>
              </a:rPr>
              <a:t>.</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Max 45 nedslag per rad och vänsterställd text gör texten lättläst. För bästa läsbarhet bör varje textstycke inte innehålla mer än 4-6 rader.</a:t>
            </a:r>
          </a:p>
          <a:p>
            <a:endParaRPr lang="sv-SE" altLang="sv-SE" sz="2400" dirty="0">
              <a:solidFill>
                <a:srgbClr val="000000"/>
              </a:solidFill>
            </a:endParaRPr>
          </a:p>
          <a:p>
            <a:endParaRPr lang="sv-SE" altLang="sv-SE" sz="2400" b="1" dirty="0">
              <a:solidFill>
                <a:srgbClr val="000000"/>
              </a:solidFill>
            </a:endParaRPr>
          </a:p>
          <a:p>
            <a:r>
              <a:rPr lang="sv-SE" altLang="sv-SE" sz="3600" b="1" dirty="0">
                <a:solidFill>
                  <a:srgbClr val="004079"/>
                </a:solidFill>
                <a:latin typeface="+mj-lt"/>
              </a:rPr>
              <a:t>Introduktion</a:t>
            </a:r>
            <a:br>
              <a:rPr lang="sv-SE" altLang="sv-SE" sz="2400" b="1" dirty="0">
                <a:solidFill>
                  <a:srgbClr val="000000"/>
                </a:solidFill>
              </a:rPr>
            </a:br>
            <a:r>
              <a:rPr lang="sv-SE" altLang="sv-SE" sz="2800" dirty="0">
                <a:solidFill>
                  <a:srgbClr val="000000"/>
                </a:solidFill>
                <a:latin typeface="Tahoma" panose="020B0604030504040204" pitchFamily="34" charset="0"/>
              </a:rPr>
              <a:t>Några meningar som gör att läsaren förstår vilket område postern handlar om. Följ en logisk linje. Då är det lättare att följa budskapet. Tänk att du läser för första gången.</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Försök inte få med allt! Då döljs de viktigaste i för många ord. </a:t>
            </a:r>
          </a:p>
          <a:p>
            <a:r>
              <a:rPr lang="sv-SE" altLang="sv-SE" sz="2800" dirty="0">
                <a:solidFill>
                  <a:srgbClr val="000000"/>
                </a:solidFill>
                <a:latin typeface="Tahoma" panose="020B0604030504040204" pitchFamily="34" charset="0"/>
              </a:rPr>
              <a:t>Avsluta med syftet.</a:t>
            </a:r>
            <a:endParaRPr lang="sv-SE" altLang="sv-SE" sz="2800" dirty="0">
              <a:solidFill>
                <a:srgbClr val="000000"/>
              </a:solidFill>
            </a:endParaRPr>
          </a:p>
          <a:p>
            <a:endParaRPr lang="sv-SE" altLang="sv-SE" sz="2800" dirty="0">
              <a:solidFill>
                <a:srgbClr val="000000"/>
              </a:solidFill>
              <a:latin typeface="Tahoma" panose="020B0604030504040204" pitchFamily="34" charset="0"/>
            </a:endParaRPr>
          </a:p>
          <a:p>
            <a:r>
              <a:rPr lang="sv-SE" altLang="sv-SE" sz="3600" b="1" dirty="0">
                <a:solidFill>
                  <a:srgbClr val="004079"/>
                </a:solidFill>
                <a:latin typeface="+mj-lt"/>
              </a:rPr>
              <a:t>Metod</a:t>
            </a:r>
          </a:p>
          <a:p>
            <a:r>
              <a:rPr lang="sv-SE" altLang="sv-SE" sz="2800" dirty="0">
                <a:solidFill>
                  <a:srgbClr val="000000"/>
                </a:solidFill>
                <a:latin typeface="Tahoma" panose="020B0604030504040204" pitchFamily="34" charset="0"/>
              </a:rPr>
              <a:t>Skriv här vad det är som är gjort.</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Tänk på att försöka få text och bild eller diagram parallella till varandra.</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Berätta för någon utomstående om din studie med postern som hjälp och kontrollera att det du berättar också står på postern.</a:t>
            </a:r>
          </a:p>
          <a:p>
            <a:endParaRPr lang="sv-SE" altLang="sv-SE" sz="2800" dirty="0">
              <a:solidFill>
                <a:srgbClr val="000000"/>
              </a:solidFill>
              <a:latin typeface="Tahoma" panose="020B0604030504040204" pitchFamily="34" charset="0"/>
            </a:endParaRPr>
          </a:p>
        </p:txBody>
      </p:sp>
      <p:sp>
        <p:nvSpPr>
          <p:cNvPr id="8" name="textruta 7">
            <a:extLst>
              <a:ext uri="{FF2B5EF4-FFF2-40B4-BE49-F238E27FC236}">
                <a16:creationId xmlns:a16="http://schemas.microsoft.com/office/drawing/2014/main" id="{D63B8C74-4E83-4728-B931-2B5C22106698}"/>
              </a:ext>
            </a:extLst>
          </p:cNvPr>
          <p:cNvSpPr txBox="1"/>
          <p:nvPr/>
        </p:nvSpPr>
        <p:spPr>
          <a:xfrm>
            <a:off x="2499361" y="17641638"/>
            <a:ext cx="12526329" cy="13388280"/>
          </a:xfrm>
          <a:prstGeom prst="rect">
            <a:avLst/>
          </a:prstGeom>
          <a:noFill/>
        </p:spPr>
        <p:txBody>
          <a:bodyPr wrap="square" rtlCol="0">
            <a:spAutoFit/>
          </a:bodyPr>
          <a:lstStyle/>
          <a:p>
            <a:r>
              <a:rPr lang="sv-SE" altLang="sv-SE" sz="3600" b="1" dirty="0">
                <a:solidFill>
                  <a:srgbClr val="004079"/>
                </a:solidFill>
                <a:latin typeface="+mj-lt"/>
              </a:rPr>
              <a:t>Resultat</a:t>
            </a:r>
          </a:p>
          <a:p>
            <a:r>
              <a:rPr lang="sv-SE" altLang="sv-SE" sz="2800" dirty="0">
                <a:solidFill>
                  <a:srgbClr val="000000"/>
                </a:solidFill>
                <a:latin typeface="Tahoma" panose="020B0604030504040204" pitchFamily="34" charset="0"/>
              </a:rPr>
              <a:t>Beskriv de viktigaste resultaten i ord, komplettera eventuellt med tabell och diagram.  </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Duplicera inte resultat i text och i tabell och diagram utan guida läsaren så att den intresserade kan dyka djupare i illustrationerna. </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Sätt läsaren i centrum. Dölj inte innehållet i för mycket text, då blir det osynligt. </a:t>
            </a:r>
            <a:endParaRPr lang="sv-SE" altLang="sv-SE" sz="2800" dirty="0">
              <a:solidFill>
                <a:srgbClr val="000000"/>
              </a:solidFill>
            </a:endParaRPr>
          </a:p>
          <a:p>
            <a:endParaRPr lang="sv-SE" altLang="sv-SE" sz="2800" dirty="0">
              <a:solidFill>
                <a:srgbClr val="000000"/>
              </a:solidFill>
            </a:endParaRPr>
          </a:p>
          <a:p>
            <a:r>
              <a:rPr lang="sv-SE" altLang="sv-SE" sz="3600" b="1" dirty="0">
                <a:solidFill>
                  <a:srgbClr val="004079"/>
                </a:solidFill>
                <a:latin typeface="+mj-lt"/>
              </a:rPr>
              <a:t>Diskussion</a:t>
            </a:r>
          </a:p>
          <a:p>
            <a:r>
              <a:rPr lang="sv-SE" altLang="sv-SE" sz="2800" dirty="0">
                <a:solidFill>
                  <a:srgbClr val="000000"/>
                </a:solidFill>
                <a:latin typeface="Tahoma" panose="020B0604030504040204" pitchFamily="34" charset="0"/>
              </a:rPr>
              <a:t>Inled diskussionen med en sammanfattning av resultatet.</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Beskriv styrkor och svagheter med studien och fortsätt med styrkor och svagheter och skillnader i resultat i förhållande till annan forskning.</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Skriv om resultatens implikationer för kliniker och beslutsfattare.</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Avsluta med obesvarade frågor och framtida forskning. </a:t>
            </a:r>
          </a:p>
          <a:p>
            <a:endParaRPr lang="sv-SE" altLang="sv-SE" sz="2800" dirty="0">
              <a:solidFill>
                <a:srgbClr val="000000"/>
              </a:solidFill>
              <a:latin typeface="Tahoma" panose="020B0604030504040204" pitchFamily="34" charset="0"/>
            </a:endParaRPr>
          </a:p>
          <a:p>
            <a:endParaRPr lang="sv-SE" altLang="sv-SE" sz="2800" dirty="0">
              <a:solidFill>
                <a:srgbClr val="000000"/>
              </a:solidFill>
              <a:latin typeface="Tahoma" panose="020B0604030504040204" pitchFamily="34" charset="0"/>
            </a:endParaRPr>
          </a:p>
          <a:p>
            <a:r>
              <a:rPr lang="sv-SE" altLang="sv-SE" sz="3600" b="1" dirty="0">
                <a:solidFill>
                  <a:srgbClr val="004079"/>
                </a:solidFill>
                <a:latin typeface="+mj-lt"/>
              </a:rPr>
              <a:t>Referenser</a:t>
            </a:r>
          </a:p>
          <a:p>
            <a:pPr>
              <a:buFontTx/>
              <a:buAutoNum type="arabicParenR"/>
            </a:pPr>
            <a:r>
              <a:rPr lang="sv-SE" altLang="sv-SE" sz="2800" dirty="0">
                <a:solidFill>
                  <a:srgbClr val="000000"/>
                </a:solidFill>
                <a:latin typeface="Tahoma" panose="020B0604030504040204" pitchFamily="34" charset="0"/>
              </a:rPr>
              <a:t> Sätt in referenssiffrorna på rätt ställe i texten.</a:t>
            </a:r>
          </a:p>
          <a:p>
            <a:r>
              <a:rPr lang="sv-SE" altLang="sv-SE" sz="2800" dirty="0">
                <a:solidFill>
                  <a:srgbClr val="000000"/>
                </a:solidFill>
                <a:latin typeface="Tahoma" panose="020B0604030504040204" pitchFamily="34" charset="0"/>
              </a:rPr>
              <a:t>2) </a:t>
            </a:r>
          </a:p>
          <a:p>
            <a:r>
              <a:rPr lang="sv-SE" altLang="sv-SE" sz="2800" dirty="0">
                <a:solidFill>
                  <a:srgbClr val="000000"/>
                </a:solidFill>
                <a:latin typeface="Tahoma" panose="020B0604030504040204" pitchFamily="34" charset="0"/>
              </a:rPr>
              <a:t>3) Inte för många referenser</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Ha gärna med en utförligare sammanfattning i exempelvis en plastficka som du hänger upp vid sidan av postern.</a:t>
            </a:r>
          </a:p>
          <a:p>
            <a:endParaRPr lang="sv-SE" altLang="sv-SE" sz="2800" dirty="0">
              <a:solidFill>
                <a:srgbClr val="000000"/>
              </a:solidFill>
              <a:latin typeface="Tahoma" panose="020B0604030504040204" pitchFamily="34" charset="0"/>
            </a:endParaRPr>
          </a:p>
          <a:p>
            <a:r>
              <a:rPr lang="sv-SE" altLang="sv-SE" sz="2800" dirty="0">
                <a:solidFill>
                  <a:srgbClr val="000000"/>
                </a:solidFill>
                <a:latin typeface="Tahoma" panose="020B0604030504040204" pitchFamily="34" charset="0"/>
              </a:rPr>
              <a:t>Skriv om, skriv om, skriv om.</a:t>
            </a:r>
          </a:p>
        </p:txBody>
      </p:sp>
      <p:graphicFrame>
        <p:nvGraphicFramePr>
          <p:cNvPr id="9" name="Diagram 8">
            <a:extLst>
              <a:ext uri="{FF2B5EF4-FFF2-40B4-BE49-F238E27FC236}">
                <a16:creationId xmlns:a16="http://schemas.microsoft.com/office/drawing/2014/main" id="{BA5E83BF-D2E5-4A4B-A4D8-86AEA884F76C}"/>
              </a:ext>
            </a:extLst>
          </p:cNvPr>
          <p:cNvGraphicFramePr/>
          <p:nvPr>
            <p:extLst>
              <p:ext uri="{D42A27DB-BD31-4B8C-83A1-F6EECF244321}">
                <p14:modId xmlns:p14="http://schemas.microsoft.com/office/powerpoint/2010/main" val="1233487174"/>
              </p:ext>
            </p:extLst>
          </p:nvPr>
        </p:nvGraphicFramePr>
        <p:xfrm>
          <a:off x="17373599" y="18018155"/>
          <a:ext cx="12953999" cy="774641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81C65539-EBDE-4077-B73F-918147C22BFB}"/>
              </a:ext>
            </a:extLst>
          </p:cNvPr>
          <p:cNvSpPr txBox="1"/>
          <p:nvPr/>
        </p:nvSpPr>
        <p:spPr>
          <a:xfrm>
            <a:off x="2781300" y="39349374"/>
            <a:ext cx="9844089" cy="2554545"/>
          </a:xfrm>
          <a:prstGeom prst="rect">
            <a:avLst/>
          </a:prstGeom>
          <a:noFill/>
        </p:spPr>
        <p:txBody>
          <a:bodyPr wrap="square" rtlCol="0">
            <a:spAutoFit/>
          </a:bodyPr>
          <a:lstStyle/>
          <a:p>
            <a:r>
              <a:rPr lang="sv-SE" sz="3200" dirty="0">
                <a:solidFill>
                  <a:schemeClr val="bg1"/>
                </a:solidFill>
              </a:rPr>
              <a:t>Förnamn Efternamn</a:t>
            </a:r>
          </a:p>
          <a:p>
            <a:r>
              <a:rPr lang="sv-SE" sz="3200" dirty="0">
                <a:solidFill>
                  <a:schemeClr val="bg1"/>
                </a:solidFill>
              </a:rPr>
              <a:t>Titel /och eller profession</a:t>
            </a:r>
          </a:p>
          <a:p>
            <a:r>
              <a:rPr lang="sv-SE" sz="3200" dirty="0">
                <a:solidFill>
                  <a:schemeClr val="bg1"/>
                </a:solidFill>
              </a:rPr>
              <a:t>Arbetsplats </a:t>
            </a:r>
          </a:p>
          <a:p>
            <a:r>
              <a:rPr lang="sv-SE" sz="3200" dirty="0">
                <a:solidFill>
                  <a:schemeClr val="bg1"/>
                </a:solidFill>
              </a:rPr>
              <a:t>Telefon: +46 (0) 00 – 000 0000</a:t>
            </a:r>
          </a:p>
          <a:p>
            <a:r>
              <a:rPr lang="sv-SE" sz="3200" dirty="0">
                <a:solidFill>
                  <a:schemeClr val="bg1"/>
                </a:solidFill>
              </a:rPr>
              <a:t>Mailadress: namn.namn@regionvarmland.se</a:t>
            </a:r>
          </a:p>
        </p:txBody>
      </p:sp>
      <p:sp>
        <p:nvSpPr>
          <p:cNvPr id="13" name="textruta 12">
            <a:extLst>
              <a:ext uri="{FF2B5EF4-FFF2-40B4-BE49-F238E27FC236}">
                <a16:creationId xmlns:a16="http://schemas.microsoft.com/office/drawing/2014/main" id="{9BF68784-0AE4-497B-8443-E58739F48999}"/>
              </a:ext>
            </a:extLst>
          </p:cNvPr>
          <p:cNvSpPr txBox="1"/>
          <p:nvPr/>
        </p:nvSpPr>
        <p:spPr>
          <a:xfrm>
            <a:off x="20804743" y="39349374"/>
            <a:ext cx="9844089" cy="2554545"/>
          </a:xfrm>
          <a:prstGeom prst="rect">
            <a:avLst/>
          </a:prstGeom>
          <a:noFill/>
        </p:spPr>
        <p:txBody>
          <a:bodyPr wrap="square" rtlCol="0">
            <a:spAutoFit/>
          </a:bodyPr>
          <a:lstStyle/>
          <a:p>
            <a:pPr algn="r"/>
            <a:r>
              <a:rPr lang="sv-SE" sz="3200" b="1" dirty="0">
                <a:solidFill>
                  <a:schemeClr val="bg1"/>
                </a:solidFill>
              </a:rPr>
              <a:t>Centrum för klinisk forskning CKF</a:t>
            </a:r>
          </a:p>
          <a:p>
            <a:pPr algn="r"/>
            <a:r>
              <a:rPr lang="sv-SE" sz="3200" b="1" dirty="0">
                <a:solidFill>
                  <a:schemeClr val="bg1"/>
                </a:solidFill>
              </a:rPr>
              <a:t>Region Värmland</a:t>
            </a:r>
          </a:p>
          <a:p>
            <a:pPr algn="r"/>
            <a:r>
              <a:rPr lang="sv-SE" sz="3200" b="1" dirty="0">
                <a:solidFill>
                  <a:schemeClr val="bg1"/>
                </a:solidFill>
              </a:rPr>
              <a:t>Hus 73, plan 3</a:t>
            </a:r>
            <a:br>
              <a:rPr lang="sv-SE" sz="3200" b="1" dirty="0">
                <a:solidFill>
                  <a:schemeClr val="bg1"/>
                </a:solidFill>
              </a:rPr>
            </a:br>
            <a:r>
              <a:rPr lang="sv-SE" sz="3200" b="1" dirty="0">
                <a:solidFill>
                  <a:schemeClr val="bg1"/>
                </a:solidFill>
              </a:rPr>
              <a:t>651 85 KARLSTAD</a:t>
            </a:r>
          </a:p>
          <a:p>
            <a:pPr algn="r"/>
            <a:r>
              <a:rPr lang="sv-SE" sz="3200" b="1" dirty="0">
                <a:solidFill>
                  <a:schemeClr val="bg1"/>
                </a:solidFill>
              </a:rPr>
              <a:t>www.regionvarmland.se/kliniskforskning</a:t>
            </a:r>
          </a:p>
        </p:txBody>
      </p:sp>
      <p:sp>
        <p:nvSpPr>
          <p:cNvPr id="7" name="Rektangel 6">
            <a:extLst>
              <a:ext uri="{FF2B5EF4-FFF2-40B4-BE49-F238E27FC236}">
                <a16:creationId xmlns:a16="http://schemas.microsoft.com/office/drawing/2014/main" id="{55A5A6A8-1E67-40DA-958B-EB053F2E6FC4}"/>
              </a:ext>
            </a:extLst>
          </p:cNvPr>
          <p:cNvSpPr/>
          <p:nvPr/>
        </p:nvSpPr>
        <p:spPr>
          <a:xfrm>
            <a:off x="17373599" y="6274089"/>
            <a:ext cx="12953999" cy="10515600"/>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aphicFrame>
        <p:nvGraphicFramePr>
          <p:cNvPr id="17" name="Diagram 16">
            <a:extLst>
              <a:ext uri="{FF2B5EF4-FFF2-40B4-BE49-F238E27FC236}">
                <a16:creationId xmlns:a16="http://schemas.microsoft.com/office/drawing/2014/main" id="{3FE56E23-5E8C-4471-A8B1-016DA0D9EF3A}"/>
              </a:ext>
            </a:extLst>
          </p:cNvPr>
          <p:cNvGraphicFramePr/>
          <p:nvPr>
            <p:extLst>
              <p:ext uri="{D42A27DB-BD31-4B8C-83A1-F6EECF244321}">
                <p14:modId xmlns:p14="http://schemas.microsoft.com/office/powerpoint/2010/main" val="3206410221"/>
              </p:ext>
            </p:extLst>
          </p:nvPr>
        </p:nvGraphicFramePr>
        <p:xfrm>
          <a:off x="17373600" y="27076693"/>
          <a:ext cx="12953998" cy="7530639"/>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ruta 2">
            <a:extLst>
              <a:ext uri="{FF2B5EF4-FFF2-40B4-BE49-F238E27FC236}">
                <a16:creationId xmlns:a16="http://schemas.microsoft.com/office/drawing/2014/main" id="{51C1C203-5C3A-4B40-9316-1023D7AA34B5}"/>
              </a:ext>
            </a:extLst>
          </p:cNvPr>
          <p:cNvSpPr txBox="1"/>
          <p:nvPr/>
        </p:nvSpPr>
        <p:spPr>
          <a:xfrm>
            <a:off x="17856200" y="25806400"/>
            <a:ext cx="12043726" cy="523220"/>
          </a:xfrm>
          <a:prstGeom prst="rect">
            <a:avLst/>
          </a:prstGeom>
          <a:noFill/>
        </p:spPr>
        <p:txBody>
          <a:bodyPr wrap="square" rtlCol="0">
            <a:spAutoFit/>
          </a:bodyPr>
          <a:lstStyle/>
          <a:p>
            <a:r>
              <a:rPr lang="sv-SE" sz="2800" dirty="0">
                <a:solidFill>
                  <a:srgbClr val="000000"/>
                </a:solidFill>
                <a:latin typeface="Tahoma" panose="020B0604030504040204" pitchFamily="34" charset="0"/>
              </a:rPr>
              <a:t>Figur 1. Skriv en figurtext. Hänvisa till figur 1 på rätt ställe i texten.</a:t>
            </a:r>
          </a:p>
        </p:txBody>
      </p:sp>
      <p:sp>
        <p:nvSpPr>
          <p:cNvPr id="11" name="textruta 10">
            <a:extLst>
              <a:ext uri="{FF2B5EF4-FFF2-40B4-BE49-F238E27FC236}">
                <a16:creationId xmlns:a16="http://schemas.microsoft.com/office/drawing/2014/main" id="{D80BB579-EED1-4FF0-A62D-4C5C4BD55A36}"/>
              </a:ext>
            </a:extLst>
          </p:cNvPr>
          <p:cNvSpPr txBox="1"/>
          <p:nvPr/>
        </p:nvSpPr>
        <p:spPr>
          <a:xfrm>
            <a:off x="17830800" y="34594800"/>
            <a:ext cx="12043726" cy="523220"/>
          </a:xfrm>
          <a:prstGeom prst="rect">
            <a:avLst/>
          </a:prstGeom>
          <a:noFill/>
        </p:spPr>
        <p:txBody>
          <a:bodyPr wrap="square" rtlCol="0">
            <a:spAutoFit/>
          </a:bodyPr>
          <a:lstStyle/>
          <a:p>
            <a:r>
              <a:rPr lang="sv-SE" sz="2800" dirty="0">
                <a:solidFill>
                  <a:srgbClr val="000000"/>
                </a:solidFill>
                <a:latin typeface="Tahoma" panose="020B0604030504040204" pitchFamily="34" charset="0"/>
              </a:rPr>
              <a:t>Figur 2. Skriv en figurtext. Hänvisa till figur 2 på rätt ställe i texten.</a:t>
            </a:r>
          </a:p>
        </p:txBody>
      </p:sp>
      <p:sp>
        <p:nvSpPr>
          <p:cNvPr id="14" name="textruta 13">
            <a:extLst>
              <a:ext uri="{FF2B5EF4-FFF2-40B4-BE49-F238E27FC236}">
                <a16:creationId xmlns:a16="http://schemas.microsoft.com/office/drawing/2014/main" id="{761C0AC1-EE4D-43C4-96F6-CDEADC89D0D5}"/>
              </a:ext>
            </a:extLst>
          </p:cNvPr>
          <p:cNvSpPr txBox="1"/>
          <p:nvPr/>
        </p:nvSpPr>
        <p:spPr>
          <a:xfrm>
            <a:off x="17856200" y="16840200"/>
            <a:ext cx="12043726" cy="523220"/>
          </a:xfrm>
          <a:prstGeom prst="rect">
            <a:avLst/>
          </a:prstGeom>
          <a:noFill/>
        </p:spPr>
        <p:txBody>
          <a:bodyPr wrap="square" rtlCol="0">
            <a:spAutoFit/>
          </a:bodyPr>
          <a:lstStyle/>
          <a:p>
            <a:r>
              <a:rPr lang="sv-SE" sz="2800" dirty="0">
                <a:solidFill>
                  <a:srgbClr val="000000"/>
                </a:solidFill>
                <a:latin typeface="Tahoma" panose="020B0604030504040204" pitchFamily="34" charset="0"/>
              </a:rPr>
              <a:t>Ta enbart med fotografier eller teckningar som tillför något till ämnet.</a:t>
            </a:r>
          </a:p>
        </p:txBody>
      </p:sp>
    </p:spTree>
    <p:extLst>
      <p:ext uri="{BB962C8B-B14F-4D97-AF65-F5344CB8AC3E}">
        <p14:creationId xmlns:p14="http://schemas.microsoft.com/office/powerpoint/2010/main" val="396362288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681</TotalTime>
  <Words>439</Words>
  <Application>Microsoft Office PowerPoint</Application>
  <PresentationFormat>Anpassad</PresentationFormat>
  <Paragraphs>56</Paragraphs>
  <Slides>1</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vt:i4>
      </vt:variant>
    </vt:vector>
  </HeadingPairs>
  <TitlesOfParts>
    <vt:vector size="7" baseType="lpstr">
      <vt:lpstr>Arial</vt:lpstr>
      <vt:lpstr>Calibri</vt:lpstr>
      <vt:lpstr>Calibri (Rubriker)</vt:lpstr>
      <vt:lpstr>Calibri Light</vt:lpstr>
      <vt:lpstr>Tahoma</vt:lpstr>
      <vt:lpstr>Office-tema</vt:lpstr>
      <vt:lpstr>Rubrik på din vetenskapliga poster Eventuellt en underrubrik  Författare med titlar och affiliering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Susanne Boman</dc:creator>
  <cp:lastModifiedBy>Mats Andersson</cp:lastModifiedBy>
  <cp:revision>18</cp:revision>
  <dcterms:created xsi:type="dcterms:W3CDTF">2018-08-22T09:30:45Z</dcterms:created>
  <dcterms:modified xsi:type="dcterms:W3CDTF">2022-12-19T07:30:10Z</dcterms:modified>
</cp:coreProperties>
</file>