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2" r:id="rId7"/>
    <p:sldMasterId id="2147483704" r:id="rId8"/>
  </p:sldMasterIdLst>
  <p:sldIdLst>
    <p:sldId id="256" r:id="rId9"/>
    <p:sldId id="2145709376" r:id="rId10"/>
    <p:sldId id="2145709470" r:id="rId11"/>
    <p:sldId id="5061" r:id="rId12"/>
    <p:sldId id="5062" r:id="rId13"/>
    <p:sldId id="5060" r:id="rId14"/>
    <p:sldId id="5063" r:id="rId15"/>
    <p:sldId id="2145709384" r:id="rId16"/>
    <p:sldId id="257" r:id="rId17"/>
    <p:sldId id="2145709383" r:id="rId18"/>
    <p:sldId id="2145709385" r:id="rId19"/>
    <p:sldId id="258" r:id="rId20"/>
    <p:sldId id="259" r:id="rId21"/>
    <p:sldId id="2145709386" r:id="rId22"/>
    <p:sldId id="2145709387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219805-BCCC-451A-9257-97BE6F700FC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3F18E7F-D42C-4EFE-93E4-87A749B7E14C}">
      <dgm:prSet phldrT="[Text]"/>
      <dgm:spPr/>
      <dgm:t>
        <a:bodyPr/>
        <a:lstStyle/>
        <a:p>
          <a:r>
            <a:rPr lang="sv-SE" dirty="0"/>
            <a:t>Följa upp</a:t>
          </a:r>
        </a:p>
      </dgm:t>
    </dgm:pt>
    <dgm:pt modelId="{C4DF0DB7-973B-46DE-8DBF-19517CDDFEE6}" type="parTrans" cxnId="{5E09AEBD-8637-4E9E-ACE3-2139BC9F9BBD}">
      <dgm:prSet/>
      <dgm:spPr/>
      <dgm:t>
        <a:bodyPr/>
        <a:lstStyle/>
        <a:p>
          <a:endParaRPr lang="sv-SE"/>
        </a:p>
      </dgm:t>
    </dgm:pt>
    <dgm:pt modelId="{37CAAE02-1033-4180-8590-2DF6F701CD78}" type="sibTrans" cxnId="{5E09AEBD-8637-4E9E-ACE3-2139BC9F9BBD}">
      <dgm:prSet/>
      <dgm:spPr/>
      <dgm:t>
        <a:bodyPr/>
        <a:lstStyle/>
        <a:p>
          <a:endParaRPr lang="sv-SE"/>
        </a:p>
      </dgm:t>
    </dgm:pt>
    <dgm:pt modelId="{483156B9-C991-46B7-9B41-FC19620A62DD}">
      <dgm:prSet phldrT="[Text]"/>
      <dgm:spPr/>
      <dgm:t>
        <a:bodyPr/>
        <a:lstStyle/>
        <a:p>
          <a:r>
            <a:rPr lang="sv-SE" dirty="0"/>
            <a:t>Förbättra</a:t>
          </a:r>
        </a:p>
      </dgm:t>
    </dgm:pt>
    <dgm:pt modelId="{7F2A47E8-0B56-44E4-ACE0-E3D11141DF3F}" type="parTrans" cxnId="{B6004F60-D43F-4F30-82F8-34A01DBA8A73}">
      <dgm:prSet/>
      <dgm:spPr/>
      <dgm:t>
        <a:bodyPr/>
        <a:lstStyle/>
        <a:p>
          <a:endParaRPr lang="sv-SE"/>
        </a:p>
      </dgm:t>
    </dgm:pt>
    <dgm:pt modelId="{E6A24D90-B5AE-4187-B6D9-ADF4D181D40E}" type="sibTrans" cxnId="{B6004F60-D43F-4F30-82F8-34A01DBA8A73}">
      <dgm:prSet/>
      <dgm:spPr/>
      <dgm:t>
        <a:bodyPr/>
        <a:lstStyle/>
        <a:p>
          <a:endParaRPr lang="sv-SE"/>
        </a:p>
      </dgm:t>
    </dgm:pt>
    <dgm:pt modelId="{50BC5B34-C71C-45FF-9452-132E203BC12B}">
      <dgm:prSet phldrT="[Text]"/>
      <dgm:spPr/>
      <dgm:t>
        <a:bodyPr/>
        <a:lstStyle/>
        <a:p>
          <a:r>
            <a:rPr lang="sv-SE" dirty="0"/>
            <a:t>Planera</a:t>
          </a:r>
        </a:p>
      </dgm:t>
    </dgm:pt>
    <dgm:pt modelId="{D231E6B3-0510-4ABA-9AFF-5874D503F46E}" type="parTrans" cxnId="{799CD5BB-FDFA-4504-B218-03BE69E97390}">
      <dgm:prSet/>
      <dgm:spPr/>
      <dgm:t>
        <a:bodyPr/>
        <a:lstStyle/>
        <a:p>
          <a:endParaRPr lang="sv-SE"/>
        </a:p>
      </dgm:t>
    </dgm:pt>
    <dgm:pt modelId="{17A20320-33D1-4E60-8A22-9CAC2196078F}" type="sibTrans" cxnId="{799CD5BB-FDFA-4504-B218-03BE69E97390}">
      <dgm:prSet/>
      <dgm:spPr/>
      <dgm:t>
        <a:bodyPr/>
        <a:lstStyle/>
        <a:p>
          <a:endParaRPr lang="sv-SE"/>
        </a:p>
      </dgm:t>
    </dgm:pt>
    <dgm:pt modelId="{69145258-72A0-41FC-BAC3-2F4EE686D78A}">
      <dgm:prSet phldrT="[Text]"/>
      <dgm:spPr/>
      <dgm:t>
        <a:bodyPr/>
        <a:lstStyle/>
        <a:p>
          <a:r>
            <a:rPr lang="sv-SE" dirty="0"/>
            <a:t>Genomföra</a:t>
          </a:r>
        </a:p>
      </dgm:t>
    </dgm:pt>
    <dgm:pt modelId="{0694F4EA-A7FB-497B-85AF-24B4133327F6}" type="parTrans" cxnId="{2CB7BA98-9F35-4DFE-BCF3-F473985993D1}">
      <dgm:prSet/>
      <dgm:spPr/>
      <dgm:t>
        <a:bodyPr/>
        <a:lstStyle/>
        <a:p>
          <a:endParaRPr lang="sv-SE"/>
        </a:p>
      </dgm:t>
    </dgm:pt>
    <dgm:pt modelId="{AA5183ED-28E0-4473-8DB5-71754713BE9B}" type="sibTrans" cxnId="{2CB7BA98-9F35-4DFE-BCF3-F473985993D1}">
      <dgm:prSet/>
      <dgm:spPr/>
      <dgm:t>
        <a:bodyPr/>
        <a:lstStyle/>
        <a:p>
          <a:endParaRPr lang="sv-SE"/>
        </a:p>
      </dgm:t>
    </dgm:pt>
    <dgm:pt modelId="{BF9E3B25-C9AB-402A-9CCC-D7699113535F}" type="pres">
      <dgm:prSet presAssocID="{0D219805-BCCC-451A-9257-97BE6F700F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9532BDF-84A1-4AFA-8B48-DFF519CBBF13}" type="pres">
      <dgm:prSet presAssocID="{0D219805-BCCC-451A-9257-97BE6F700FC4}" presName="children" presStyleCnt="0"/>
      <dgm:spPr/>
    </dgm:pt>
    <dgm:pt modelId="{D721A87C-AFEA-4262-8CD1-8C73DD151E9B}" type="pres">
      <dgm:prSet presAssocID="{0D219805-BCCC-451A-9257-97BE6F700FC4}" presName="childPlaceholder" presStyleCnt="0"/>
      <dgm:spPr/>
    </dgm:pt>
    <dgm:pt modelId="{7D9A2A95-BA0A-4D7D-92AD-0130F108BE39}" type="pres">
      <dgm:prSet presAssocID="{0D219805-BCCC-451A-9257-97BE6F700FC4}" presName="circle" presStyleCnt="0"/>
      <dgm:spPr/>
    </dgm:pt>
    <dgm:pt modelId="{D6329FCC-2D0A-4707-9F96-36492D20698F}" type="pres">
      <dgm:prSet presAssocID="{0D219805-BCCC-451A-9257-97BE6F700FC4}" presName="quadrant1" presStyleLbl="node1" presStyleIdx="0" presStyleCnt="4" custAng="0">
        <dgm:presLayoutVars>
          <dgm:chMax val="1"/>
          <dgm:bulletEnabled val="1"/>
        </dgm:presLayoutVars>
      </dgm:prSet>
      <dgm:spPr/>
    </dgm:pt>
    <dgm:pt modelId="{423BB695-E4D0-4CC3-83BC-F003FEE9D4F1}" type="pres">
      <dgm:prSet presAssocID="{0D219805-BCCC-451A-9257-97BE6F700FC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77CDBD8-11B1-4E75-810C-D40C21EB46AA}" type="pres">
      <dgm:prSet presAssocID="{0D219805-BCCC-451A-9257-97BE6F700FC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FA02384-57F5-4577-98AC-9C14FD797320}" type="pres">
      <dgm:prSet presAssocID="{0D219805-BCCC-451A-9257-97BE6F700FC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998F628-54D0-418A-9D8F-7396BE496DE1}" type="pres">
      <dgm:prSet presAssocID="{0D219805-BCCC-451A-9257-97BE6F700FC4}" presName="quadrantPlaceholder" presStyleCnt="0"/>
      <dgm:spPr/>
    </dgm:pt>
    <dgm:pt modelId="{1D45687D-0BF1-41B7-A660-2C04C3B4AD0C}" type="pres">
      <dgm:prSet presAssocID="{0D219805-BCCC-451A-9257-97BE6F700FC4}" presName="center1" presStyleLbl="fgShp" presStyleIdx="0" presStyleCnt="2" custAng="0" custScaleX="923179" custScaleY="1045917" custLinFactNeighborX="6403" custLinFactNeighborY="3462"/>
      <dgm:spPr/>
    </dgm:pt>
    <dgm:pt modelId="{A40D6C41-FC56-45DC-8066-0ECCB0CACF77}" type="pres">
      <dgm:prSet presAssocID="{0D219805-BCCC-451A-9257-97BE6F700FC4}" presName="center2" presStyleLbl="fgShp" presStyleIdx="1" presStyleCnt="2" custScaleX="907985" custScaleY="1016232"/>
      <dgm:spPr/>
    </dgm:pt>
  </dgm:ptLst>
  <dgm:cxnLst>
    <dgm:cxn modelId="{4E927708-1876-407B-9E0A-CD6CB62E7272}" type="presOf" srcId="{0D219805-BCCC-451A-9257-97BE6F700FC4}" destId="{BF9E3B25-C9AB-402A-9CCC-D7699113535F}" srcOrd="0" destOrd="0" presId="urn:microsoft.com/office/officeart/2005/8/layout/cycle4"/>
    <dgm:cxn modelId="{B6004F60-D43F-4F30-82F8-34A01DBA8A73}" srcId="{0D219805-BCCC-451A-9257-97BE6F700FC4}" destId="{483156B9-C991-46B7-9B41-FC19620A62DD}" srcOrd="1" destOrd="0" parTransId="{7F2A47E8-0B56-44E4-ACE0-E3D11141DF3F}" sibTransId="{E6A24D90-B5AE-4187-B6D9-ADF4D181D40E}"/>
    <dgm:cxn modelId="{7B34C145-4B31-4E3F-82A9-9B1E4056A9EA}" type="presOf" srcId="{43F18E7F-D42C-4EFE-93E4-87A749B7E14C}" destId="{D6329FCC-2D0A-4707-9F96-36492D20698F}" srcOrd="0" destOrd="0" presId="urn:microsoft.com/office/officeart/2005/8/layout/cycle4"/>
    <dgm:cxn modelId="{C2E2BA7E-6D8C-474F-84CD-F09B974F5076}" type="presOf" srcId="{69145258-72A0-41FC-BAC3-2F4EE686D78A}" destId="{5FA02384-57F5-4577-98AC-9C14FD797320}" srcOrd="0" destOrd="0" presId="urn:microsoft.com/office/officeart/2005/8/layout/cycle4"/>
    <dgm:cxn modelId="{2CB7BA98-9F35-4DFE-BCF3-F473985993D1}" srcId="{0D219805-BCCC-451A-9257-97BE6F700FC4}" destId="{69145258-72A0-41FC-BAC3-2F4EE686D78A}" srcOrd="3" destOrd="0" parTransId="{0694F4EA-A7FB-497B-85AF-24B4133327F6}" sibTransId="{AA5183ED-28E0-4473-8DB5-71754713BE9B}"/>
    <dgm:cxn modelId="{73FB3399-FA2E-4156-88A5-8E20A9A15B62}" type="presOf" srcId="{483156B9-C991-46B7-9B41-FC19620A62DD}" destId="{423BB695-E4D0-4CC3-83BC-F003FEE9D4F1}" srcOrd="0" destOrd="0" presId="urn:microsoft.com/office/officeart/2005/8/layout/cycle4"/>
    <dgm:cxn modelId="{799CD5BB-FDFA-4504-B218-03BE69E97390}" srcId="{0D219805-BCCC-451A-9257-97BE6F700FC4}" destId="{50BC5B34-C71C-45FF-9452-132E203BC12B}" srcOrd="2" destOrd="0" parTransId="{D231E6B3-0510-4ABA-9AFF-5874D503F46E}" sibTransId="{17A20320-33D1-4E60-8A22-9CAC2196078F}"/>
    <dgm:cxn modelId="{5E09AEBD-8637-4E9E-ACE3-2139BC9F9BBD}" srcId="{0D219805-BCCC-451A-9257-97BE6F700FC4}" destId="{43F18E7F-D42C-4EFE-93E4-87A749B7E14C}" srcOrd="0" destOrd="0" parTransId="{C4DF0DB7-973B-46DE-8DBF-19517CDDFEE6}" sibTransId="{37CAAE02-1033-4180-8590-2DF6F701CD78}"/>
    <dgm:cxn modelId="{50B326CA-DBBF-406F-94AF-BB7C3E3C6A57}" type="presOf" srcId="{50BC5B34-C71C-45FF-9452-132E203BC12B}" destId="{577CDBD8-11B1-4E75-810C-D40C21EB46AA}" srcOrd="0" destOrd="0" presId="urn:microsoft.com/office/officeart/2005/8/layout/cycle4"/>
    <dgm:cxn modelId="{21878A72-1639-40E0-8E04-6FA82FE4AE8B}" type="presParOf" srcId="{BF9E3B25-C9AB-402A-9CCC-D7699113535F}" destId="{19532BDF-84A1-4AFA-8B48-DFF519CBBF13}" srcOrd="0" destOrd="0" presId="urn:microsoft.com/office/officeart/2005/8/layout/cycle4"/>
    <dgm:cxn modelId="{1050EDEA-454F-4A4A-A01F-1E3F8F65F776}" type="presParOf" srcId="{19532BDF-84A1-4AFA-8B48-DFF519CBBF13}" destId="{D721A87C-AFEA-4262-8CD1-8C73DD151E9B}" srcOrd="0" destOrd="0" presId="urn:microsoft.com/office/officeart/2005/8/layout/cycle4"/>
    <dgm:cxn modelId="{5167B420-3EC8-4F2C-AA12-D05B36E92673}" type="presParOf" srcId="{BF9E3B25-C9AB-402A-9CCC-D7699113535F}" destId="{7D9A2A95-BA0A-4D7D-92AD-0130F108BE39}" srcOrd="1" destOrd="0" presId="urn:microsoft.com/office/officeart/2005/8/layout/cycle4"/>
    <dgm:cxn modelId="{B8648C14-1044-4918-B89B-A2A14F5C26F0}" type="presParOf" srcId="{7D9A2A95-BA0A-4D7D-92AD-0130F108BE39}" destId="{D6329FCC-2D0A-4707-9F96-36492D20698F}" srcOrd="0" destOrd="0" presId="urn:microsoft.com/office/officeart/2005/8/layout/cycle4"/>
    <dgm:cxn modelId="{F26AD92C-9A26-4048-A10E-286C70F4BCEB}" type="presParOf" srcId="{7D9A2A95-BA0A-4D7D-92AD-0130F108BE39}" destId="{423BB695-E4D0-4CC3-83BC-F003FEE9D4F1}" srcOrd="1" destOrd="0" presId="urn:microsoft.com/office/officeart/2005/8/layout/cycle4"/>
    <dgm:cxn modelId="{39717372-D6C3-4815-BA35-7D1C9D050B31}" type="presParOf" srcId="{7D9A2A95-BA0A-4D7D-92AD-0130F108BE39}" destId="{577CDBD8-11B1-4E75-810C-D40C21EB46AA}" srcOrd="2" destOrd="0" presId="urn:microsoft.com/office/officeart/2005/8/layout/cycle4"/>
    <dgm:cxn modelId="{C407F1AC-9593-4927-9D9C-022E4B6ADAAD}" type="presParOf" srcId="{7D9A2A95-BA0A-4D7D-92AD-0130F108BE39}" destId="{5FA02384-57F5-4577-98AC-9C14FD797320}" srcOrd="3" destOrd="0" presId="urn:microsoft.com/office/officeart/2005/8/layout/cycle4"/>
    <dgm:cxn modelId="{A2CB5E56-886B-4083-84B5-648C4DDFE8B9}" type="presParOf" srcId="{7D9A2A95-BA0A-4D7D-92AD-0130F108BE39}" destId="{C998F628-54D0-418A-9D8F-7396BE496DE1}" srcOrd="4" destOrd="0" presId="urn:microsoft.com/office/officeart/2005/8/layout/cycle4"/>
    <dgm:cxn modelId="{1C37486F-EC86-45D2-988A-8BC2545944E9}" type="presParOf" srcId="{BF9E3B25-C9AB-402A-9CCC-D7699113535F}" destId="{1D45687D-0BF1-41B7-A660-2C04C3B4AD0C}" srcOrd="2" destOrd="0" presId="urn:microsoft.com/office/officeart/2005/8/layout/cycle4"/>
    <dgm:cxn modelId="{960F4184-E9D8-4632-A044-549CF7849E12}" type="presParOf" srcId="{BF9E3B25-C9AB-402A-9CCC-D7699113535F}" destId="{A40D6C41-FC56-45DC-8066-0ECCB0CACF7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29FCC-2D0A-4707-9F96-36492D20698F}">
      <dsp:nvSpPr>
        <dsp:cNvPr id="0" name=""/>
        <dsp:cNvSpPr/>
      </dsp:nvSpPr>
      <dsp:spPr>
        <a:xfrm>
          <a:off x="749155" y="136272"/>
          <a:ext cx="885342" cy="88534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Följa upp</a:t>
          </a:r>
        </a:p>
      </dsp:txBody>
      <dsp:txXfrm>
        <a:off x="1008466" y="395583"/>
        <a:ext cx="626031" cy="626031"/>
      </dsp:txXfrm>
    </dsp:sp>
    <dsp:sp modelId="{423BB695-E4D0-4CC3-83BC-F003FEE9D4F1}">
      <dsp:nvSpPr>
        <dsp:cNvPr id="0" name=""/>
        <dsp:cNvSpPr/>
      </dsp:nvSpPr>
      <dsp:spPr>
        <a:xfrm rot="5400000">
          <a:off x="1675391" y="136272"/>
          <a:ext cx="885342" cy="88534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Förbättra</a:t>
          </a:r>
        </a:p>
      </dsp:txBody>
      <dsp:txXfrm rot="-5400000">
        <a:off x="1675391" y="395583"/>
        <a:ext cx="626031" cy="626031"/>
      </dsp:txXfrm>
    </dsp:sp>
    <dsp:sp modelId="{577CDBD8-11B1-4E75-810C-D40C21EB46AA}">
      <dsp:nvSpPr>
        <dsp:cNvPr id="0" name=""/>
        <dsp:cNvSpPr/>
      </dsp:nvSpPr>
      <dsp:spPr>
        <a:xfrm rot="10800000">
          <a:off x="1675391" y="1062508"/>
          <a:ext cx="885342" cy="88534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Planera</a:t>
          </a:r>
        </a:p>
      </dsp:txBody>
      <dsp:txXfrm rot="10800000">
        <a:off x="1675391" y="1062508"/>
        <a:ext cx="626031" cy="626031"/>
      </dsp:txXfrm>
    </dsp:sp>
    <dsp:sp modelId="{5FA02384-57F5-4577-98AC-9C14FD797320}">
      <dsp:nvSpPr>
        <dsp:cNvPr id="0" name=""/>
        <dsp:cNvSpPr/>
      </dsp:nvSpPr>
      <dsp:spPr>
        <a:xfrm rot="16200000">
          <a:off x="749155" y="1062508"/>
          <a:ext cx="885342" cy="88534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Genomföra</a:t>
          </a:r>
        </a:p>
      </dsp:txBody>
      <dsp:txXfrm rot="5400000">
        <a:off x="1008466" y="1062508"/>
        <a:ext cx="626031" cy="626031"/>
      </dsp:txXfrm>
    </dsp:sp>
    <dsp:sp modelId="{1D45687D-0BF1-41B7-A660-2C04C3B4AD0C}">
      <dsp:nvSpPr>
        <dsp:cNvPr id="0" name=""/>
        <dsp:cNvSpPr/>
      </dsp:nvSpPr>
      <dsp:spPr>
        <a:xfrm>
          <a:off x="263538" y="-389914"/>
          <a:ext cx="2821958" cy="278012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D6C41-FC56-45DC-8066-0ECCB0CACF77}">
      <dsp:nvSpPr>
        <dsp:cNvPr id="0" name=""/>
        <dsp:cNvSpPr/>
      </dsp:nvSpPr>
      <dsp:spPr>
        <a:xfrm rot="10800000">
          <a:off x="267188" y="-257430"/>
          <a:ext cx="2775513" cy="270121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2023-11-07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C1943C-F23E-4B6E-A64A-B928E0FA4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998B08F-E5A1-451F-AB37-8D9640149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8C70FE-A1FF-460E-A11A-76DE31A1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64D7A3-1A85-4EA7-BEA1-D25CE753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B28446-3C35-48E8-BFD6-DEDFE5FC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131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71919-6A52-4457-976D-A938933B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7D26ED-CCB7-476D-B3D3-1BDD93F9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24090A-360A-4019-8F58-8EC28D16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4878EA-1FAC-4995-802C-2C848EE1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534BD-0B04-4787-AFCF-9465956B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273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61E3F-DBD6-4AC5-B089-52DBB6DA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CEDDBB-E20B-473A-80E0-826CB761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C45257-08C3-498F-B6CB-EB5E247F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6D814F-8F27-4929-AE08-9EAC1AC2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84AD23-320D-44E6-A742-A8D20F52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294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9EDFF-3763-4025-A3D0-21447F27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108788-93D7-4DC0-934E-2FE3147C1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FC7974-303C-4641-8526-B741ABF50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DE6BAB-6E10-4DED-9204-3BA5387B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B17D9F-505C-43AD-8794-F60F7021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62C815-EFFE-4931-A589-1F976148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5156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6FE67-143B-4CC9-BACB-5322F9182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07D4EC-9446-43F9-9E91-38A7EC85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9FA750-21FB-4008-A607-90B3975AB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45428A-763C-4A31-8064-D07EFB50A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A9FB885-B169-4935-85F5-38DC54061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1D82932-5ADD-4D9A-A092-56C48AC1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64854DC-3883-4B37-A2A2-7C26DA7E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D961BCF-A7C8-4FC0-A827-058AA1B1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776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E876C-A92D-4708-B0B1-884B14EC4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E80539B-FEBF-4DED-8F61-E329A703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8A230E-79CE-4AEE-894F-6FE2D43F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547BDB-20F7-4B47-8D61-5C1649D0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9919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1129115-61CF-4D4A-8253-433E1CFD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19844D7-9B2B-4371-A6B7-26038BF8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DFA011-56E3-4217-9D41-2D064974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252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AEB19-BF39-41A2-8095-5B800BFB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CFDA04-0E4D-470E-A26B-2ACB05E4D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C4116E-5325-456D-A958-2CB4DF781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867CF8-2BA9-4D9E-A811-019B5B8A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88E509-4465-4196-9536-D388EA6A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4D623B-F830-4B81-9FB9-EB17604F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3982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FCCE2B-6018-41A2-B70C-1A5201BA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729BD-BAE1-4555-9ABD-215CEB148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71337E-71BE-4FF7-9254-A83333E99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11F434-2402-4817-A931-9C4CA95D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69C732-9F90-4AF7-8C13-11217641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772422-873A-4C03-A06A-674F8EB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127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613D8-FB39-4D6C-A5C3-AC5B7960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E31DBD0-02DF-45D7-ACA0-FA38AF973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90CF5-7A24-4AE1-85C6-7CA62D8D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A9919E-8866-46F1-AA91-0B2FAA3E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122E76-E87F-49A7-BB7B-8CC803CA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3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3A9DC5E-A53C-4A9C-969D-9B64DFAD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75F0BA-01A6-445D-B39F-35A992C34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19DAD1-398F-4D7E-9823-8ABECAFA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ECCA19-3A4E-4C43-BA35-0BAF513B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3BC286-6535-43ED-BC7A-7E4B4FB5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656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09325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147777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23481318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27772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3021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173916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190500" y="616841"/>
            <a:ext cx="11760200" cy="609793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377D7A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3C5CD0-1D79-4FD4-8831-10A494BF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1644630" y="6648450"/>
            <a:ext cx="464820" cy="209550"/>
          </a:xfrm>
        </p:spPr>
        <p:txBody>
          <a:bodyPr lIns="0" tIns="0" rIns="0" bIns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DBAD975-63FF-4468-AC34-025F73E043F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3742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915824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23984-765E-4F9A-A4AB-604AEA001471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26A771-D75B-4F65-AABF-5070B8E764D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66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2023-11-07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40BBD38-4C63-4768-A888-41FB1628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C1C146-78A0-465A-A0C9-45669FC0D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474E4-7AD0-47F3-9CB1-BA506355E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D0878-FE01-4A22-A6B9-59923FC1D6C9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D8E6A2-BCB3-4B5D-8F2D-C6242B88B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093346-4CF4-4DC8-82CA-5A105421E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55AC-271D-49C8-8CDC-DE55250680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1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624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varmland.se/regionvarmland/ovrigt/hantera-prenumeration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onelltklinisktkunskapsstod.se/sta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nea.liv.se/Document/Document?DocumentNumber=21751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9894" y="3217529"/>
            <a:ext cx="5599074" cy="1311128"/>
          </a:xfrm>
        </p:spPr>
        <p:txBody>
          <a:bodyPr/>
          <a:lstStyle/>
          <a:p>
            <a:pPr algn="ctr"/>
            <a:r>
              <a:rPr lang="sv-SE" dirty="0"/>
              <a:t>Arbetssätt Primärvårdsrådet &amp; Kunskapsstöd</a:t>
            </a:r>
            <a:br>
              <a:rPr lang="sv-SE" dirty="0"/>
            </a:br>
            <a:br>
              <a:rPr lang="sv-SE" dirty="0"/>
            </a:br>
            <a:r>
              <a:rPr lang="sv-SE" sz="2800" dirty="0"/>
              <a:t>Vårdvalsråd 231025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9444" y="4532939"/>
            <a:ext cx="5599074" cy="645902"/>
          </a:xfrm>
        </p:spPr>
        <p:txBody>
          <a:bodyPr/>
          <a:lstStyle/>
          <a:p>
            <a:r>
              <a:rPr lang="sv-SE" dirty="0"/>
              <a:t>Annika Kjellman, Utvecklingsledare Område Vårdkvalitet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 22">
            <a:extLst>
              <a:ext uri="{FF2B5EF4-FFF2-40B4-BE49-F238E27FC236}">
                <a16:creationId xmlns:a16="http://schemas.microsoft.com/office/drawing/2014/main" id="{1EBC1A71-DA8E-4723-A004-19909BBC8DC9}"/>
              </a:ext>
            </a:extLst>
          </p:cNvPr>
          <p:cNvGrpSpPr/>
          <p:nvPr/>
        </p:nvGrpSpPr>
        <p:grpSpPr>
          <a:xfrm>
            <a:off x="190015" y="232652"/>
            <a:ext cx="3721472" cy="3600000"/>
            <a:chOff x="2032000" y="2998893"/>
            <a:chExt cx="6228080" cy="3139440"/>
          </a:xfrm>
        </p:grpSpPr>
        <p:sp>
          <p:nvSpPr>
            <p:cNvPr id="24" name="Pil: höger med huvud 23">
              <a:extLst>
                <a:ext uri="{FF2B5EF4-FFF2-40B4-BE49-F238E27FC236}">
                  <a16:creationId xmlns:a16="http://schemas.microsoft.com/office/drawing/2014/main" id="{C7EAD3CD-8344-4589-8593-A1C9EF01BE0D}"/>
                </a:ext>
              </a:extLst>
            </p:cNvPr>
            <p:cNvSpPr/>
            <p:nvPr/>
          </p:nvSpPr>
          <p:spPr>
            <a:xfrm>
              <a:off x="2032000" y="4882557"/>
              <a:ext cx="6228080" cy="1255776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C0E10CAC-EE46-49E8-9DF3-BADE7FDF3124}"/>
                </a:ext>
              </a:extLst>
            </p:cNvPr>
            <p:cNvSpPr/>
            <p:nvPr/>
          </p:nvSpPr>
          <p:spPr>
            <a:xfrm>
              <a:off x="2034736" y="2998893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b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8E1E8AC4-703B-4A6F-AA22-2E778C6F9763}"/>
                </a:ext>
              </a:extLst>
            </p:cNvPr>
            <p:cNvSpPr/>
            <p:nvPr/>
          </p:nvSpPr>
          <p:spPr>
            <a:xfrm>
              <a:off x="3931442" y="4882557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t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5C439CE2-D53F-444B-A1B5-96B322F68F0F}"/>
                </a:ext>
              </a:extLst>
            </p:cNvPr>
            <p:cNvSpPr/>
            <p:nvPr/>
          </p:nvSpPr>
          <p:spPr>
            <a:xfrm>
              <a:off x="5828148" y="2998893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b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Ellips 29">
              <a:extLst>
                <a:ext uri="{FF2B5EF4-FFF2-40B4-BE49-F238E27FC236}">
                  <a16:creationId xmlns:a16="http://schemas.microsoft.com/office/drawing/2014/main" id="{E1CCEA43-36CA-4BA7-8460-A79E2F9EB0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04183" y="5381013"/>
              <a:ext cx="481983" cy="25115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613EF495-27DB-413C-8318-C02FD6189E6F}"/>
              </a:ext>
            </a:extLst>
          </p:cNvPr>
          <p:cNvGrpSpPr/>
          <p:nvPr/>
        </p:nvGrpSpPr>
        <p:grpSpPr>
          <a:xfrm>
            <a:off x="3632255" y="2392653"/>
            <a:ext cx="3116878" cy="3600000"/>
            <a:chOff x="2032000" y="2296161"/>
            <a:chExt cx="5242560" cy="3139440"/>
          </a:xfrm>
        </p:grpSpPr>
        <p:sp>
          <p:nvSpPr>
            <p:cNvPr id="16" name="Pil: höger med huvud 15">
              <a:extLst>
                <a:ext uri="{FF2B5EF4-FFF2-40B4-BE49-F238E27FC236}">
                  <a16:creationId xmlns:a16="http://schemas.microsoft.com/office/drawing/2014/main" id="{1FB26BB7-B7CC-4D65-822A-07457CD52DE7}"/>
                </a:ext>
              </a:extLst>
            </p:cNvPr>
            <p:cNvSpPr/>
            <p:nvPr/>
          </p:nvSpPr>
          <p:spPr>
            <a:xfrm>
              <a:off x="2032000" y="2296161"/>
              <a:ext cx="5242560" cy="1255776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B201B78C-1BF3-42D0-BBD3-C4310E440CF0}"/>
                </a:ext>
              </a:extLst>
            </p:cNvPr>
            <p:cNvSpPr/>
            <p:nvPr/>
          </p:nvSpPr>
          <p:spPr>
            <a:xfrm>
              <a:off x="2034303" y="2296161"/>
              <a:ext cx="1520547" cy="1255776"/>
            </a:xfrm>
            <a:custGeom>
              <a:avLst/>
              <a:gdLst>
                <a:gd name="connsiteX0" fmla="*/ 0 w 1520547"/>
                <a:gd name="connsiteY0" fmla="*/ 0 h 1255776"/>
                <a:gd name="connsiteX1" fmla="*/ 1520547 w 1520547"/>
                <a:gd name="connsiteY1" fmla="*/ 0 h 1255776"/>
                <a:gd name="connsiteX2" fmla="*/ 1520547 w 1520547"/>
                <a:gd name="connsiteY2" fmla="*/ 1255776 h 1255776"/>
                <a:gd name="connsiteX3" fmla="*/ 0 w 1520547"/>
                <a:gd name="connsiteY3" fmla="*/ 1255776 h 1255776"/>
                <a:gd name="connsiteX4" fmla="*/ 0 w 1520547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547" h="1255776">
                  <a:moveTo>
                    <a:pt x="0" y="0"/>
                  </a:moveTo>
                  <a:lnTo>
                    <a:pt x="1520547" y="0"/>
                  </a:lnTo>
                  <a:lnTo>
                    <a:pt x="1520547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248920" numCol="1" spcCol="1270" anchor="b" anchorCtr="0">
              <a:noAutofit/>
            </a:bodyPr>
            <a:lstStyle/>
            <a:p>
              <a:pPr marL="0" marR="0" lvl="0" indent="0" algn="ctr" defTabSz="1555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3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09C12C48-247A-4216-A601-AD45548EA045}"/>
                </a:ext>
              </a:extLst>
            </p:cNvPr>
            <p:cNvSpPr/>
            <p:nvPr/>
          </p:nvSpPr>
          <p:spPr>
            <a:xfrm>
              <a:off x="3630878" y="4179825"/>
              <a:ext cx="1520547" cy="1255776"/>
            </a:xfrm>
            <a:custGeom>
              <a:avLst/>
              <a:gdLst>
                <a:gd name="connsiteX0" fmla="*/ 0 w 1520547"/>
                <a:gd name="connsiteY0" fmla="*/ 0 h 1255776"/>
                <a:gd name="connsiteX1" fmla="*/ 1520547 w 1520547"/>
                <a:gd name="connsiteY1" fmla="*/ 0 h 1255776"/>
                <a:gd name="connsiteX2" fmla="*/ 1520547 w 1520547"/>
                <a:gd name="connsiteY2" fmla="*/ 1255776 h 1255776"/>
                <a:gd name="connsiteX3" fmla="*/ 0 w 1520547"/>
                <a:gd name="connsiteY3" fmla="*/ 1255776 h 1255776"/>
                <a:gd name="connsiteX4" fmla="*/ 0 w 1520547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547" h="1255776">
                  <a:moveTo>
                    <a:pt x="0" y="0"/>
                  </a:moveTo>
                  <a:lnTo>
                    <a:pt x="1520547" y="0"/>
                  </a:lnTo>
                  <a:lnTo>
                    <a:pt x="1520547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248920" numCol="1" spcCol="1270" anchor="t" anchorCtr="0">
              <a:noAutofit/>
            </a:bodyPr>
            <a:lstStyle/>
            <a:p>
              <a:pPr marL="0" marR="0" lvl="0" indent="0" algn="ctr" defTabSz="1555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3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2B249E66-1E23-4012-8049-367A4F2B1E2E}"/>
                </a:ext>
              </a:extLst>
            </p:cNvPr>
            <p:cNvSpPr/>
            <p:nvPr/>
          </p:nvSpPr>
          <p:spPr>
            <a:xfrm>
              <a:off x="5227452" y="2296161"/>
              <a:ext cx="1520547" cy="1255776"/>
            </a:xfrm>
            <a:custGeom>
              <a:avLst/>
              <a:gdLst>
                <a:gd name="connsiteX0" fmla="*/ 0 w 1520547"/>
                <a:gd name="connsiteY0" fmla="*/ 0 h 1255776"/>
                <a:gd name="connsiteX1" fmla="*/ 1520547 w 1520547"/>
                <a:gd name="connsiteY1" fmla="*/ 0 h 1255776"/>
                <a:gd name="connsiteX2" fmla="*/ 1520547 w 1520547"/>
                <a:gd name="connsiteY2" fmla="*/ 1255776 h 1255776"/>
                <a:gd name="connsiteX3" fmla="*/ 0 w 1520547"/>
                <a:gd name="connsiteY3" fmla="*/ 1255776 h 1255776"/>
                <a:gd name="connsiteX4" fmla="*/ 0 w 1520547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547" h="1255776">
                  <a:moveTo>
                    <a:pt x="0" y="0"/>
                  </a:moveTo>
                  <a:lnTo>
                    <a:pt x="1520547" y="0"/>
                  </a:lnTo>
                  <a:lnTo>
                    <a:pt x="1520547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0" tIns="248920" rIns="248920" bIns="248920" numCol="1" spcCol="1270" anchor="b" anchorCtr="0">
              <a:noAutofit/>
            </a:bodyPr>
            <a:lstStyle/>
            <a:p>
              <a:pPr marL="0" marR="0" lvl="0" indent="0" algn="ctr" defTabSz="1555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3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upp 6">
            <a:extLst>
              <a:ext uri="{FF2B5EF4-FFF2-40B4-BE49-F238E27FC236}">
                <a16:creationId xmlns:a16="http://schemas.microsoft.com/office/drawing/2014/main" id="{44C93507-52CA-4FB1-B967-C0E557614914}"/>
              </a:ext>
            </a:extLst>
          </p:cNvPr>
          <p:cNvGrpSpPr/>
          <p:nvPr/>
        </p:nvGrpSpPr>
        <p:grpSpPr>
          <a:xfrm>
            <a:off x="6480252" y="2392653"/>
            <a:ext cx="3181968" cy="3600000"/>
            <a:chOff x="2184400" y="3151293"/>
            <a:chExt cx="6228080" cy="3139440"/>
          </a:xfrm>
        </p:grpSpPr>
        <p:sp>
          <p:nvSpPr>
            <p:cNvPr id="8" name="Pil: höger med huvud 7">
              <a:extLst>
                <a:ext uri="{FF2B5EF4-FFF2-40B4-BE49-F238E27FC236}">
                  <a16:creationId xmlns:a16="http://schemas.microsoft.com/office/drawing/2014/main" id="{E407D860-5969-4577-B75A-C7148E506BEF}"/>
                </a:ext>
              </a:extLst>
            </p:cNvPr>
            <p:cNvSpPr/>
            <p:nvPr/>
          </p:nvSpPr>
          <p:spPr>
            <a:xfrm>
              <a:off x="2184400" y="3151293"/>
              <a:ext cx="6228080" cy="1255776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E3314E70-D61A-4032-8317-640DB5A6B99E}"/>
                </a:ext>
              </a:extLst>
            </p:cNvPr>
            <p:cNvSpPr/>
            <p:nvPr/>
          </p:nvSpPr>
          <p:spPr>
            <a:xfrm>
              <a:off x="2187136" y="3151293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b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C9DDE00A-59FB-4452-9E98-DC54B6BA4D08}"/>
                </a:ext>
              </a:extLst>
            </p:cNvPr>
            <p:cNvSpPr/>
            <p:nvPr/>
          </p:nvSpPr>
          <p:spPr>
            <a:xfrm>
              <a:off x="4083842" y="5034957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t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3DBA22FD-D839-4E98-AFE7-622F5D93E13B}"/>
                </a:ext>
              </a:extLst>
            </p:cNvPr>
            <p:cNvSpPr/>
            <p:nvPr/>
          </p:nvSpPr>
          <p:spPr>
            <a:xfrm>
              <a:off x="5980548" y="3151293"/>
              <a:ext cx="1806386" cy="1255776"/>
            </a:xfrm>
            <a:custGeom>
              <a:avLst/>
              <a:gdLst>
                <a:gd name="connsiteX0" fmla="*/ 0 w 1806386"/>
                <a:gd name="connsiteY0" fmla="*/ 0 h 1255776"/>
                <a:gd name="connsiteX1" fmla="*/ 1806386 w 1806386"/>
                <a:gd name="connsiteY1" fmla="*/ 0 h 1255776"/>
                <a:gd name="connsiteX2" fmla="*/ 1806386 w 1806386"/>
                <a:gd name="connsiteY2" fmla="*/ 1255776 h 1255776"/>
                <a:gd name="connsiteX3" fmla="*/ 0 w 1806386"/>
                <a:gd name="connsiteY3" fmla="*/ 1255776 h 1255776"/>
                <a:gd name="connsiteX4" fmla="*/ 0 w 1806386"/>
                <a:gd name="connsiteY4" fmla="*/ 0 h 125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386" h="1255776">
                  <a:moveTo>
                    <a:pt x="0" y="0"/>
                  </a:moveTo>
                  <a:lnTo>
                    <a:pt x="1806386" y="0"/>
                  </a:lnTo>
                  <a:lnTo>
                    <a:pt x="1806386" y="1255776"/>
                  </a:lnTo>
                  <a:lnTo>
                    <a:pt x="0" y="12557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b" anchorCtr="0">
              <a:noAutofit/>
            </a:bodyPr>
            <a:lstStyle/>
            <a:p>
              <a:pPr marL="0" marR="0" lvl="0" indent="0" algn="ctr" defTabSz="1866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4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Ellips 34">
            <a:extLst>
              <a:ext uri="{FF2B5EF4-FFF2-40B4-BE49-F238E27FC236}">
                <a16:creationId xmlns:a16="http://schemas.microsoft.com/office/drawing/2014/main" id="{8AABBADC-0D02-4AA9-8BC2-AF1055C6CD6D}"/>
              </a:ext>
            </a:extLst>
          </p:cNvPr>
          <p:cNvSpPr>
            <a:spLocks noChangeAspect="1"/>
          </p:cNvSpPr>
          <p:nvPr/>
        </p:nvSpPr>
        <p:spPr>
          <a:xfrm>
            <a:off x="4232437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8FC929F5-A943-4B84-8EDC-1948203B999F}"/>
              </a:ext>
            </a:extLst>
          </p:cNvPr>
          <p:cNvSpPr>
            <a:spLocks noChangeAspect="1"/>
          </p:cNvSpPr>
          <p:nvPr/>
        </p:nvSpPr>
        <p:spPr>
          <a:xfrm>
            <a:off x="5364946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B9F5A586-6C5F-4774-A8AE-0C8D0E6C094F}"/>
              </a:ext>
            </a:extLst>
          </p:cNvPr>
          <p:cNvSpPr>
            <a:spLocks noChangeAspect="1"/>
          </p:cNvSpPr>
          <p:nvPr/>
        </p:nvSpPr>
        <p:spPr>
          <a:xfrm>
            <a:off x="7069581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45891E6E-B140-4825-8909-322F5849C253}"/>
              </a:ext>
            </a:extLst>
          </p:cNvPr>
          <p:cNvSpPr>
            <a:spLocks noChangeAspect="1"/>
          </p:cNvSpPr>
          <p:nvPr/>
        </p:nvSpPr>
        <p:spPr>
          <a:xfrm>
            <a:off x="8113030" y="2964232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B4946DF1-0855-48CC-9727-B9BF493D9CDA}"/>
              </a:ext>
            </a:extLst>
          </p:cNvPr>
          <p:cNvSpPr>
            <a:spLocks noChangeAspect="1"/>
          </p:cNvSpPr>
          <p:nvPr/>
        </p:nvSpPr>
        <p:spPr>
          <a:xfrm>
            <a:off x="9036416" y="2964232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Ellips 40">
            <a:extLst>
              <a:ext uri="{FF2B5EF4-FFF2-40B4-BE49-F238E27FC236}">
                <a16:creationId xmlns:a16="http://schemas.microsoft.com/office/drawing/2014/main" id="{FC7067B5-29EC-4DBE-A1A6-4115ACCAC8E1}"/>
              </a:ext>
            </a:extLst>
          </p:cNvPr>
          <p:cNvSpPr>
            <a:spLocks noChangeAspect="1"/>
          </p:cNvSpPr>
          <p:nvPr/>
        </p:nvSpPr>
        <p:spPr>
          <a:xfrm>
            <a:off x="2761040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2AC007FA-E2FC-48E3-89FD-488303AB7113}"/>
              </a:ext>
            </a:extLst>
          </p:cNvPr>
          <p:cNvSpPr>
            <a:spLocks noChangeAspect="1"/>
          </p:cNvSpPr>
          <p:nvPr/>
        </p:nvSpPr>
        <p:spPr>
          <a:xfrm>
            <a:off x="692639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B01D4474-017E-443E-B6C8-017BD22139DF}"/>
              </a:ext>
            </a:extLst>
          </p:cNvPr>
          <p:cNvSpPr>
            <a:spLocks noChangeAspect="1"/>
          </p:cNvSpPr>
          <p:nvPr/>
        </p:nvSpPr>
        <p:spPr>
          <a:xfrm>
            <a:off x="3392834" y="2951544"/>
            <a:ext cx="288000" cy="28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Koppling: böjd 46">
            <a:extLst>
              <a:ext uri="{FF2B5EF4-FFF2-40B4-BE49-F238E27FC236}">
                <a16:creationId xmlns:a16="http://schemas.microsoft.com/office/drawing/2014/main" id="{7EA5A5E4-5150-4C1F-9E5B-3586B447ACF9}"/>
              </a:ext>
            </a:extLst>
          </p:cNvPr>
          <p:cNvCxnSpPr>
            <a:cxnSpLocks/>
            <a:stCxn id="42" idx="0"/>
            <a:endCxn id="66" idx="2"/>
          </p:cNvCxnSpPr>
          <p:nvPr/>
        </p:nvCxnSpPr>
        <p:spPr>
          <a:xfrm rot="16200000" flipV="1">
            <a:off x="311479" y="2426384"/>
            <a:ext cx="911770" cy="138550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Koppling: böjd 48">
            <a:extLst>
              <a:ext uri="{FF2B5EF4-FFF2-40B4-BE49-F238E27FC236}">
                <a16:creationId xmlns:a16="http://schemas.microsoft.com/office/drawing/2014/main" id="{55973428-B68D-4111-BCB8-7B76628CE157}"/>
              </a:ext>
            </a:extLst>
          </p:cNvPr>
          <p:cNvCxnSpPr>
            <a:cxnSpLocks/>
            <a:stCxn id="40" idx="0"/>
            <a:endCxn id="99" idx="2"/>
          </p:cNvCxnSpPr>
          <p:nvPr/>
        </p:nvCxnSpPr>
        <p:spPr>
          <a:xfrm rot="16200000" flipV="1">
            <a:off x="8638338" y="2422153"/>
            <a:ext cx="986037" cy="98121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Koppling: böjd 49">
            <a:extLst>
              <a:ext uri="{FF2B5EF4-FFF2-40B4-BE49-F238E27FC236}">
                <a16:creationId xmlns:a16="http://schemas.microsoft.com/office/drawing/2014/main" id="{FE4CA85A-B029-4DBC-91D7-57C912EA0D53}"/>
              </a:ext>
            </a:extLst>
          </p:cNvPr>
          <p:cNvCxnSpPr>
            <a:cxnSpLocks/>
            <a:stCxn id="30" idx="0"/>
            <a:endCxn id="67" idx="2"/>
          </p:cNvCxnSpPr>
          <p:nvPr/>
        </p:nvCxnSpPr>
        <p:spPr>
          <a:xfrm rot="16200000" flipV="1">
            <a:off x="518000" y="1910022"/>
            <a:ext cx="1958244" cy="150175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Koppling: böjd 50">
            <a:extLst>
              <a:ext uri="{FF2B5EF4-FFF2-40B4-BE49-F238E27FC236}">
                <a16:creationId xmlns:a16="http://schemas.microsoft.com/office/drawing/2014/main" id="{FFEFD9A9-DEF9-4660-8118-47FFFB5B488E}"/>
              </a:ext>
            </a:extLst>
          </p:cNvPr>
          <p:cNvCxnSpPr>
            <a:cxnSpLocks/>
            <a:stCxn id="36" idx="0"/>
            <a:endCxn id="71" idx="2"/>
          </p:cNvCxnSpPr>
          <p:nvPr/>
        </p:nvCxnSpPr>
        <p:spPr>
          <a:xfrm rot="16200000" flipV="1">
            <a:off x="4492535" y="1935133"/>
            <a:ext cx="1956970" cy="75852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Koppling: böjd 51">
            <a:extLst>
              <a:ext uri="{FF2B5EF4-FFF2-40B4-BE49-F238E27FC236}">
                <a16:creationId xmlns:a16="http://schemas.microsoft.com/office/drawing/2014/main" id="{C0BA4EFB-7ABF-4C36-B7B1-2396B4371772}"/>
              </a:ext>
            </a:extLst>
          </p:cNvPr>
          <p:cNvCxnSpPr>
            <a:cxnSpLocks/>
            <a:stCxn id="35" idx="0"/>
            <a:endCxn id="69" idx="2"/>
          </p:cNvCxnSpPr>
          <p:nvPr/>
        </p:nvCxnSpPr>
        <p:spPr>
          <a:xfrm rot="16200000" flipV="1">
            <a:off x="3818462" y="2393568"/>
            <a:ext cx="1059577" cy="56375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Koppling: böjd 52">
            <a:extLst>
              <a:ext uri="{FF2B5EF4-FFF2-40B4-BE49-F238E27FC236}">
                <a16:creationId xmlns:a16="http://schemas.microsoft.com/office/drawing/2014/main" id="{93522ADE-3D5F-45A2-8465-81E0671098BF}"/>
              </a:ext>
            </a:extLst>
          </p:cNvPr>
          <p:cNvCxnSpPr>
            <a:cxnSpLocks/>
            <a:endCxn id="87" idx="2"/>
          </p:cNvCxnSpPr>
          <p:nvPr/>
        </p:nvCxnSpPr>
        <p:spPr>
          <a:xfrm rot="5400000" flipH="1" flipV="1">
            <a:off x="1943169" y="1769023"/>
            <a:ext cx="2149813" cy="191228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Koppling: böjd 53">
            <a:extLst>
              <a:ext uri="{FF2B5EF4-FFF2-40B4-BE49-F238E27FC236}">
                <a16:creationId xmlns:a16="http://schemas.microsoft.com/office/drawing/2014/main" id="{CD37860F-FB46-4A2C-A8DF-ADBBE4E37465}"/>
              </a:ext>
            </a:extLst>
          </p:cNvPr>
          <p:cNvCxnSpPr>
            <a:cxnSpLocks/>
            <a:stCxn id="44" idx="4"/>
          </p:cNvCxnSpPr>
          <p:nvPr/>
        </p:nvCxnSpPr>
        <p:spPr>
          <a:xfrm rot="5400000">
            <a:off x="2640215" y="3656031"/>
            <a:ext cx="1313107" cy="48013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ruta 59">
            <a:extLst>
              <a:ext uri="{FF2B5EF4-FFF2-40B4-BE49-F238E27FC236}">
                <a16:creationId xmlns:a16="http://schemas.microsoft.com/office/drawing/2014/main" id="{4D0AC28C-5201-4160-A9D0-2F7234FD1C38}"/>
              </a:ext>
            </a:extLst>
          </p:cNvPr>
          <p:cNvSpPr txBox="1"/>
          <p:nvPr/>
        </p:nvSpPr>
        <p:spPr>
          <a:xfrm>
            <a:off x="2035238" y="4548263"/>
            <a:ext cx="2116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 SKS: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Fastställt kunskapsstöd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4F257C66-0F48-4919-A6F8-553EB9F193B7}"/>
              </a:ext>
            </a:extLst>
          </p:cNvPr>
          <p:cNvSpPr txBox="1"/>
          <p:nvPr/>
        </p:nvSpPr>
        <p:spPr>
          <a:xfrm>
            <a:off x="-67274" y="1301110"/>
            <a:ext cx="1530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Inventera underlag och intressenter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887B24F8-A82D-4D02-961C-94F80313E3BC}"/>
              </a:ext>
            </a:extLst>
          </p:cNvPr>
          <p:cNvSpPr txBox="1"/>
          <p:nvPr/>
        </p:nvSpPr>
        <p:spPr>
          <a:xfrm>
            <a:off x="656671" y="482768"/>
            <a:ext cx="153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Identifiera lokal arbetsgrupp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C95A6AC8-E63D-46D3-95E5-3BFE99A13FEE}"/>
              </a:ext>
            </a:extLst>
          </p:cNvPr>
          <p:cNvSpPr txBox="1"/>
          <p:nvPr/>
        </p:nvSpPr>
        <p:spPr>
          <a:xfrm>
            <a:off x="7292903" y="505260"/>
            <a:ext cx="1530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Genomförande 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75669949-090E-4CD8-A90A-101DD02A745E}"/>
              </a:ext>
            </a:extLst>
          </p:cNvPr>
          <p:cNvSpPr txBox="1"/>
          <p:nvPr/>
        </p:nvSpPr>
        <p:spPr>
          <a:xfrm>
            <a:off x="3780375" y="1368747"/>
            <a:ext cx="107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Kartlägga nuläge</a:t>
            </a: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351EEE4B-7843-4E45-90EE-FA79302FDAD6}"/>
              </a:ext>
            </a:extLst>
          </p:cNvPr>
          <p:cNvSpPr txBox="1"/>
          <p:nvPr/>
        </p:nvSpPr>
        <p:spPr>
          <a:xfrm>
            <a:off x="1785835" y="1315323"/>
            <a:ext cx="1125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Samla in synpunkter 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00F2C6CA-E939-4FB1-B50A-0944503EC20F}"/>
              </a:ext>
            </a:extLst>
          </p:cNvPr>
          <p:cNvSpPr txBox="1"/>
          <p:nvPr/>
        </p:nvSpPr>
        <p:spPr>
          <a:xfrm>
            <a:off x="4667731" y="471354"/>
            <a:ext cx="153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Gapanalys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inkl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lokal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Ellips 77">
            <a:extLst>
              <a:ext uri="{FF2B5EF4-FFF2-40B4-BE49-F238E27FC236}">
                <a16:creationId xmlns:a16="http://schemas.microsoft.com/office/drawing/2014/main" id="{EA5F5E26-7863-4C33-AF1A-7AA4CB905B22}"/>
              </a:ext>
            </a:extLst>
          </p:cNvPr>
          <p:cNvSpPr>
            <a:spLocks noChangeAspect="1"/>
          </p:cNvSpPr>
          <p:nvPr/>
        </p:nvSpPr>
        <p:spPr>
          <a:xfrm>
            <a:off x="2106055" y="2951544"/>
            <a:ext cx="288000" cy="2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Koppling: böjd 78">
            <a:extLst>
              <a:ext uri="{FF2B5EF4-FFF2-40B4-BE49-F238E27FC236}">
                <a16:creationId xmlns:a16="http://schemas.microsoft.com/office/drawing/2014/main" id="{000424A3-AF9C-4811-984D-25BC94639935}"/>
              </a:ext>
            </a:extLst>
          </p:cNvPr>
          <p:cNvCxnSpPr>
            <a:cxnSpLocks/>
            <a:stCxn id="78" idx="0"/>
            <a:endCxn id="70" idx="2"/>
          </p:cNvCxnSpPr>
          <p:nvPr/>
        </p:nvCxnSpPr>
        <p:spPr>
          <a:xfrm rot="5400000" flipH="1" flipV="1">
            <a:off x="1742937" y="2345662"/>
            <a:ext cx="1113001" cy="98765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ruta 86">
            <a:extLst>
              <a:ext uri="{FF2B5EF4-FFF2-40B4-BE49-F238E27FC236}">
                <a16:creationId xmlns:a16="http://schemas.microsoft.com/office/drawing/2014/main" id="{61C7CB33-B50E-4EB6-892A-B71DDB094A36}"/>
              </a:ext>
            </a:extLst>
          </p:cNvPr>
          <p:cNvSpPr txBox="1"/>
          <p:nvPr/>
        </p:nvSpPr>
        <p:spPr>
          <a:xfrm>
            <a:off x="2550704" y="481953"/>
            <a:ext cx="112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Remissvar</a:t>
            </a:r>
          </a:p>
        </p:txBody>
      </p:sp>
      <p:sp>
        <p:nvSpPr>
          <p:cNvPr id="97" name="textruta 96">
            <a:extLst>
              <a:ext uri="{FF2B5EF4-FFF2-40B4-BE49-F238E27FC236}">
                <a16:creationId xmlns:a16="http://schemas.microsoft.com/office/drawing/2014/main" id="{EA5C0CCC-DF58-4F5F-ACF7-36DABB0CFA32}"/>
              </a:ext>
            </a:extLst>
          </p:cNvPr>
          <p:cNvSpPr txBox="1"/>
          <p:nvPr/>
        </p:nvSpPr>
        <p:spPr>
          <a:xfrm>
            <a:off x="6118034" y="1360409"/>
            <a:ext cx="1741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Införandeplan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inkl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kommunikationsplan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7D783A59-3312-424B-AF0F-AE63BBC61853}"/>
              </a:ext>
            </a:extLst>
          </p:cNvPr>
          <p:cNvSpPr txBox="1"/>
          <p:nvPr/>
        </p:nvSpPr>
        <p:spPr>
          <a:xfrm>
            <a:off x="8316932" y="1239531"/>
            <a:ext cx="1530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 Uppföljning införandeplan och indikatorer</a:t>
            </a:r>
          </a:p>
        </p:txBody>
      </p:sp>
      <p:cxnSp>
        <p:nvCxnSpPr>
          <p:cNvPr id="107" name="Koppling: böjd 106">
            <a:extLst>
              <a:ext uri="{FF2B5EF4-FFF2-40B4-BE49-F238E27FC236}">
                <a16:creationId xmlns:a16="http://schemas.microsoft.com/office/drawing/2014/main" id="{D4E8C2D0-A23B-42C7-9612-316CFDDB85F9}"/>
              </a:ext>
            </a:extLst>
          </p:cNvPr>
          <p:cNvCxnSpPr>
            <a:cxnSpLocks/>
            <a:stCxn id="39" idx="0"/>
            <a:endCxn id="68" idx="2"/>
          </p:cNvCxnSpPr>
          <p:nvPr/>
        </p:nvCxnSpPr>
        <p:spPr>
          <a:xfrm rot="16200000" flipV="1">
            <a:off x="7082051" y="1789253"/>
            <a:ext cx="2151195" cy="198764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Koppling: böjd 107">
            <a:extLst>
              <a:ext uri="{FF2B5EF4-FFF2-40B4-BE49-F238E27FC236}">
                <a16:creationId xmlns:a16="http://schemas.microsoft.com/office/drawing/2014/main" id="{A475B1F8-C16D-4110-B52B-9E83A43B0D2F}"/>
              </a:ext>
            </a:extLst>
          </p:cNvPr>
          <p:cNvCxnSpPr>
            <a:cxnSpLocks/>
            <a:stCxn id="37" idx="0"/>
            <a:endCxn id="97" idx="2"/>
          </p:cNvCxnSpPr>
          <p:nvPr/>
        </p:nvCxnSpPr>
        <p:spPr>
          <a:xfrm rot="16200000" flipV="1">
            <a:off x="6567329" y="2305292"/>
            <a:ext cx="1067915" cy="224590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ruta 123">
            <a:extLst>
              <a:ext uri="{FF2B5EF4-FFF2-40B4-BE49-F238E27FC236}">
                <a16:creationId xmlns:a16="http://schemas.microsoft.com/office/drawing/2014/main" id="{8F580AA3-9907-43F0-8A26-894AE7524439}"/>
              </a:ext>
            </a:extLst>
          </p:cNvPr>
          <p:cNvSpPr txBox="1"/>
          <p:nvPr/>
        </p:nvSpPr>
        <p:spPr>
          <a:xfrm>
            <a:off x="712689" y="3183428"/>
            <a:ext cx="233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Remissfas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ruta 124">
            <a:extLst>
              <a:ext uri="{FF2B5EF4-FFF2-40B4-BE49-F238E27FC236}">
                <a16:creationId xmlns:a16="http://schemas.microsoft.com/office/drawing/2014/main" id="{7C4F53DF-6265-43C2-AE66-F335A1E865F3}"/>
              </a:ext>
            </a:extLst>
          </p:cNvPr>
          <p:cNvSpPr txBox="1"/>
          <p:nvPr/>
        </p:nvSpPr>
        <p:spPr>
          <a:xfrm>
            <a:off x="3537704" y="3187112"/>
            <a:ext cx="3116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Kartläggnings- och prioriteringsfas</a:t>
            </a:r>
          </a:p>
        </p:txBody>
      </p:sp>
      <p:sp>
        <p:nvSpPr>
          <p:cNvPr id="126" name="textruta 125">
            <a:extLst>
              <a:ext uri="{FF2B5EF4-FFF2-40B4-BE49-F238E27FC236}">
                <a16:creationId xmlns:a16="http://schemas.microsoft.com/office/drawing/2014/main" id="{C379DE75-1F73-439C-BF57-1FB008769A34}"/>
              </a:ext>
            </a:extLst>
          </p:cNvPr>
          <p:cNvSpPr txBox="1"/>
          <p:nvPr/>
        </p:nvSpPr>
        <p:spPr>
          <a:xfrm>
            <a:off x="6419415" y="3203900"/>
            <a:ext cx="3242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Genomförande och uppföljningsfas</a:t>
            </a:r>
          </a:p>
        </p:txBody>
      </p:sp>
      <p:graphicFrame>
        <p:nvGraphicFramePr>
          <p:cNvPr id="64" name="Diagram 63">
            <a:extLst>
              <a:ext uri="{FF2B5EF4-FFF2-40B4-BE49-F238E27FC236}">
                <a16:creationId xmlns:a16="http://schemas.microsoft.com/office/drawing/2014/main" id="{84046021-0963-4958-B1FC-E2308C63D02F}"/>
              </a:ext>
            </a:extLst>
          </p:cNvPr>
          <p:cNvGraphicFramePr/>
          <p:nvPr/>
        </p:nvGraphicFramePr>
        <p:xfrm>
          <a:off x="9098135" y="1972614"/>
          <a:ext cx="3309890" cy="204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" name="Ellips 55">
            <a:extLst>
              <a:ext uri="{FF2B5EF4-FFF2-40B4-BE49-F238E27FC236}">
                <a16:creationId xmlns:a16="http://schemas.microsoft.com/office/drawing/2014/main" id="{F17DF0B4-60E4-4CD1-8BEE-6826220055BB}"/>
              </a:ext>
            </a:extLst>
          </p:cNvPr>
          <p:cNvSpPr>
            <a:spLocks noChangeAspect="1"/>
          </p:cNvSpPr>
          <p:nvPr/>
        </p:nvSpPr>
        <p:spPr>
          <a:xfrm>
            <a:off x="10642557" y="2870962"/>
            <a:ext cx="288000" cy="28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7" name="Koppling: böjd 56">
            <a:extLst>
              <a:ext uri="{FF2B5EF4-FFF2-40B4-BE49-F238E27FC236}">
                <a16:creationId xmlns:a16="http://schemas.microsoft.com/office/drawing/2014/main" id="{90CC6169-26D0-41D5-84A7-7CAF5F8F71C5}"/>
              </a:ext>
            </a:extLst>
          </p:cNvPr>
          <p:cNvCxnSpPr>
            <a:cxnSpLocks/>
            <a:stCxn id="56" idx="0"/>
            <a:endCxn id="2" idx="2"/>
          </p:cNvCxnSpPr>
          <p:nvPr/>
        </p:nvCxnSpPr>
        <p:spPr>
          <a:xfrm rot="16200000" flipV="1">
            <a:off x="9686537" y="1770941"/>
            <a:ext cx="1864974" cy="335067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2D1A72C3-E1A9-4210-B98C-CD4396E063D3}"/>
              </a:ext>
            </a:extLst>
          </p:cNvPr>
          <p:cNvSpPr txBox="1"/>
          <p:nvPr/>
        </p:nvSpPr>
        <p:spPr>
          <a:xfrm>
            <a:off x="9686127" y="482768"/>
            <a:ext cx="153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 Överlämnat till förvaltning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AB5EE3A-B19F-4F90-9CCD-33388DAE4BCD}"/>
              </a:ext>
            </a:extLst>
          </p:cNvPr>
          <p:cNvSpPr txBox="1"/>
          <p:nvPr/>
        </p:nvSpPr>
        <p:spPr>
          <a:xfrm>
            <a:off x="1785835" y="5133038"/>
            <a:ext cx="8203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Arbetssätt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ordnat mottagande av kunskapsstöd</a:t>
            </a:r>
          </a:p>
        </p:txBody>
      </p:sp>
    </p:spTree>
    <p:extLst>
      <p:ext uri="{BB962C8B-B14F-4D97-AF65-F5344CB8AC3E}">
        <p14:creationId xmlns:p14="http://schemas.microsoft.com/office/powerpoint/2010/main" val="48398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83961E-1A62-05B5-41FB-4679E4887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2325" y="1913775"/>
            <a:ext cx="7279131" cy="1311128"/>
          </a:xfrm>
        </p:spPr>
        <p:txBody>
          <a:bodyPr/>
          <a:lstStyle/>
          <a:p>
            <a:r>
              <a:rPr lang="sv-SE" sz="3200" dirty="0"/>
              <a:t>Exempel på vanliga åtgärder vid införande av kunskapsstöden: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55F486-FA5A-5AE4-121D-C36941811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2325" y="3338032"/>
            <a:ext cx="6991349" cy="645902"/>
          </a:xfrm>
        </p:spPr>
        <p:txBody>
          <a:bodyPr/>
          <a:lstStyle/>
          <a:p>
            <a:r>
              <a:rPr lang="sv-SE" sz="2400" dirty="0"/>
              <a:t>1. Utbildningsinsatser</a:t>
            </a:r>
          </a:p>
          <a:p>
            <a:r>
              <a:rPr lang="sv-SE" sz="2400" dirty="0"/>
              <a:t>2. Skapa/revidera/rensa bort styrande dokument</a:t>
            </a:r>
          </a:p>
          <a:p>
            <a:r>
              <a:rPr lang="sv-SE" sz="2400" dirty="0"/>
              <a:t>3. Indikatorer för uppföljning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3045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DF9EB-F71F-3C6E-63C9-9093996F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000" y="486225"/>
            <a:ext cx="7200000" cy="1325563"/>
          </a:xfrm>
        </p:spPr>
        <p:txBody>
          <a:bodyPr/>
          <a:lstStyle/>
          <a:p>
            <a:pPr algn="ctr"/>
            <a:r>
              <a:rPr lang="sv-SE" dirty="0"/>
              <a:t>Utbildningsinsatser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23545C-A6E8-72F6-E6AB-1E2AF6D116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0576" y="2197100"/>
            <a:ext cx="10125074" cy="3240000"/>
          </a:xfrm>
        </p:spPr>
        <p:txBody>
          <a:bodyPr/>
          <a:lstStyle/>
          <a:p>
            <a:pPr marL="0" indent="0" algn="ctr">
              <a:buNone/>
            </a:pPr>
            <a:r>
              <a:rPr lang="sv-SE" b="1" dirty="0"/>
              <a:t>Utbildningsinsatser paketeras och integreras i möjligaste mån </a:t>
            </a:r>
          </a:p>
          <a:p>
            <a:pPr marL="0" indent="0" algn="ctr">
              <a:buNone/>
            </a:pPr>
            <a:r>
              <a:rPr lang="sv-SE" b="1" dirty="0"/>
              <a:t>i befintliga strukturer, ex:</a:t>
            </a:r>
          </a:p>
          <a:p>
            <a:r>
              <a:rPr lang="sv-SE" sz="1800" dirty="0"/>
              <a:t>Digitala utbildningar tas fram och läggs in i Utbildningsportalen (FEV1/FEV6-mätning, inhalationsteknik, osteoporos för fysioterapeuter, cancerprevention för primärvård </a:t>
            </a:r>
            <a:r>
              <a:rPr lang="sv-SE" sz="1800" dirty="0" err="1"/>
              <a:t>mfl</a:t>
            </a:r>
            <a:r>
              <a:rPr lang="sv-SE" sz="1800" dirty="0"/>
              <a:t>). Flera nationella utbildningar på gång som också integreras när de bir klara.</a:t>
            </a:r>
          </a:p>
          <a:p>
            <a:r>
              <a:rPr lang="sv-SE" sz="1800" dirty="0"/>
              <a:t>Utbildning på befintliga professionsnätverk (ALL-möten, nätverk för distriktssköterskor, nätverk för vårdadministratörer </a:t>
            </a:r>
            <a:r>
              <a:rPr lang="sv-SE" sz="1800" dirty="0" err="1"/>
              <a:t>mfl</a:t>
            </a:r>
            <a:r>
              <a:rPr lang="sv-SE" sz="1800" dirty="0"/>
              <a:t>)</a:t>
            </a:r>
          </a:p>
          <a:p>
            <a:r>
              <a:rPr lang="sv-SE" sz="1800" dirty="0"/>
              <a:t>Utbildning på befintliga nätverk för team (astma/KOL-team, diabetesteam, sårvårdsteam </a:t>
            </a:r>
            <a:r>
              <a:rPr lang="sv-SE" sz="1800" dirty="0" err="1"/>
              <a:t>mfl</a:t>
            </a:r>
            <a:r>
              <a:rPr lang="sv-SE" sz="1800" dirty="0"/>
              <a:t>)</a:t>
            </a:r>
          </a:p>
          <a:p>
            <a:r>
              <a:rPr lang="sv-SE" sz="1800" dirty="0"/>
              <a:t>Starta upp nya nätverk (ex sårnätverk)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87818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8F12F0-3725-637D-1A47-0AD0DC1A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09" y="972000"/>
            <a:ext cx="10409566" cy="1325563"/>
          </a:xfrm>
        </p:spPr>
        <p:txBody>
          <a:bodyPr/>
          <a:lstStyle/>
          <a:p>
            <a:pPr algn="ctr"/>
            <a:r>
              <a:rPr kumimoji="0" lang="sv-SE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Skapa/revidera/rensa bort styrande dokument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D10D85-BCEF-5A2E-B414-94FD59E24B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4208" y="2646000"/>
            <a:ext cx="10590541" cy="3240000"/>
          </a:xfrm>
        </p:spPr>
        <p:txBody>
          <a:bodyPr/>
          <a:lstStyle/>
          <a:p>
            <a:r>
              <a:rPr lang="sv-SE" dirty="0"/>
              <a:t>Inventering görs av befintliga styrande dokument </a:t>
            </a:r>
          </a:p>
          <a:p>
            <a:r>
              <a:rPr lang="sv-SE" dirty="0"/>
              <a:t>Vid behov kan styrande dokument skapas, revideras, kompletteras, slås ihop, tas bort</a:t>
            </a:r>
          </a:p>
          <a:p>
            <a:r>
              <a:rPr lang="sv-SE" dirty="0"/>
              <a:t>Vid behov skapas regionala tillägg för Värmland på Nationellt kliniskt kunskapsstöd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82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1830B2-04FE-26DB-3390-FBCD1182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sv-SE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Indikatorer för uppföljning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3A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3562E3-6F20-7A4C-25D7-6C9192EFC7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0574" y="2482850"/>
            <a:ext cx="10506075" cy="3240000"/>
          </a:xfrm>
        </p:spPr>
        <p:txBody>
          <a:bodyPr/>
          <a:lstStyle/>
          <a:p>
            <a:r>
              <a:rPr lang="sv-SE" dirty="0"/>
              <a:t>Skapa Basdatapaket i Rapportportalen</a:t>
            </a:r>
          </a:p>
          <a:p>
            <a:r>
              <a:rPr lang="sv-SE" dirty="0"/>
              <a:t>Tillsammans med arbetsgruppen prioritera de viktigaste indikatorerna.</a:t>
            </a:r>
          </a:p>
          <a:p>
            <a:r>
              <a:rPr lang="sv-SE" dirty="0"/>
              <a:t>Genomgång av vilka indikatorer (angivna i kunskapsstödet) som är möjliga att ta fram statistik på idag via ex kvalitetsregister eller </a:t>
            </a:r>
            <a:r>
              <a:rPr lang="sv-SE" dirty="0" err="1"/>
              <a:t>Medrave</a:t>
            </a:r>
            <a:r>
              <a:rPr lang="sv-SE" dirty="0"/>
              <a:t>.</a:t>
            </a:r>
          </a:p>
          <a:p>
            <a:r>
              <a:rPr lang="sv-SE" dirty="0"/>
              <a:t>Skapa indikatorer i </a:t>
            </a:r>
            <a:r>
              <a:rPr lang="sv-SE" dirty="0" err="1"/>
              <a:t>Insight</a:t>
            </a:r>
            <a:r>
              <a:rPr lang="sv-SE" dirty="0"/>
              <a:t> för de indikatorer det är möjligt (framförallt specialistvården som använder).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278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7223F1-7B43-349C-AEAF-DF9904ABD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5125" y="3075825"/>
            <a:ext cx="8829675" cy="1311128"/>
          </a:xfrm>
        </p:spPr>
        <p:txBody>
          <a:bodyPr/>
          <a:lstStyle/>
          <a:p>
            <a:pPr algn="ctr"/>
            <a:r>
              <a:rPr lang="sv-SE" dirty="0"/>
              <a:t>Glöm inte att prenumerera på:</a:t>
            </a:r>
            <a:br>
              <a:rPr lang="sv-SE" dirty="0"/>
            </a:br>
            <a:r>
              <a:rPr lang="sv-SE" dirty="0">
                <a:hlinkClick r:id="rId2"/>
              </a:rPr>
              <a:t>Nyhetsbrevet för Kunskapsstyrning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695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FC4692-0A35-F942-CC49-869CFF25B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909" y="3429000"/>
            <a:ext cx="8195436" cy="1311128"/>
          </a:xfrm>
        </p:spPr>
        <p:txBody>
          <a:bodyPr/>
          <a:lstStyle/>
          <a:p>
            <a:pPr algn="ctr"/>
            <a:r>
              <a:rPr lang="sv-SE" sz="2800" dirty="0"/>
              <a:t>Nuvarande plattform för publicering av nationella kunskapsstöd: </a:t>
            </a:r>
            <a:br>
              <a:rPr lang="sv-SE" sz="3200" dirty="0"/>
            </a:br>
            <a:br>
              <a:rPr lang="sv-SE" sz="3200" dirty="0"/>
            </a:br>
            <a:r>
              <a:rPr lang="sv-SE" sz="2800" dirty="0">
                <a:hlinkClick r:id="rId2"/>
              </a:rPr>
              <a:t>Nationellt kliniskt kunskapsstöd (NKK)</a:t>
            </a:r>
            <a:br>
              <a:rPr lang="sv-SE" sz="2800" dirty="0"/>
            </a:b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35148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2F1B8D-4EF2-CC96-7F4E-0D7223DCD0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Nationelltklinisktkunskapsstöd.se flyttar till 1177 vårdpersonal (påbörjas 2024)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18176A-7E32-CDEB-2A08-379ADB1A2D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1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1B7376F-598C-20EB-7747-B45ED2E06905}"/>
              </a:ext>
            </a:extLst>
          </p:cNvPr>
          <p:cNvSpPr txBox="1"/>
          <p:nvPr/>
        </p:nvSpPr>
        <p:spPr>
          <a:xfrm>
            <a:off x="988742" y="1637573"/>
            <a:ext cx="101364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Kunskapsstöden på nationelltklinisktkunskapsstöd.se kommer att visas som en del av 1177 via en ingång för vårdpersonal.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Nuvarande innehåll på 1177 kommer samlas under en ingång för allmänheten.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En målbild för tjänsten 1177 vårdpersonal kommer tas fram. Det inkluderar bland annat vilka fler tjänster än kunskapsstyrningssystemets kunskapsstöd som ska återfinnas inom 1177 för vårdpersonal. </a:t>
            </a:r>
          </a:p>
        </p:txBody>
      </p:sp>
      <p:pic>
        <p:nvPicPr>
          <p:cNvPr id="8" name="Platshållare för innehåll 4" descr="En bild som visar text&#10;&#10;Automatiskt genererad beskrivning">
            <a:extLst>
              <a:ext uri="{FF2B5EF4-FFF2-40B4-BE49-F238E27FC236}">
                <a16:creationId xmlns:a16="http://schemas.microsoft.com/office/drawing/2014/main" id="{3E720AA7-C295-654A-F100-BDFE5DEA8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42" y="3771974"/>
            <a:ext cx="7534069" cy="25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43699F-C879-20F1-AF28-085225522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6159" y="3702570"/>
            <a:ext cx="6693507" cy="1311128"/>
          </a:xfrm>
        </p:spPr>
        <p:txBody>
          <a:bodyPr/>
          <a:lstStyle/>
          <a:p>
            <a:r>
              <a:rPr lang="sv-SE" dirty="0"/>
              <a:t>Uppdrag </a:t>
            </a:r>
            <a:br>
              <a:rPr lang="sv-SE" dirty="0"/>
            </a:br>
            <a:r>
              <a:rPr lang="sv-SE" dirty="0"/>
              <a:t>Stora Primärvårdsrådet</a:t>
            </a:r>
            <a:br>
              <a:rPr lang="sv-SE" dirty="0"/>
            </a:br>
            <a:r>
              <a:rPr lang="sv-SE" sz="1600" dirty="0"/>
              <a:t>Sakkunnig Eric </a:t>
            </a:r>
            <a:r>
              <a:rPr lang="sv-SE" sz="1600" dirty="0" err="1"/>
              <a:t>LeBrasseur</a:t>
            </a:r>
            <a:br>
              <a:rPr lang="sv-SE" sz="1600" dirty="0"/>
            </a:br>
            <a:r>
              <a:rPr lang="sv-SE" sz="1600" dirty="0"/>
              <a:t>Utvecklingsledare Annika Kjellman</a:t>
            </a:r>
          </a:p>
        </p:txBody>
      </p:sp>
    </p:spTree>
    <p:extLst>
      <p:ext uri="{BB962C8B-B14F-4D97-AF65-F5344CB8AC3E}">
        <p14:creationId xmlns:p14="http://schemas.microsoft.com/office/powerpoint/2010/main" val="199710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B3D626C-60C0-869F-0EAA-4B64AC6AE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56" y="1116752"/>
            <a:ext cx="1443934" cy="144393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C7088AA-271A-5E18-B6B1-5074D6C83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6478" y="855373"/>
            <a:ext cx="5599074" cy="1311128"/>
          </a:xfrm>
        </p:spPr>
        <p:txBody>
          <a:bodyPr/>
          <a:lstStyle/>
          <a:p>
            <a:pPr algn="ctr"/>
            <a:r>
              <a:rPr lang="sv-SE" dirty="0"/>
              <a:t>VAD</a:t>
            </a:r>
            <a:endParaRPr lang="sv-SE" sz="2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FF29EF8-5BA2-8A27-04B1-7502002AB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6709" y="2823310"/>
            <a:ext cx="8569234" cy="252375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/>
              <a:t>Sortera/prioritera kunskapsstöd som innefattar primärvård (kan några slås ihop utifrån primärvårdsperspektiv?)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/>
              <a:t>Ansvara för information/förankring/beslutsunderlag till linjechefer inom primärvården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/>
              <a:t>Ge förslag på deltagare från primärvården till lokala arbetsgrupper utifrån behov och prioritering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/>
              <a:t>Utsedda representanter som deltar i lokal arbetsgrupp (LAG) arbetar enligt </a:t>
            </a:r>
            <a:r>
              <a:rPr lang="sv-SE" sz="2000" dirty="0">
                <a:hlinkClick r:id="rId3"/>
              </a:rPr>
              <a:t>processen för ordnat mottagande av kunskapsstöd</a:t>
            </a:r>
            <a:r>
              <a:rPr lang="sv-SE" sz="2000" dirty="0"/>
              <a:t> (leds av det lokala programområde (LPO) som ansvarar för kunskapsstödet)</a:t>
            </a:r>
          </a:p>
          <a:p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89DEC5E8-D985-A5B4-BB94-A025FCB160C3}"/>
              </a:ext>
            </a:extLst>
          </p:cNvPr>
          <p:cNvSpPr txBox="1">
            <a:spLocks/>
          </p:cNvSpPr>
          <p:nvPr/>
        </p:nvSpPr>
        <p:spPr>
          <a:xfrm>
            <a:off x="3804623" y="199809"/>
            <a:ext cx="5599074" cy="1311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3A7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48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4B059D8-4FDF-BDC6-EBCF-9183E4FB5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178" y="990394"/>
            <a:ext cx="1615722" cy="161572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6D06D07-4937-C7CA-C95E-2DCC37E6E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8089" y="990394"/>
            <a:ext cx="5599074" cy="1311128"/>
          </a:xfrm>
        </p:spPr>
        <p:txBody>
          <a:bodyPr/>
          <a:lstStyle/>
          <a:p>
            <a:pPr algn="ctr"/>
            <a:r>
              <a:rPr lang="sv-SE" dirty="0"/>
              <a:t>VILKA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D46089-5506-3901-A9F7-CA7C60FD3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8008" y="2725075"/>
            <a:ext cx="7154036" cy="1864524"/>
          </a:xfrm>
        </p:spPr>
        <p:txBody>
          <a:bodyPr/>
          <a:lstStyle/>
          <a:p>
            <a:r>
              <a:rPr lang="sv-SE" sz="2000" b="1" u="sng" dirty="0"/>
              <a:t>Representanter från:</a:t>
            </a:r>
          </a:p>
          <a:p>
            <a:endParaRPr lang="sv-SE" sz="2000" b="1" u="sng" dirty="0"/>
          </a:p>
          <a:p>
            <a:pPr marL="182563" indent="-182563"/>
            <a:r>
              <a:rPr lang="sv-SE" sz="1400" dirty="0"/>
              <a:t>-     Allmänmedicin </a:t>
            </a:r>
          </a:p>
          <a:p>
            <a:pPr marL="269875" indent="-269875">
              <a:buFontTx/>
              <a:buChar char="-"/>
            </a:pPr>
            <a:r>
              <a:rPr lang="sv-SE" sz="1400" dirty="0"/>
              <a:t>Primärvårdsrehabiliteringen</a:t>
            </a:r>
          </a:p>
          <a:p>
            <a:pPr marL="269875" indent="-269875">
              <a:buFontTx/>
              <a:buChar char="-"/>
            </a:pPr>
            <a:r>
              <a:rPr lang="sv-SE" sz="1400" dirty="0"/>
              <a:t>Kommunerna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sv-SE" sz="1400" dirty="0"/>
              <a:t>Kunskapsstyrnings- och patientsäkerhetsenheten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sv-SE" sz="1400" dirty="0"/>
              <a:t>Vårdval allmänmedicin + fysioterapi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003A7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sv-SE" sz="2000" dirty="0"/>
          </a:p>
          <a:p>
            <a:pPr marL="342900" indent="-342900">
              <a:buFontTx/>
              <a:buChar char="-"/>
            </a:pPr>
            <a:endParaRPr lang="sv-SE" sz="2000" dirty="0"/>
          </a:p>
          <a:p>
            <a:endParaRPr lang="sv-SE" sz="2000" dirty="0"/>
          </a:p>
          <a:p>
            <a:pPr marL="342900" indent="-342900">
              <a:buFontTx/>
              <a:buChar char="-"/>
            </a:pPr>
            <a:endParaRPr lang="sv-SE" sz="2000" dirty="0"/>
          </a:p>
          <a:p>
            <a:pPr marL="342900" indent="-342900">
              <a:buFontTx/>
              <a:buChar char="-"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9370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13D0027-9BE0-3260-B145-7CFE806EC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285" y="303747"/>
            <a:ext cx="1446474" cy="144647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1738407-0BF6-E212-F0E0-4E93B6FBE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464" y="2211281"/>
            <a:ext cx="6934200" cy="4295775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E25C2E1-06CB-4631-EE9C-219555F668CD}"/>
              </a:ext>
            </a:extLst>
          </p:cNvPr>
          <p:cNvSpPr txBox="1"/>
          <p:nvPr/>
        </p:nvSpPr>
        <p:spPr>
          <a:xfrm>
            <a:off x="4654519" y="1471538"/>
            <a:ext cx="638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2000" b="1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Sortering, prioritering, deltagare till LAG :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8C9462E-07F8-965E-8DC6-E07DE07BF9F7}"/>
              </a:ext>
            </a:extLst>
          </p:cNvPr>
          <p:cNvSpPr/>
          <p:nvPr/>
        </p:nvSpPr>
        <p:spPr>
          <a:xfrm>
            <a:off x="10067752" y="253802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 w="12700">
                  <a:solidFill>
                    <a:srgbClr val="008264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008264"/>
                  </a:fgClr>
                  <a:bgClr>
                    <a:srgbClr val="008264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008264">
                      <a:lumMod val="50000"/>
                    </a:srgbClr>
                  </a:innerShdw>
                </a:effectLst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01A41E9-0326-C731-4B40-00A84B0374A2}"/>
              </a:ext>
            </a:extLst>
          </p:cNvPr>
          <p:cNvSpPr/>
          <p:nvPr/>
        </p:nvSpPr>
        <p:spPr>
          <a:xfrm>
            <a:off x="10088664" y="367149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 w="12700">
                  <a:solidFill>
                    <a:srgbClr val="008264">
                      <a:lumMod val="5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rgbClr val="008264">
                      <a:lumMod val="50000"/>
                    </a:srgbClr>
                  </a:innerShdw>
                </a:effectLst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48EEDBB-1519-E4C8-758F-81A34BD72449}"/>
              </a:ext>
            </a:extLst>
          </p:cNvPr>
          <p:cNvSpPr/>
          <p:nvPr/>
        </p:nvSpPr>
        <p:spPr>
          <a:xfrm>
            <a:off x="10088664" y="480497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 w="12700">
                  <a:solidFill>
                    <a:srgbClr val="008264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008264">
                      <a:lumMod val="50000"/>
                    </a:srgbClr>
                  </a:innerShdw>
                </a:effectLst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1788A1-A9D2-9B01-9088-BE2598BDB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7338" y="160410"/>
            <a:ext cx="5599074" cy="1311128"/>
          </a:xfrm>
        </p:spPr>
        <p:txBody>
          <a:bodyPr/>
          <a:lstStyle/>
          <a:p>
            <a:r>
              <a:rPr lang="sv-SE" dirty="0"/>
              <a:t>HUR</a:t>
            </a:r>
          </a:p>
        </p:txBody>
      </p:sp>
    </p:spTree>
    <p:extLst>
      <p:ext uri="{BB962C8B-B14F-4D97-AF65-F5344CB8AC3E}">
        <p14:creationId xmlns:p14="http://schemas.microsoft.com/office/powerpoint/2010/main" val="215097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F8FD4DAC-D29A-4F6B-6B32-F450C1EF5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42" y="713849"/>
            <a:ext cx="1687286" cy="168728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B2CF23F-4E80-B1C2-0039-3482547D1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5051" y="616127"/>
            <a:ext cx="5599074" cy="1311128"/>
          </a:xfrm>
        </p:spPr>
        <p:txBody>
          <a:bodyPr/>
          <a:lstStyle/>
          <a:p>
            <a:pPr algn="ctr"/>
            <a:r>
              <a:rPr lang="sv-SE" dirty="0"/>
              <a:t>NÄR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C23B7F-16E6-4F75-0D80-1EC8F042976E}"/>
              </a:ext>
            </a:extLst>
          </p:cNvPr>
          <p:cNvSpPr txBox="1"/>
          <p:nvPr/>
        </p:nvSpPr>
        <p:spPr>
          <a:xfrm>
            <a:off x="1784950" y="4997574"/>
            <a:ext cx="10040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3A7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Stora Primärvårdsrådet: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3A7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Träffas 2-3 veckor efter nationellt remissläpp, 4 ggr/år (alla, 2 timmar).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>
              <a:solidFill>
                <a:srgbClr val="003A70">
                  <a:lumMod val="75000"/>
                </a:srgbClr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3A70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19D1BE3-39CC-6B21-F33F-BA69589BD34D}"/>
              </a:ext>
            </a:extLst>
          </p:cNvPr>
          <p:cNvSpPr/>
          <p:nvPr/>
        </p:nvSpPr>
        <p:spPr>
          <a:xfrm>
            <a:off x="4176269" y="3187337"/>
            <a:ext cx="1388504" cy="8599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feb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A6BCBCA9-11E8-310D-FA5A-86B450C534B5}"/>
              </a:ext>
            </a:extLst>
          </p:cNvPr>
          <p:cNvSpPr/>
          <p:nvPr/>
        </p:nvSpPr>
        <p:spPr>
          <a:xfrm>
            <a:off x="5750600" y="3187335"/>
            <a:ext cx="1388504" cy="8599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april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F1CF27D9-2238-BFDC-44D0-AB7741800C2E}"/>
              </a:ext>
            </a:extLst>
          </p:cNvPr>
          <p:cNvSpPr/>
          <p:nvPr/>
        </p:nvSpPr>
        <p:spPr>
          <a:xfrm>
            <a:off x="7324931" y="3187335"/>
            <a:ext cx="1388504" cy="8599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sep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399377F8-89EE-5483-9620-C79FF61F736F}"/>
              </a:ext>
            </a:extLst>
          </p:cNvPr>
          <p:cNvSpPr/>
          <p:nvPr/>
        </p:nvSpPr>
        <p:spPr>
          <a:xfrm>
            <a:off x="8865835" y="3187336"/>
            <a:ext cx="1388504" cy="8599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nov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3C0CA4F-B771-260E-4807-18ED09DA1837}"/>
              </a:ext>
            </a:extLst>
          </p:cNvPr>
          <p:cNvSpPr/>
          <p:nvPr/>
        </p:nvSpPr>
        <p:spPr>
          <a:xfrm>
            <a:off x="4044797" y="2497072"/>
            <a:ext cx="4102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>
                <a:ln w="0"/>
                <a:solidFill>
                  <a:srgbClr val="003A7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Nationellt remissläpp:</a:t>
            </a:r>
          </a:p>
        </p:txBody>
      </p:sp>
    </p:spTree>
    <p:extLst>
      <p:ext uri="{BB962C8B-B14F-4D97-AF65-F5344CB8AC3E}">
        <p14:creationId xmlns:p14="http://schemas.microsoft.com/office/powerpoint/2010/main" val="1524331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187D4E-A171-AC50-EB71-2CA2B334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972000"/>
            <a:ext cx="8220434" cy="1325563"/>
          </a:xfrm>
        </p:spPr>
        <p:txBody>
          <a:bodyPr/>
          <a:lstStyle/>
          <a:p>
            <a:pPr algn="ctr"/>
            <a:r>
              <a:rPr lang="sv-SE" dirty="0"/>
              <a:t>Vilka kunskapsstöd har prioriterats som </a:t>
            </a:r>
            <a:r>
              <a:rPr lang="sv-SE" dirty="0" err="1"/>
              <a:t>prio</a:t>
            </a:r>
            <a:r>
              <a:rPr lang="sv-SE" dirty="0"/>
              <a:t> 1 under 2023?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92E6E2-0DD0-B84C-F430-8860B17A6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6375" y="2482850"/>
            <a:ext cx="8220434" cy="3240000"/>
          </a:xfrm>
        </p:spPr>
        <p:txBody>
          <a:bodyPr/>
          <a:lstStyle/>
          <a:p>
            <a:r>
              <a:rPr lang="sv-SE" sz="1800" dirty="0"/>
              <a:t>Samverkande hälso- och sjukvård i hemmet (fastställd)</a:t>
            </a:r>
          </a:p>
          <a:p>
            <a:r>
              <a:rPr lang="sv-SE" sz="1800" dirty="0"/>
              <a:t>Depression hos vuxna (fastställd)</a:t>
            </a:r>
          </a:p>
          <a:p>
            <a:r>
              <a:rPr lang="sv-SE" sz="1800" dirty="0"/>
              <a:t>Migrän (fastställd)</a:t>
            </a:r>
          </a:p>
          <a:p>
            <a:r>
              <a:rPr lang="sv-SE" sz="1800" dirty="0"/>
              <a:t>Svårläkta sår (fastställd)</a:t>
            </a:r>
          </a:p>
          <a:p>
            <a:r>
              <a:rPr lang="sv-SE" sz="1800" dirty="0"/>
              <a:t>IgE förmedlad matallergi (fastställd)</a:t>
            </a:r>
          </a:p>
          <a:p>
            <a:r>
              <a:rPr lang="sv-SE" sz="1800" dirty="0"/>
              <a:t>KOL del 2 (fastställd)</a:t>
            </a:r>
          </a:p>
          <a:p>
            <a:r>
              <a:rPr lang="sv-SE" sz="1800" dirty="0"/>
              <a:t>Diabetes – glukossänkande läkemedelsbehandling vid typ 2-diabetes (remiss)</a:t>
            </a:r>
          </a:p>
          <a:p>
            <a:r>
              <a:rPr lang="sv-SE" sz="1800" dirty="0"/>
              <a:t>Benartärsjukdom, sekundärprevention (remiss)</a:t>
            </a:r>
          </a:p>
        </p:txBody>
      </p:sp>
    </p:spTree>
    <p:extLst>
      <p:ext uri="{BB962C8B-B14F-4D97-AF65-F5344CB8AC3E}">
        <p14:creationId xmlns:p14="http://schemas.microsoft.com/office/powerpoint/2010/main" val="286613397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mall" id="{C0197AE7-D54F-5043-BB08-EE43D68BCDE4}" vid="{1FF52E99-8E52-0F49-960F-93856A592B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8BFDD35732E43B838DD08796DC13B" ma:contentTypeVersion="17" ma:contentTypeDescription="Create a new document." ma:contentTypeScope="" ma:versionID="2e265d8af40cccdedfe3ee0e1b171588">
  <xsd:schema xmlns:xsd="http://www.w3.org/2001/XMLSchema" xmlns:xs="http://www.w3.org/2001/XMLSchema" xmlns:p="http://schemas.microsoft.com/office/2006/metadata/properties" xmlns:ns2="028bd542-375a-4b83-af00-307dbaeab82a" xmlns:ns3="745a1c57-3a34-4589-b17e-3f1d97344612" targetNamespace="http://schemas.microsoft.com/office/2006/metadata/properties" ma:root="true" ma:fieldsID="38393d1fa1bd56196b3f7251e98b06ff" ns2:_="" ns3:_="">
    <xsd:import namespace="028bd542-375a-4b83-af00-307dbaeab82a"/>
    <xsd:import namespace="745a1c57-3a34-4589-b17e-3f1d973446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bd542-375a-4b83-af00-307dbaeab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a1c57-3a34-4589-b17e-3f1d973446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a98b33-8588-4f96-8edb-9b3ea09d410e}" ma:internalName="TaxCatchAll" ma:showField="CatchAllData" ma:web="745a1c57-3a34-4589-b17e-3f1d9734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8bd542-375a-4b83-af00-307dbaeab82a">
      <Terms xmlns="http://schemas.microsoft.com/office/infopath/2007/PartnerControls"/>
    </lcf76f155ced4ddcb4097134ff3c332f>
    <TaxCatchAll xmlns="745a1c57-3a34-4589-b17e-3f1d97344612" xsi:nil="true"/>
  </documentManagement>
</p:properties>
</file>

<file path=customXml/itemProps1.xml><?xml version="1.0" encoding="utf-8"?>
<ds:datastoreItem xmlns:ds="http://schemas.openxmlformats.org/officeDocument/2006/customXml" ds:itemID="{96E78005-9F6F-49DB-8479-3CCD10238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bd542-375a-4b83-af00-307dbaeab82a"/>
    <ds:schemaRef ds:uri="745a1c57-3a34-4589-b17e-3f1d97344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6EEE3E-1918-4E80-8821-08769EAFC5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B75FD-EE1E-4504-B381-7C4BDEB8E8EC}">
  <ds:schemaRefs>
    <ds:schemaRef ds:uri="http://schemas.microsoft.com/office/2006/metadata/properties"/>
    <ds:schemaRef ds:uri="http://schemas.microsoft.com/office/infopath/2007/PartnerControls"/>
    <ds:schemaRef ds:uri="028bd542-375a-4b83-af00-307dbaeab82a"/>
    <ds:schemaRef ds:uri="745a1c57-3a34-4589-b17e-3f1d973446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147</TotalTime>
  <Words>605</Words>
  <Application>Microsoft Office PowerPoint</Application>
  <PresentationFormat>Bredbild</PresentationFormat>
  <Paragraphs>94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open sans</vt:lpstr>
      <vt:lpstr>Wingdings</vt:lpstr>
      <vt:lpstr>Region Varmland</vt:lpstr>
      <vt:lpstr>Region Varmland Grå</vt:lpstr>
      <vt:lpstr>Stor rubrik</vt:lpstr>
      <vt:lpstr>Office-tema</vt:lpstr>
      <vt:lpstr>Tema_sveriges_regioner_i_samverkan</vt:lpstr>
      <vt:lpstr>Arbetssätt Primärvårdsrådet &amp; Kunskapsstöd  Vårdvalsråd 231025</vt:lpstr>
      <vt:lpstr>Nuvarande plattform för publicering av nationella kunskapsstöd:   Nationellt kliniskt kunskapsstöd (NKK) </vt:lpstr>
      <vt:lpstr>Nationelltklinisktkunskapsstöd.se flyttar till 1177 vårdpersonal (påbörjas 2024)</vt:lpstr>
      <vt:lpstr>Uppdrag  Stora Primärvårdsrådet Sakkunnig Eric LeBrasseur Utvecklingsledare Annika Kjellman</vt:lpstr>
      <vt:lpstr>VAD</vt:lpstr>
      <vt:lpstr>VILKA</vt:lpstr>
      <vt:lpstr>HUR</vt:lpstr>
      <vt:lpstr>NÄR</vt:lpstr>
      <vt:lpstr>Vilka kunskapsstöd har prioriterats som prio 1 under 2023?</vt:lpstr>
      <vt:lpstr>PowerPoint-presentation</vt:lpstr>
      <vt:lpstr>Exempel på vanliga åtgärder vid införande av kunskapsstöden:</vt:lpstr>
      <vt:lpstr>Utbildningsinsatser </vt:lpstr>
      <vt:lpstr>Skapa/revidera/rensa bort styrande dokument</vt:lpstr>
      <vt:lpstr>Indikatorer för uppföljning </vt:lpstr>
      <vt:lpstr>Glöm inte att prenumerera på: Nyhetsbrevet för Kunskapsstyrning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Arbetssätt Primärvårdsrådet &amp; Kunskapsstöd  Vårdvalsråd 231025</dc:title>
  <dc:creator>Annika Kjellman</dc:creator>
  <cp:lastModifiedBy>Berit Bryske</cp:lastModifiedBy>
  <cp:revision>2</cp:revision>
  <dcterms:created xsi:type="dcterms:W3CDTF">2023-10-25T12:01:22Z</dcterms:created>
  <dcterms:modified xsi:type="dcterms:W3CDTF">2023-11-07T12:27:04Z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0x0101006E48BFDD35732E43B838DD08796DC13B</vt:lpwstr>
  </property>
  <property fmtid="{D5CDD505-2E9C-101B-9397-08002B2CF9AE}" pid="3" name="MediaServiceImageTags">
    <vt:lpwstr/>
  </property>
</Properties>
</file>