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2" r:id="rId4"/>
    <p:sldMasterId id="2147483706" r:id="rId5"/>
  </p:sldMasterIdLst>
  <p:notesMasterIdLst>
    <p:notesMasterId r:id="rId22"/>
  </p:notesMasterIdLst>
  <p:sldIdLst>
    <p:sldId id="283" r:id="rId6"/>
    <p:sldId id="275" r:id="rId7"/>
    <p:sldId id="287" r:id="rId8"/>
    <p:sldId id="257" r:id="rId9"/>
    <p:sldId id="285" r:id="rId10"/>
    <p:sldId id="279" r:id="rId11"/>
    <p:sldId id="282" r:id="rId12"/>
    <p:sldId id="278" r:id="rId13"/>
    <p:sldId id="5424" r:id="rId14"/>
    <p:sldId id="5432" r:id="rId15"/>
    <p:sldId id="5433" r:id="rId16"/>
    <p:sldId id="5434" r:id="rId17"/>
    <p:sldId id="5435" r:id="rId18"/>
    <p:sldId id="5436" r:id="rId19"/>
    <p:sldId id="5437" r:id="rId20"/>
    <p:sldId id="5438"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9B6ACA8A-2AA6-43F6-B4D2-68DA12F90DFA}">
          <p14:sldIdLst>
            <p14:sldId id="283"/>
            <p14:sldId id="275"/>
            <p14:sldId id="287"/>
            <p14:sldId id="257"/>
            <p14:sldId id="285"/>
            <p14:sldId id="279"/>
            <p14:sldId id="282"/>
            <p14:sldId id="278"/>
            <p14:sldId id="5424"/>
            <p14:sldId id="5432"/>
            <p14:sldId id="5433"/>
            <p14:sldId id="5434"/>
            <p14:sldId id="5435"/>
            <p14:sldId id="5436"/>
            <p14:sldId id="5437"/>
            <p14:sldId id="54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181D9-02DB-4CDF-A23B-390E7B5ACE40}" v="1" dt="2023-11-02T13:17:02.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16D57-1326-4E84-868D-E7C8F84FB3B3}" type="doc">
      <dgm:prSet loTypeId="urn:microsoft.com/office/officeart/2005/8/layout/hList3" loCatId="list" qsTypeId="urn:microsoft.com/office/officeart/2005/8/quickstyle/simple5" qsCatId="simple" csTypeId="urn:microsoft.com/office/officeart/2005/8/colors/accent0_2" csCatId="mainScheme" phldr="1"/>
      <dgm:spPr/>
      <dgm:t>
        <a:bodyPr/>
        <a:lstStyle/>
        <a:p>
          <a:endParaRPr lang="sv-SE"/>
        </a:p>
      </dgm:t>
    </dgm:pt>
    <dgm:pt modelId="{F3349F51-5668-4215-AAEA-7757CF67413F}">
      <dgm:prSet/>
      <dgm:spPr>
        <a:xfrm>
          <a:off x="0" y="2237"/>
          <a:ext cx="10515600" cy="1250094"/>
        </a:xfrm>
        <a:prstGeom prst="rect">
          <a:avLst/>
        </a:prstGeom>
        <a:solidFill>
          <a:srgbClr val="3D663B">
            <a:shade val="80000"/>
            <a:hueOff val="0"/>
            <a:satOff val="0"/>
            <a:lumOff val="0"/>
            <a:alphaOff val="0"/>
          </a:srgbClr>
        </a:solidFill>
        <a:ln>
          <a:noFill/>
        </a:ln>
        <a:effectLst>
          <a:outerShdw blurRad="57150" dist="19050" dir="5400000" algn="ctr" rotWithShape="0">
            <a:srgbClr val="000000">
              <a:alpha val="63000"/>
            </a:srgbClr>
          </a:outerShdw>
        </a:effectLst>
      </dgm:spPr>
      <dgm:t>
        <a:bodyPr/>
        <a:lstStyle/>
        <a:p>
          <a:pPr>
            <a:buNone/>
          </a:pPr>
          <a:r>
            <a:rPr lang="sv-SE" b="0" i="0" baseline="0" dirty="0">
              <a:solidFill>
                <a:srgbClr val="EDF6EE">
                  <a:hueOff val="0"/>
                  <a:satOff val="0"/>
                  <a:lumOff val="0"/>
                  <a:alphaOff val="0"/>
                </a:srgbClr>
              </a:solidFill>
              <a:latin typeface="Calibri" panose="020F0502020204030204"/>
              <a:ea typeface="+mn-ea"/>
              <a:cs typeface="+mn-cs"/>
            </a:rPr>
            <a:t>Tillsammans med regional stödstruktur </a:t>
          </a:r>
          <a:r>
            <a:rPr lang="sv-SE" b="1" i="0" baseline="0" dirty="0">
              <a:solidFill>
                <a:srgbClr val="EDF6EE">
                  <a:hueOff val="0"/>
                  <a:satOff val="0"/>
                  <a:lumOff val="0"/>
                  <a:alphaOff val="0"/>
                </a:srgbClr>
              </a:solidFill>
              <a:latin typeface="Calibri" panose="020F0502020204030204"/>
              <a:ea typeface="+mn-ea"/>
              <a:cs typeface="+mn-cs"/>
            </a:rPr>
            <a:t>inspirera och stötta verksamheter i att accelerera arbetet mot Värmlands målbild </a:t>
          </a:r>
          <a:r>
            <a:rPr lang="sv-SE" b="0" i="0" baseline="0" dirty="0">
              <a:solidFill>
                <a:srgbClr val="EDF6EE">
                  <a:hueOff val="0"/>
                  <a:satOff val="0"/>
                  <a:lumOff val="0"/>
                  <a:alphaOff val="0"/>
                </a:srgbClr>
              </a:solidFill>
              <a:latin typeface="Calibri" panose="020F0502020204030204"/>
              <a:ea typeface="+mn-ea"/>
              <a:cs typeface="+mn-cs"/>
            </a:rPr>
            <a:t>genom att: </a:t>
          </a:r>
          <a:endParaRPr lang="sv-SE" dirty="0">
            <a:solidFill>
              <a:srgbClr val="EDF6EE">
                <a:hueOff val="0"/>
                <a:satOff val="0"/>
                <a:lumOff val="0"/>
                <a:alphaOff val="0"/>
              </a:srgbClr>
            </a:solidFill>
            <a:latin typeface="Calibri" panose="020F0502020204030204"/>
            <a:ea typeface="+mn-ea"/>
            <a:cs typeface="+mn-cs"/>
          </a:endParaRPr>
        </a:p>
      </dgm:t>
    </dgm:pt>
    <dgm:pt modelId="{EA540C6F-6786-4AD5-ACA2-4D7F748DF256}" type="parTrans" cxnId="{C232B92C-FF8F-4B4F-81BA-FC097629E812}">
      <dgm:prSet/>
      <dgm:spPr/>
      <dgm:t>
        <a:bodyPr/>
        <a:lstStyle/>
        <a:p>
          <a:endParaRPr lang="sv-SE"/>
        </a:p>
      </dgm:t>
    </dgm:pt>
    <dgm:pt modelId="{8C43B8D1-AA29-46F7-9EA2-8AEB6C106EDA}" type="sibTrans" cxnId="{C232B92C-FF8F-4B4F-81BA-FC097629E812}">
      <dgm:prSet/>
      <dgm:spPr/>
      <dgm:t>
        <a:bodyPr/>
        <a:lstStyle/>
        <a:p>
          <a:endParaRPr lang="sv-SE"/>
        </a:p>
      </dgm:t>
    </dgm:pt>
    <dgm:pt modelId="{DCB8477E-D35F-41A5-A1E4-47B268CDDAB7}">
      <dgm:prSet/>
      <dgm:spPr>
        <a:xfrm>
          <a:off x="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sv-SE" b="0" i="0" baseline="0">
              <a:solidFill>
                <a:srgbClr val="3D663B">
                  <a:hueOff val="0"/>
                  <a:satOff val="0"/>
                  <a:lumOff val="0"/>
                  <a:alphaOff val="0"/>
                </a:srgbClr>
              </a:solidFill>
              <a:latin typeface="Calibri" panose="020F0502020204030204"/>
              <a:ea typeface="+mn-ea"/>
              <a:cs typeface="+mn-cs"/>
            </a:rPr>
            <a:t>Sprida </a:t>
          </a:r>
          <a:r>
            <a:rPr lang="sv-SE" b="1" i="0" baseline="0">
              <a:solidFill>
                <a:srgbClr val="3D663B">
                  <a:hueOff val="0"/>
                  <a:satOff val="0"/>
                  <a:lumOff val="0"/>
                  <a:alphaOff val="0"/>
                </a:srgbClr>
              </a:solidFill>
              <a:latin typeface="Calibri" panose="020F0502020204030204"/>
              <a:ea typeface="+mn-ea"/>
              <a:cs typeface="+mn-cs"/>
            </a:rPr>
            <a:t>kunskap om och engagemang för:</a:t>
          </a:r>
          <a:endParaRPr lang="sv-SE">
            <a:solidFill>
              <a:srgbClr val="3D663B">
                <a:hueOff val="0"/>
                <a:satOff val="0"/>
                <a:lumOff val="0"/>
                <a:alphaOff val="0"/>
              </a:srgbClr>
            </a:solidFill>
            <a:latin typeface="Calibri" panose="020F0502020204030204"/>
            <a:ea typeface="+mn-ea"/>
            <a:cs typeface="+mn-cs"/>
          </a:endParaRPr>
        </a:p>
      </dgm:t>
    </dgm:pt>
    <dgm:pt modelId="{8F9FB7A2-7671-471A-9B6E-C631252595B7}" type="parTrans" cxnId="{6E7547BB-65C2-4A28-8950-DF9A5703CB2A}">
      <dgm:prSet/>
      <dgm:spPr/>
      <dgm:t>
        <a:bodyPr/>
        <a:lstStyle/>
        <a:p>
          <a:endParaRPr lang="sv-SE"/>
        </a:p>
      </dgm:t>
    </dgm:pt>
    <dgm:pt modelId="{A4B84B3E-3F18-4732-8EAA-0928C78F007F}" type="sibTrans" cxnId="{6E7547BB-65C2-4A28-8950-DF9A5703CB2A}">
      <dgm:prSet/>
      <dgm:spPr/>
      <dgm:t>
        <a:bodyPr/>
        <a:lstStyle/>
        <a:p>
          <a:endParaRPr lang="sv-SE"/>
        </a:p>
      </dgm:t>
    </dgm:pt>
    <dgm:pt modelId="{53740049-3618-4D5C-9DC7-3F2BF948DEC9}">
      <dgm:prSet/>
      <dgm:spPr>
        <a:xfrm>
          <a:off x="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sv-SE" b="0" i="0" baseline="0">
              <a:solidFill>
                <a:srgbClr val="3D663B">
                  <a:hueOff val="0"/>
                  <a:satOff val="0"/>
                  <a:lumOff val="0"/>
                  <a:alphaOff val="0"/>
                </a:srgbClr>
              </a:solidFill>
              <a:latin typeface="Calibri" panose="020F0502020204030204"/>
              <a:ea typeface="+mn-ea"/>
              <a:cs typeface="+mn-cs"/>
            </a:rPr>
            <a:t>Värmlands </a:t>
          </a:r>
          <a:r>
            <a:rPr lang="sv-SE" b="1" i="0" baseline="0">
              <a:solidFill>
                <a:srgbClr val="3D663B">
                  <a:hueOff val="0"/>
                  <a:satOff val="0"/>
                  <a:lumOff val="0"/>
                  <a:alphaOff val="0"/>
                </a:srgbClr>
              </a:solidFill>
              <a:latin typeface="Calibri" panose="020F0502020204030204"/>
              <a:ea typeface="+mn-ea"/>
              <a:cs typeface="+mn-cs"/>
            </a:rPr>
            <a:t>målbild</a:t>
          </a:r>
          <a:endParaRPr lang="sv-SE" b="1">
            <a:solidFill>
              <a:srgbClr val="3D663B">
                <a:hueOff val="0"/>
                <a:satOff val="0"/>
                <a:lumOff val="0"/>
                <a:alphaOff val="0"/>
              </a:srgbClr>
            </a:solidFill>
            <a:latin typeface="Calibri" panose="020F0502020204030204"/>
            <a:ea typeface="+mn-ea"/>
            <a:cs typeface="+mn-cs"/>
          </a:endParaRPr>
        </a:p>
      </dgm:t>
    </dgm:pt>
    <dgm:pt modelId="{30596412-DF05-406B-BFAC-2E06E7A353F9}" type="parTrans" cxnId="{0F3F34C7-88F0-4F29-B95B-54798A63C9E7}">
      <dgm:prSet/>
      <dgm:spPr/>
      <dgm:t>
        <a:bodyPr/>
        <a:lstStyle/>
        <a:p>
          <a:endParaRPr lang="sv-SE"/>
        </a:p>
      </dgm:t>
    </dgm:pt>
    <dgm:pt modelId="{DFF6F40C-B755-41C8-A48B-912100D5D3C3}" type="sibTrans" cxnId="{0F3F34C7-88F0-4F29-B95B-54798A63C9E7}">
      <dgm:prSet/>
      <dgm:spPr/>
      <dgm:t>
        <a:bodyPr/>
        <a:lstStyle/>
        <a:p>
          <a:endParaRPr lang="sv-SE"/>
        </a:p>
      </dgm:t>
    </dgm:pt>
    <dgm:pt modelId="{1DE7CA7D-14E3-492E-A404-653E4342B56B}">
      <dgm:prSet/>
      <dgm:spPr>
        <a:xfrm>
          <a:off x="262890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sv-SE" b="0" i="0" baseline="0">
              <a:solidFill>
                <a:srgbClr val="3D663B">
                  <a:hueOff val="0"/>
                  <a:satOff val="0"/>
                  <a:lumOff val="0"/>
                  <a:alphaOff val="0"/>
                </a:srgbClr>
              </a:solidFill>
              <a:latin typeface="Calibri" panose="020F0502020204030204"/>
              <a:ea typeface="+mn-ea"/>
              <a:cs typeface="+mn-cs"/>
            </a:rPr>
            <a:t>Sprida </a:t>
          </a:r>
          <a:r>
            <a:rPr lang="sv-SE" b="1" i="0" baseline="0">
              <a:solidFill>
                <a:srgbClr val="3D663B">
                  <a:hueOff val="0"/>
                  <a:satOff val="0"/>
                  <a:lumOff val="0"/>
                  <a:alphaOff val="0"/>
                </a:srgbClr>
              </a:solidFill>
              <a:latin typeface="Calibri" panose="020F0502020204030204"/>
              <a:ea typeface="+mn-ea"/>
              <a:cs typeface="+mn-cs"/>
            </a:rPr>
            <a:t>kännedom om och utveckla verktyg och utbildningar </a:t>
          </a:r>
          <a:r>
            <a:rPr lang="sv-SE" b="0" i="0" baseline="0">
              <a:solidFill>
                <a:srgbClr val="3D663B">
                  <a:hueOff val="0"/>
                  <a:satOff val="0"/>
                  <a:lumOff val="0"/>
                  <a:alphaOff val="0"/>
                </a:srgbClr>
              </a:solidFill>
              <a:latin typeface="Calibri" panose="020F0502020204030204"/>
              <a:ea typeface="+mn-ea"/>
              <a:cs typeface="+mn-cs"/>
            </a:rPr>
            <a:t>för att omsätta färdplanen till verklighet </a:t>
          </a:r>
          <a:endParaRPr lang="sv-SE">
            <a:solidFill>
              <a:srgbClr val="3D663B">
                <a:hueOff val="0"/>
                <a:satOff val="0"/>
                <a:lumOff val="0"/>
                <a:alphaOff val="0"/>
              </a:srgbClr>
            </a:solidFill>
            <a:latin typeface="Calibri" panose="020F0502020204030204"/>
            <a:ea typeface="+mn-ea"/>
            <a:cs typeface="+mn-cs"/>
          </a:endParaRPr>
        </a:p>
      </dgm:t>
    </dgm:pt>
    <dgm:pt modelId="{B47E55FA-B5FC-4B7A-848C-B7FB005281D1}" type="parTrans" cxnId="{BD36769F-DD57-42C5-9A84-D4A12647B94E}">
      <dgm:prSet/>
      <dgm:spPr/>
      <dgm:t>
        <a:bodyPr/>
        <a:lstStyle/>
        <a:p>
          <a:endParaRPr lang="sv-SE"/>
        </a:p>
      </dgm:t>
    </dgm:pt>
    <dgm:pt modelId="{08DDA121-7FED-4773-8162-583B5942B6A0}" type="sibTrans" cxnId="{BD36769F-DD57-42C5-9A84-D4A12647B94E}">
      <dgm:prSet/>
      <dgm:spPr/>
      <dgm:t>
        <a:bodyPr/>
        <a:lstStyle/>
        <a:p>
          <a:endParaRPr lang="sv-SE"/>
        </a:p>
      </dgm:t>
    </dgm:pt>
    <dgm:pt modelId="{60D9C609-9523-4D46-BB6E-1145F87F4C07}">
      <dgm:prSet/>
      <dgm:spPr>
        <a:xfrm>
          <a:off x="525780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sv-SE" b="0" i="0" baseline="0">
              <a:solidFill>
                <a:srgbClr val="3D663B">
                  <a:hueOff val="0"/>
                  <a:satOff val="0"/>
                  <a:lumOff val="0"/>
                  <a:alphaOff val="0"/>
                </a:srgbClr>
              </a:solidFill>
              <a:latin typeface="Calibri" panose="020F0502020204030204"/>
              <a:ea typeface="+mn-ea"/>
              <a:cs typeface="+mn-cs"/>
            </a:rPr>
            <a:t>Arbeta för spridning av och utbyte kring </a:t>
          </a:r>
          <a:r>
            <a:rPr lang="sv-SE" b="1" i="0" baseline="0">
              <a:solidFill>
                <a:srgbClr val="3D663B">
                  <a:hueOff val="0"/>
                  <a:satOff val="0"/>
                  <a:lumOff val="0"/>
                  <a:alphaOff val="0"/>
                </a:srgbClr>
              </a:solidFill>
              <a:latin typeface="Calibri" panose="020F0502020204030204"/>
              <a:ea typeface="+mn-ea"/>
              <a:cs typeface="+mn-cs"/>
            </a:rPr>
            <a:t>goda exempel</a:t>
          </a:r>
          <a:r>
            <a:rPr lang="sv-SE" b="0" i="0" baseline="0">
              <a:solidFill>
                <a:srgbClr val="3D663B">
                  <a:hueOff val="0"/>
                  <a:satOff val="0"/>
                  <a:lumOff val="0"/>
                  <a:alphaOff val="0"/>
                </a:srgbClr>
              </a:solidFill>
              <a:latin typeface="Calibri" panose="020F0502020204030204"/>
              <a:ea typeface="+mn-ea"/>
              <a:cs typeface="+mn-cs"/>
            </a:rPr>
            <a:t> i länet </a:t>
          </a:r>
          <a:endParaRPr lang="sv-SE">
            <a:solidFill>
              <a:srgbClr val="3D663B">
                <a:hueOff val="0"/>
                <a:satOff val="0"/>
                <a:lumOff val="0"/>
                <a:alphaOff val="0"/>
              </a:srgbClr>
            </a:solidFill>
            <a:latin typeface="Calibri" panose="020F0502020204030204"/>
            <a:ea typeface="+mn-ea"/>
            <a:cs typeface="+mn-cs"/>
          </a:endParaRPr>
        </a:p>
      </dgm:t>
    </dgm:pt>
    <dgm:pt modelId="{5CBAC3ED-D6E6-4A2B-9D20-6AD83E45494E}" type="parTrans" cxnId="{CC94A166-393B-4266-B287-859CAF670DE5}">
      <dgm:prSet/>
      <dgm:spPr/>
      <dgm:t>
        <a:bodyPr/>
        <a:lstStyle/>
        <a:p>
          <a:endParaRPr lang="sv-SE"/>
        </a:p>
      </dgm:t>
    </dgm:pt>
    <dgm:pt modelId="{1FA4920A-EBE3-41B5-B4FC-8F24FDA56551}" type="sibTrans" cxnId="{CC94A166-393B-4266-B287-859CAF670DE5}">
      <dgm:prSet/>
      <dgm:spPr/>
      <dgm:t>
        <a:bodyPr/>
        <a:lstStyle/>
        <a:p>
          <a:endParaRPr lang="sv-SE"/>
        </a:p>
      </dgm:t>
    </dgm:pt>
    <dgm:pt modelId="{76308F57-FC71-4CDB-B5CA-B0450AAE8A86}">
      <dgm:prSet/>
      <dgm:spPr>
        <a:xfrm>
          <a:off x="788670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sv-SE" b="1" i="0">
              <a:solidFill>
                <a:srgbClr val="3D663B">
                  <a:hueOff val="0"/>
                  <a:satOff val="0"/>
                  <a:lumOff val="0"/>
                  <a:alphaOff val="0"/>
                </a:srgbClr>
              </a:solidFill>
              <a:latin typeface="Calibri" panose="020F0502020204030204"/>
              <a:ea typeface="+mn-ea"/>
              <a:cs typeface="+mn-cs"/>
            </a:rPr>
            <a:t>Följa upp och bevaka </a:t>
          </a:r>
          <a:r>
            <a:rPr lang="sv-SE" b="0" i="0">
              <a:solidFill>
                <a:srgbClr val="3D663B">
                  <a:hueOff val="0"/>
                  <a:satOff val="0"/>
                  <a:lumOff val="0"/>
                  <a:alphaOff val="0"/>
                </a:srgbClr>
              </a:solidFill>
              <a:latin typeface="Calibri" panose="020F0502020204030204"/>
              <a:ea typeface="+mn-ea"/>
              <a:cs typeface="+mn-cs"/>
            </a:rPr>
            <a:t>omställningen och relaterade parametrar/aktiviteter</a:t>
          </a:r>
          <a:endParaRPr lang="sv-SE">
            <a:solidFill>
              <a:srgbClr val="3D663B">
                <a:hueOff val="0"/>
                <a:satOff val="0"/>
                <a:lumOff val="0"/>
                <a:alphaOff val="0"/>
              </a:srgbClr>
            </a:solidFill>
            <a:latin typeface="Calibri" panose="020F0502020204030204"/>
            <a:ea typeface="+mn-ea"/>
            <a:cs typeface="+mn-cs"/>
          </a:endParaRPr>
        </a:p>
      </dgm:t>
    </dgm:pt>
    <dgm:pt modelId="{EBB4E356-1BB5-4331-A6CC-356072E60663}" type="parTrans" cxnId="{0FF5285A-3D07-41A1-BD0C-AB93748E5A05}">
      <dgm:prSet/>
      <dgm:spPr/>
      <dgm:t>
        <a:bodyPr/>
        <a:lstStyle/>
        <a:p>
          <a:endParaRPr lang="sv-SE"/>
        </a:p>
      </dgm:t>
    </dgm:pt>
    <dgm:pt modelId="{A2F9627D-7B55-4816-8D1F-EAA08DF52E95}" type="sibTrans" cxnId="{0FF5285A-3D07-41A1-BD0C-AB93748E5A05}">
      <dgm:prSet/>
      <dgm:spPr/>
      <dgm:t>
        <a:bodyPr/>
        <a:lstStyle/>
        <a:p>
          <a:endParaRPr lang="sv-SE"/>
        </a:p>
      </dgm:t>
    </dgm:pt>
    <dgm:pt modelId="{422202DF-BC3E-4E4A-A69D-B599146D64B6}">
      <dgm:prSet/>
      <dgm:spPr>
        <a:xfrm>
          <a:off x="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sv-SE" b="1" i="0" baseline="0">
              <a:solidFill>
                <a:srgbClr val="3D663B">
                  <a:hueOff val="0"/>
                  <a:satOff val="0"/>
                  <a:lumOff val="0"/>
                  <a:alphaOff val="0"/>
                </a:srgbClr>
              </a:solidFill>
              <a:latin typeface="Calibri" panose="020F0502020204030204"/>
              <a:ea typeface="+mn-ea"/>
              <a:cs typeface="+mn-cs"/>
            </a:rPr>
            <a:t>Omställningen</a:t>
          </a:r>
          <a:r>
            <a:rPr lang="sv-SE" b="0" i="0" baseline="0">
              <a:solidFill>
                <a:srgbClr val="3D663B">
                  <a:hueOff val="0"/>
                  <a:satOff val="0"/>
                  <a:lumOff val="0"/>
                  <a:alphaOff val="0"/>
                </a:srgbClr>
              </a:solidFill>
              <a:latin typeface="Calibri" panose="020F0502020204030204"/>
              <a:ea typeface="+mn-ea"/>
              <a:cs typeface="+mn-cs"/>
            </a:rPr>
            <a:t> till god och nära vård, hälsa och omsorg</a:t>
          </a:r>
          <a:endParaRPr lang="sv-SE" b="0">
            <a:solidFill>
              <a:srgbClr val="3D663B">
                <a:hueOff val="0"/>
                <a:satOff val="0"/>
                <a:lumOff val="0"/>
                <a:alphaOff val="0"/>
              </a:srgbClr>
            </a:solidFill>
            <a:latin typeface="Calibri" panose="020F0502020204030204"/>
            <a:ea typeface="+mn-ea"/>
            <a:cs typeface="+mn-cs"/>
          </a:endParaRPr>
        </a:p>
      </dgm:t>
    </dgm:pt>
    <dgm:pt modelId="{51EE3A32-65EC-4BD3-A442-A7B3CE101E0A}" type="parTrans" cxnId="{5CF869FB-8E0D-49E8-84F2-35AC6056F620}">
      <dgm:prSet/>
      <dgm:spPr/>
      <dgm:t>
        <a:bodyPr/>
        <a:lstStyle/>
        <a:p>
          <a:endParaRPr lang="sv-SE"/>
        </a:p>
      </dgm:t>
    </dgm:pt>
    <dgm:pt modelId="{233C282F-8F1D-4968-8AAF-10C6AA418078}" type="sibTrans" cxnId="{5CF869FB-8E0D-49E8-84F2-35AC6056F620}">
      <dgm:prSet/>
      <dgm:spPr/>
      <dgm:t>
        <a:bodyPr/>
        <a:lstStyle/>
        <a:p>
          <a:endParaRPr lang="sv-SE"/>
        </a:p>
      </dgm:t>
    </dgm:pt>
    <dgm:pt modelId="{6F312EFE-F26F-46A2-815B-F90E23CF39DB}">
      <dgm:prSet/>
      <dgm:spPr>
        <a:xfrm>
          <a:off x="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Char char="•"/>
          </a:pPr>
          <a:r>
            <a:rPr lang="sv-SE" b="0" i="0" baseline="0">
              <a:solidFill>
                <a:srgbClr val="3D663B">
                  <a:hueOff val="0"/>
                  <a:satOff val="0"/>
                  <a:lumOff val="0"/>
                  <a:alphaOff val="0"/>
                </a:srgbClr>
              </a:solidFill>
              <a:latin typeface="Calibri" panose="020F0502020204030204"/>
              <a:ea typeface="+mn-ea"/>
              <a:cs typeface="+mn-cs"/>
            </a:rPr>
            <a:t>Värmlands </a:t>
          </a:r>
          <a:r>
            <a:rPr lang="sv-SE" b="1" i="0" baseline="0">
              <a:solidFill>
                <a:srgbClr val="3D663B">
                  <a:hueOff val="0"/>
                  <a:satOff val="0"/>
                  <a:lumOff val="0"/>
                  <a:alphaOff val="0"/>
                </a:srgbClr>
              </a:solidFill>
              <a:latin typeface="Calibri" panose="020F0502020204030204"/>
              <a:ea typeface="+mn-ea"/>
              <a:cs typeface="+mn-cs"/>
            </a:rPr>
            <a:t>färdplan</a:t>
          </a:r>
          <a:endParaRPr lang="sv-SE" b="1">
            <a:solidFill>
              <a:srgbClr val="3D663B">
                <a:hueOff val="0"/>
                <a:satOff val="0"/>
                <a:lumOff val="0"/>
                <a:alphaOff val="0"/>
              </a:srgbClr>
            </a:solidFill>
            <a:latin typeface="Calibri" panose="020F0502020204030204"/>
            <a:ea typeface="+mn-ea"/>
            <a:cs typeface="+mn-cs"/>
          </a:endParaRPr>
        </a:p>
      </dgm:t>
    </dgm:pt>
    <dgm:pt modelId="{DBA82B33-6E0E-41A1-BDA1-7D134038E75B}" type="parTrans" cxnId="{04AAFF54-E1FF-48E2-8D83-5174302A0191}">
      <dgm:prSet/>
      <dgm:spPr/>
      <dgm:t>
        <a:bodyPr/>
        <a:lstStyle/>
        <a:p>
          <a:endParaRPr lang="sv-SE"/>
        </a:p>
      </dgm:t>
    </dgm:pt>
    <dgm:pt modelId="{A4FFA0F5-BB0A-4EDD-B7EE-FC2697DDDDB5}" type="sibTrans" cxnId="{04AAFF54-E1FF-48E2-8D83-5174302A0191}">
      <dgm:prSet/>
      <dgm:spPr/>
      <dgm:t>
        <a:bodyPr/>
        <a:lstStyle/>
        <a:p>
          <a:endParaRPr lang="sv-SE"/>
        </a:p>
      </dgm:t>
    </dgm:pt>
    <dgm:pt modelId="{46928042-0C37-4924-8964-B3E23761B115}" type="pres">
      <dgm:prSet presAssocID="{3F416D57-1326-4E84-868D-E7C8F84FB3B3}" presName="composite" presStyleCnt="0">
        <dgm:presLayoutVars>
          <dgm:chMax val="1"/>
          <dgm:dir/>
          <dgm:resizeHandles val="exact"/>
        </dgm:presLayoutVars>
      </dgm:prSet>
      <dgm:spPr/>
    </dgm:pt>
    <dgm:pt modelId="{ADA561BD-5A2C-4CCD-BCC9-1CCEE1464E90}" type="pres">
      <dgm:prSet presAssocID="{F3349F51-5668-4215-AAEA-7757CF67413F}" presName="roof" presStyleLbl="dkBgShp" presStyleIdx="0" presStyleCnt="2" custLinFactNeighborX="-3225" custLinFactNeighborY="-762"/>
      <dgm:spPr/>
    </dgm:pt>
    <dgm:pt modelId="{46B7C221-9423-4DB5-9225-CA79E32562BC}" type="pres">
      <dgm:prSet presAssocID="{F3349F51-5668-4215-AAEA-7757CF67413F}" presName="pillars" presStyleCnt="0"/>
      <dgm:spPr/>
    </dgm:pt>
    <dgm:pt modelId="{E72D720C-A73B-42AA-865F-01016F71E9E8}" type="pres">
      <dgm:prSet presAssocID="{F3349F51-5668-4215-AAEA-7757CF67413F}" presName="pillar1" presStyleLbl="node1" presStyleIdx="0" presStyleCnt="4">
        <dgm:presLayoutVars>
          <dgm:bulletEnabled val="1"/>
        </dgm:presLayoutVars>
      </dgm:prSet>
      <dgm:spPr/>
    </dgm:pt>
    <dgm:pt modelId="{F2FBE380-55AD-40AF-99F0-BB60E9B2799B}" type="pres">
      <dgm:prSet presAssocID="{1DE7CA7D-14E3-492E-A404-653E4342B56B}" presName="pillarX" presStyleLbl="node1" presStyleIdx="1" presStyleCnt="4">
        <dgm:presLayoutVars>
          <dgm:bulletEnabled val="1"/>
        </dgm:presLayoutVars>
      </dgm:prSet>
      <dgm:spPr/>
    </dgm:pt>
    <dgm:pt modelId="{FA99EB0E-C7AA-4AF4-81ED-BC09C3F4EAB9}" type="pres">
      <dgm:prSet presAssocID="{60D9C609-9523-4D46-BB6E-1145F87F4C07}" presName="pillarX" presStyleLbl="node1" presStyleIdx="2" presStyleCnt="4">
        <dgm:presLayoutVars>
          <dgm:bulletEnabled val="1"/>
        </dgm:presLayoutVars>
      </dgm:prSet>
      <dgm:spPr/>
    </dgm:pt>
    <dgm:pt modelId="{C432D057-DAF3-42FE-93EA-24BC91EA1111}" type="pres">
      <dgm:prSet presAssocID="{76308F57-FC71-4CDB-B5CA-B0450AAE8A86}" presName="pillarX" presStyleLbl="node1" presStyleIdx="3" presStyleCnt="4">
        <dgm:presLayoutVars>
          <dgm:bulletEnabled val="1"/>
        </dgm:presLayoutVars>
      </dgm:prSet>
      <dgm:spPr/>
    </dgm:pt>
    <dgm:pt modelId="{7140AD5A-52D4-4049-9A34-448D06F6DE8B}" type="pres">
      <dgm:prSet presAssocID="{F3349F51-5668-4215-AAEA-7757CF67413F}" presName="base" presStyleLbl="dkBgShp" presStyleIdx="1" presStyleCnt="2"/>
      <dgm:spPr>
        <a:xfrm>
          <a:off x="0" y="3875292"/>
          <a:ext cx="10515600" cy="291688"/>
        </a:xfrm>
        <a:prstGeom prst="rect">
          <a:avLst/>
        </a:prstGeom>
        <a:solidFill>
          <a:srgbClr val="3D663B">
            <a:shade val="80000"/>
            <a:hueOff val="0"/>
            <a:satOff val="0"/>
            <a:lumOff val="0"/>
            <a:alphaOff val="0"/>
          </a:srgbClr>
        </a:solidFill>
        <a:ln>
          <a:noFill/>
        </a:ln>
        <a:effectLst>
          <a:outerShdw blurRad="57150" dist="19050" dir="5400000" algn="ctr" rotWithShape="0">
            <a:srgbClr val="000000">
              <a:alpha val="63000"/>
            </a:srgbClr>
          </a:outerShdw>
        </a:effectLst>
      </dgm:spPr>
    </dgm:pt>
  </dgm:ptLst>
  <dgm:cxnLst>
    <dgm:cxn modelId="{C232B92C-FF8F-4B4F-81BA-FC097629E812}" srcId="{3F416D57-1326-4E84-868D-E7C8F84FB3B3}" destId="{F3349F51-5668-4215-AAEA-7757CF67413F}" srcOrd="0" destOrd="0" parTransId="{EA540C6F-6786-4AD5-ACA2-4D7F748DF256}" sibTransId="{8C43B8D1-AA29-46F7-9EA2-8AEB6C106EDA}"/>
    <dgm:cxn modelId="{CC94A166-393B-4266-B287-859CAF670DE5}" srcId="{F3349F51-5668-4215-AAEA-7757CF67413F}" destId="{60D9C609-9523-4D46-BB6E-1145F87F4C07}" srcOrd="2" destOrd="0" parTransId="{5CBAC3ED-D6E6-4A2B-9D20-6AD83E45494E}" sibTransId="{1FA4920A-EBE3-41B5-B4FC-8F24FDA56551}"/>
    <dgm:cxn modelId="{04AAFF54-E1FF-48E2-8D83-5174302A0191}" srcId="{DCB8477E-D35F-41A5-A1E4-47B268CDDAB7}" destId="{6F312EFE-F26F-46A2-815B-F90E23CF39DB}" srcOrd="2" destOrd="0" parTransId="{DBA82B33-6E0E-41A1-BDA1-7D134038E75B}" sibTransId="{A4FFA0F5-BB0A-4EDD-B7EE-FC2697DDDDB5}"/>
    <dgm:cxn modelId="{0FF5285A-3D07-41A1-BD0C-AB93748E5A05}" srcId="{F3349F51-5668-4215-AAEA-7757CF67413F}" destId="{76308F57-FC71-4CDB-B5CA-B0450AAE8A86}" srcOrd="3" destOrd="0" parTransId="{EBB4E356-1BB5-4331-A6CC-356072E60663}" sibTransId="{A2F9627D-7B55-4816-8D1F-EAA08DF52E95}"/>
    <dgm:cxn modelId="{795EE37F-A545-4887-A5A2-CC4FC1B8F85F}" type="presOf" srcId="{1DE7CA7D-14E3-492E-A404-653E4342B56B}" destId="{F2FBE380-55AD-40AF-99F0-BB60E9B2799B}" srcOrd="0" destOrd="0" presId="urn:microsoft.com/office/officeart/2005/8/layout/hList3"/>
    <dgm:cxn modelId="{D8489B87-AB57-4BFB-8941-CFB46CC15BC2}" type="presOf" srcId="{3F416D57-1326-4E84-868D-E7C8F84FB3B3}" destId="{46928042-0C37-4924-8964-B3E23761B115}" srcOrd="0" destOrd="0" presId="urn:microsoft.com/office/officeart/2005/8/layout/hList3"/>
    <dgm:cxn modelId="{BD36769F-DD57-42C5-9A84-D4A12647B94E}" srcId="{F3349F51-5668-4215-AAEA-7757CF67413F}" destId="{1DE7CA7D-14E3-492E-A404-653E4342B56B}" srcOrd="1" destOrd="0" parTransId="{B47E55FA-B5FC-4B7A-848C-B7FB005281D1}" sibTransId="{08DDA121-7FED-4773-8162-583B5942B6A0}"/>
    <dgm:cxn modelId="{487925A0-9826-40B6-AC9F-B7E7078C995E}" type="presOf" srcId="{76308F57-FC71-4CDB-B5CA-B0450AAE8A86}" destId="{C432D057-DAF3-42FE-93EA-24BC91EA1111}" srcOrd="0" destOrd="0" presId="urn:microsoft.com/office/officeart/2005/8/layout/hList3"/>
    <dgm:cxn modelId="{861182B2-5622-49B1-A763-85DEC953256B}" type="presOf" srcId="{DCB8477E-D35F-41A5-A1E4-47B268CDDAB7}" destId="{E72D720C-A73B-42AA-865F-01016F71E9E8}" srcOrd="0" destOrd="0" presId="urn:microsoft.com/office/officeart/2005/8/layout/hList3"/>
    <dgm:cxn modelId="{32E63AB8-BFB8-4560-8866-F48B2BC968E6}" type="presOf" srcId="{422202DF-BC3E-4E4A-A69D-B599146D64B6}" destId="{E72D720C-A73B-42AA-865F-01016F71E9E8}" srcOrd="0" destOrd="1" presId="urn:microsoft.com/office/officeart/2005/8/layout/hList3"/>
    <dgm:cxn modelId="{6E7547BB-65C2-4A28-8950-DF9A5703CB2A}" srcId="{F3349F51-5668-4215-AAEA-7757CF67413F}" destId="{DCB8477E-D35F-41A5-A1E4-47B268CDDAB7}" srcOrd="0" destOrd="0" parTransId="{8F9FB7A2-7671-471A-9B6E-C631252595B7}" sibTransId="{A4B84B3E-3F18-4732-8EAA-0928C78F007F}"/>
    <dgm:cxn modelId="{0F3F34C7-88F0-4F29-B95B-54798A63C9E7}" srcId="{DCB8477E-D35F-41A5-A1E4-47B268CDDAB7}" destId="{53740049-3618-4D5C-9DC7-3F2BF948DEC9}" srcOrd="1" destOrd="0" parTransId="{30596412-DF05-406B-BFAC-2E06E7A353F9}" sibTransId="{DFF6F40C-B755-41C8-A48B-912100D5D3C3}"/>
    <dgm:cxn modelId="{90FBF0C9-0240-4DE2-BA88-EFE39AD380DE}" type="presOf" srcId="{53740049-3618-4D5C-9DC7-3F2BF948DEC9}" destId="{E72D720C-A73B-42AA-865F-01016F71E9E8}" srcOrd="0" destOrd="2" presId="urn:microsoft.com/office/officeart/2005/8/layout/hList3"/>
    <dgm:cxn modelId="{DD8F1CD0-7B8B-4514-95D6-18DDCD319FFB}" type="presOf" srcId="{F3349F51-5668-4215-AAEA-7757CF67413F}" destId="{ADA561BD-5A2C-4CCD-BCC9-1CCEE1464E90}" srcOrd="0" destOrd="0" presId="urn:microsoft.com/office/officeart/2005/8/layout/hList3"/>
    <dgm:cxn modelId="{5D7B61EA-A72B-4B12-BBD0-6A7306D9E5E8}" type="presOf" srcId="{60D9C609-9523-4D46-BB6E-1145F87F4C07}" destId="{FA99EB0E-C7AA-4AF4-81ED-BC09C3F4EAB9}" srcOrd="0" destOrd="0" presId="urn:microsoft.com/office/officeart/2005/8/layout/hList3"/>
    <dgm:cxn modelId="{42DEE0F2-D500-4F49-A706-C4761B5C8A73}" type="presOf" srcId="{6F312EFE-F26F-46A2-815B-F90E23CF39DB}" destId="{E72D720C-A73B-42AA-865F-01016F71E9E8}" srcOrd="0" destOrd="3" presId="urn:microsoft.com/office/officeart/2005/8/layout/hList3"/>
    <dgm:cxn modelId="{5CF869FB-8E0D-49E8-84F2-35AC6056F620}" srcId="{DCB8477E-D35F-41A5-A1E4-47B268CDDAB7}" destId="{422202DF-BC3E-4E4A-A69D-B599146D64B6}" srcOrd="0" destOrd="0" parTransId="{51EE3A32-65EC-4BD3-A442-A7B3CE101E0A}" sibTransId="{233C282F-8F1D-4968-8AAF-10C6AA418078}"/>
    <dgm:cxn modelId="{EBCB4CAD-9050-49F6-AE2C-2AB64C819C2B}" type="presParOf" srcId="{46928042-0C37-4924-8964-B3E23761B115}" destId="{ADA561BD-5A2C-4CCD-BCC9-1CCEE1464E90}" srcOrd="0" destOrd="0" presId="urn:microsoft.com/office/officeart/2005/8/layout/hList3"/>
    <dgm:cxn modelId="{E801D7C1-9043-4BD8-852F-5B85FC7D8977}" type="presParOf" srcId="{46928042-0C37-4924-8964-B3E23761B115}" destId="{46B7C221-9423-4DB5-9225-CA79E32562BC}" srcOrd="1" destOrd="0" presId="urn:microsoft.com/office/officeart/2005/8/layout/hList3"/>
    <dgm:cxn modelId="{F21D6A23-D85B-4BC4-AC60-05A4F750EA0B}" type="presParOf" srcId="{46B7C221-9423-4DB5-9225-CA79E32562BC}" destId="{E72D720C-A73B-42AA-865F-01016F71E9E8}" srcOrd="0" destOrd="0" presId="urn:microsoft.com/office/officeart/2005/8/layout/hList3"/>
    <dgm:cxn modelId="{BDC280CB-774A-48E6-AF5C-4498F0CC069E}" type="presParOf" srcId="{46B7C221-9423-4DB5-9225-CA79E32562BC}" destId="{F2FBE380-55AD-40AF-99F0-BB60E9B2799B}" srcOrd="1" destOrd="0" presId="urn:microsoft.com/office/officeart/2005/8/layout/hList3"/>
    <dgm:cxn modelId="{8D1E2D72-B4C9-4C6C-BDF9-C6A56420DFC5}" type="presParOf" srcId="{46B7C221-9423-4DB5-9225-CA79E32562BC}" destId="{FA99EB0E-C7AA-4AF4-81ED-BC09C3F4EAB9}" srcOrd="2" destOrd="0" presId="urn:microsoft.com/office/officeart/2005/8/layout/hList3"/>
    <dgm:cxn modelId="{E71B31D9-4986-4FD9-885E-38811AB68152}" type="presParOf" srcId="{46B7C221-9423-4DB5-9225-CA79E32562BC}" destId="{C432D057-DAF3-42FE-93EA-24BC91EA1111}" srcOrd="3" destOrd="0" presId="urn:microsoft.com/office/officeart/2005/8/layout/hList3"/>
    <dgm:cxn modelId="{745A80AB-8F3D-4EAC-AAE0-4A686A19C329}" type="presParOf" srcId="{46928042-0C37-4924-8964-B3E23761B115}" destId="{7140AD5A-52D4-4049-9A34-448D06F6DE8B}" srcOrd="2" destOrd="0" presId="urn:microsoft.com/office/officeart/2005/8/layout/hList3"/>
  </dgm:cxnLst>
  <dgm:bg>
    <a:solidFill>
      <a:schemeClr val="tx2">
        <a:lumMod val="40000"/>
        <a:lumOff val="60000"/>
      </a:schemeClr>
    </a:solidFill>
  </dgm:bg>
  <dgm:whole>
    <a:ln>
      <a:solidFill>
        <a:srgbClr val="0C753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561BD-5A2C-4CCD-BCC9-1CCEE1464E90}">
      <dsp:nvSpPr>
        <dsp:cNvPr id="0" name=""/>
        <dsp:cNvSpPr/>
      </dsp:nvSpPr>
      <dsp:spPr>
        <a:xfrm>
          <a:off x="0" y="0"/>
          <a:ext cx="10515600" cy="1250094"/>
        </a:xfrm>
        <a:prstGeom prst="rect">
          <a:avLst/>
        </a:prstGeom>
        <a:solidFill>
          <a:srgbClr val="3D663B">
            <a:shade val="8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sv-SE" sz="2700" b="0" i="0" kern="1200" baseline="0" dirty="0">
              <a:solidFill>
                <a:srgbClr val="EDF6EE">
                  <a:hueOff val="0"/>
                  <a:satOff val="0"/>
                  <a:lumOff val="0"/>
                  <a:alphaOff val="0"/>
                </a:srgbClr>
              </a:solidFill>
              <a:latin typeface="Calibri" panose="020F0502020204030204"/>
              <a:ea typeface="+mn-ea"/>
              <a:cs typeface="+mn-cs"/>
            </a:rPr>
            <a:t>Tillsammans med regional stödstruktur </a:t>
          </a:r>
          <a:r>
            <a:rPr lang="sv-SE" sz="2700" b="1" i="0" kern="1200" baseline="0" dirty="0">
              <a:solidFill>
                <a:srgbClr val="EDF6EE">
                  <a:hueOff val="0"/>
                  <a:satOff val="0"/>
                  <a:lumOff val="0"/>
                  <a:alphaOff val="0"/>
                </a:srgbClr>
              </a:solidFill>
              <a:latin typeface="Calibri" panose="020F0502020204030204"/>
              <a:ea typeface="+mn-ea"/>
              <a:cs typeface="+mn-cs"/>
            </a:rPr>
            <a:t>inspirera och stötta verksamheter i att accelerera arbetet mot Värmlands målbild </a:t>
          </a:r>
          <a:r>
            <a:rPr lang="sv-SE" sz="2700" b="0" i="0" kern="1200" baseline="0" dirty="0">
              <a:solidFill>
                <a:srgbClr val="EDF6EE">
                  <a:hueOff val="0"/>
                  <a:satOff val="0"/>
                  <a:lumOff val="0"/>
                  <a:alphaOff val="0"/>
                </a:srgbClr>
              </a:solidFill>
              <a:latin typeface="Calibri" panose="020F0502020204030204"/>
              <a:ea typeface="+mn-ea"/>
              <a:cs typeface="+mn-cs"/>
            </a:rPr>
            <a:t>genom att: </a:t>
          </a:r>
          <a:endParaRPr lang="sv-SE" sz="2700" kern="1200" dirty="0">
            <a:solidFill>
              <a:srgbClr val="EDF6EE">
                <a:hueOff val="0"/>
                <a:satOff val="0"/>
                <a:lumOff val="0"/>
                <a:alphaOff val="0"/>
              </a:srgbClr>
            </a:solidFill>
            <a:latin typeface="Calibri" panose="020F0502020204030204"/>
            <a:ea typeface="+mn-ea"/>
            <a:cs typeface="+mn-cs"/>
          </a:endParaRPr>
        </a:p>
      </dsp:txBody>
      <dsp:txXfrm>
        <a:off x="0" y="0"/>
        <a:ext cx="10515600" cy="1250094"/>
      </dsp:txXfrm>
    </dsp:sp>
    <dsp:sp modelId="{E72D720C-A73B-42AA-865F-01016F71E9E8}">
      <dsp:nvSpPr>
        <dsp:cNvPr id="0" name=""/>
        <dsp:cNvSpPr/>
      </dsp:nvSpPr>
      <dsp:spPr>
        <a:xfrm>
          <a:off x="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sv-SE" sz="2100" b="0" i="0" kern="1200" baseline="0">
              <a:solidFill>
                <a:srgbClr val="3D663B">
                  <a:hueOff val="0"/>
                  <a:satOff val="0"/>
                  <a:lumOff val="0"/>
                  <a:alphaOff val="0"/>
                </a:srgbClr>
              </a:solidFill>
              <a:latin typeface="Calibri" panose="020F0502020204030204"/>
              <a:ea typeface="+mn-ea"/>
              <a:cs typeface="+mn-cs"/>
            </a:rPr>
            <a:t>Sprida </a:t>
          </a:r>
          <a:r>
            <a:rPr lang="sv-SE" sz="2100" b="1" i="0" kern="1200" baseline="0">
              <a:solidFill>
                <a:srgbClr val="3D663B">
                  <a:hueOff val="0"/>
                  <a:satOff val="0"/>
                  <a:lumOff val="0"/>
                  <a:alphaOff val="0"/>
                </a:srgbClr>
              </a:solidFill>
              <a:latin typeface="Calibri" panose="020F0502020204030204"/>
              <a:ea typeface="+mn-ea"/>
              <a:cs typeface="+mn-cs"/>
            </a:rPr>
            <a:t>kunskap om och engagemang för:</a:t>
          </a:r>
          <a:endParaRPr lang="sv-SE" sz="2100" kern="1200">
            <a:solidFill>
              <a:srgbClr val="3D663B">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sv-SE" sz="1600" b="1" i="0" kern="1200" baseline="0">
              <a:solidFill>
                <a:srgbClr val="3D663B">
                  <a:hueOff val="0"/>
                  <a:satOff val="0"/>
                  <a:lumOff val="0"/>
                  <a:alphaOff val="0"/>
                </a:srgbClr>
              </a:solidFill>
              <a:latin typeface="Calibri" panose="020F0502020204030204"/>
              <a:ea typeface="+mn-ea"/>
              <a:cs typeface="+mn-cs"/>
            </a:rPr>
            <a:t>Omställningen</a:t>
          </a:r>
          <a:r>
            <a:rPr lang="sv-SE" sz="1600" b="0" i="0" kern="1200" baseline="0">
              <a:solidFill>
                <a:srgbClr val="3D663B">
                  <a:hueOff val="0"/>
                  <a:satOff val="0"/>
                  <a:lumOff val="0"/>
                  <a:alphaOff val="0"/>
                </a:srgbClr>
              </a:solidFill>
              <a:latin typeface="Calibri" panose="020F0502020204030204"/>
              <a:ea typeface="+mn-ea"/>
              <a:cs typeface="+mn-cs"/>
            </a:rPr>
            <a:t> till god och nära vård, hälsa och omsorg</a:t>
          </a:r>
          <a:endParaRPr lang="sv-SE" sz="1600" b="0" kern="1200">
            <a:solidFill>
              <a:srgbClr val="3D663B">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sv-SE" sz="1600" b="0" i="0" kern="1200" baseline="0">
              <a:solidFill>
                <a:srgbClr val="3D663B">
                  <a:hueOff val="0"/>
                  <a:satOff val="0"/>
                  <a:lumOff val="0"/>
                  <a:alphaOff val="0"/>
                </a:srgbClr>
              </a:solidFill>
              <a:latin typeface="Calibri" panose="020F0502020204030204"/>
              <a:ea typeface="+mn-ea"/>
              <a:cs typeface="+mn-cs"/>
            </a:rPr>
            <a:t>Värmlands </a:t>
          </a:r>
          <a:r>
            <a:rPr lang="sv-SE" sz="1600" b="1" i="0" kern="1200" baseline="0">
              <a:solidFill>
                <a:srgbClr val="3D663B">
                  <a:hueOff val="0"/>
                  <a:satOff val="0"/>
                  <a:lumOff val="0"/>
                  <a:alphaOff val="0"/>
                </a:srgbClr>
              </a:solidFill>
              <a:latin typeface="Calibri" panose="020F0502020204030204"/>
              <a:ea typeface="+mn-ea"/>
              <a:cs typeface="+mn-cs"/>
            </a:rPr>
            <a:t>målbild</a:t>
          </a:r>
          <a:endParaRPr lang="sv-SE" sz="1600" b="1" kern="1200">
            <a:solidFill>
              <a:srgbClr val="3D663B">
                <a:hueOff val="0"/>
                <a:satOff val="0"/>
                <a:lumOff val="0"/>
                <a:alphaOff val="0"/>
              </a:srgbClr>
            </a:solidFill>
            <a:latin typeface="Calibri" panose="020F0502020204030204"/>
            <a:ea typeface="+mn-ea"/>
            <a:cs typeface="+mn-cs"/>
          </a:endParaRPr>
        </a:p>
        <a:p>
          <a:pPr marL="171450" lvl="1" indent="-171450" algn="l" defTabSz="711200">
            <a:lnSpc>
              <a:spcPct val="90000"/>
            </a:lnSpc>
            <a:spcBef>
              <a:spcPct val="0"/>
            </a:spcBef>
            <a:spcAft>
              <a:spcPct val="15000"/>
            </a:spcAft>
            <a:buChar char="•"/>
          </a:pPr>
          <a:r>
            <a:rPr lang="sv-SE" sz="1600" b="0" i="0" kern="1200" baseline="0">
              <a:solidFill>
                <a:srgbClr val="3D663B">
                  <a:hueOff val="0"/>
                  <a:satOff val="0"/>
                  <a:lumOff val="0"/>
                  <a:alphaOff val="0"/>
                </a:srgbClr>
              </a:solidFill>
              <a:latin typeface="Calibri" panose="020F0502020204030204"/>
              <a:ea typeface="+mn-ea"/>
              <a:cs typeface="+mn-cs"/>
            </a:rPr>
            <a:t>Värmlands </a:t>
          </a:r>
          <a:r>
            <a:rPr lang="sv-SE" sz="1600" b="1" i="0" kern="1200" baseline="0">
              <a:solidFill>
                <a:srgbClr val="3D663B">
                  <a:hueOff val="0"/>
                  <a:satOff val="0"/>
                  <a:lumOff val="0"/>
                  <a:alphaOff val="0"/>
                </a:srgbClr>
              </a:solidFill>
              <a:latin typeface="Calibri" panose="020F0502020204030204"/>
              <a:ea typeface="+mn-ea"/>
              <a:cs typeface="+mn-cs"/>
            </a:rPr>
            <a:t>färdplan</a:t>
          </a:r>
          <a:endParaRPr lang="sv-SE" sz="1600" b="1" kern="1200">
            <a:solidFill>
              <a:srgbClr val="3D663B">
                <a:hueOff val="0"/>
                <a:satOff val="0"/>
                <a:lumOff val="0"/>
                <a:alphaOff val="0"/>
              </a:srgbClr>
            </a:solidFill>
            <a:latin typeface="Calibri" panose="020F0502020204030204"/>
            <a:ea typeface="+mn-ea"/>
            <a:cs typeface="+mn-cs"/>
          </a:endParaRPr>
        </a:p>
      </dsp:txBody>
      <dsp:txXfrm>
        <a:off x="0" y="1250094"/>
        <a:ext cx="2628899" cy="2625198"/>
      </dsp:txXfrm>
    </dsp:sp>
    <dsp:sp modelId="{F2FBE380-55AD-40AF-99F0-BB60E9B2799B}">
      <dsp:nvSpPr>
        <dsp:cNvPr id="0" name=""/>
        <dsp:cNvSpPr/>
      </dsp:nvSpPr>
      <dsp:spPr>
        <a:xfrm>
          <a:off x="262890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0" i="0" kern="1200" baseline="0">
              <a:solidFill>
                <a:srgbClr val="3D663B">
                  <a:hueOff val="0"/>
                  <a:satOff val="0"/>
                  <a:lumOff val="0"/>
                  <a:alphaOff val="0"/>
                </a:srgbClr>
              </a:solidFill>
              <a:latin typeface="Calibri" panose="020F0502020204030204"/>
              <a:ea typeface="+mn-ea"/>
              <a:cs typeface="+mn-cs"/>
            </a:rPr>
            <a:t>Sprida </a:t>
          </a:r>
          <a:r>
            <a:rPr lang="sv-SE" sz="2100" b="1" i="0" kern="1200" baseline="0">
              <a:solidFill>
                <a:srgbClr val="3D663B">
                  <a:hueOff val="0"/>
                  <a:satOff val="0"/>
                  <a:lumOff val="0"/>
                  <a:alphaOff val="0"/>
                </a:srgbClr>
              </a:solidFill>
              <a:latin typeface="Calibri" panose="020F0502020204030204"/>
              <a:ea typeface="+mn-ea"/>
              <a:cs typeface="+mn-cs"/>
            </a:rPr>
            <a:t>kännedom om och utveckla verktyg och utbildningar </a:t>
          </a:r>
          <a:r>
            <a:rPr lang="sv-SE" sz="2100" b="0" i="0" kern="1200" baseline="0">
              <a:solidFill>
                <a:srgbClr val="3D663B">
                  <a:hueOff val="0"/>
                  <a:satOff val="0"/>
                  <a:lumOff val="0"/>
                  <a:alphaOff val="0"/>
                </a:srgbClr>
              </a:solidFill>
              <a:latin typeface="Calibri" panose="020F0502020204030204"/>
              <a:ea typeface="+mn-ea"/>
              <a:cs typeface="+mn-cs"/>
            </a:rPr>
            <a:t>för att omsätta färdplanen till verklighet </a:t>
          </a:r>
          <a:endParaRPr lang="sv-SE" sz="2100" kern="1200">
            <a:solidFill>
              <a:srgbClr val="3D663B">
                <a:hueOff val="0"/>
                <a:satOff val="0"/>
                <a:lumOff val="0"/>
                <a:alphaOff val="0"/>
              </a:srgbClr>
            </a:solidFill>
            <a:latin typeface="Calibri" panose="020F0502020204030204"/>
            <a:ea typeface="+mn-ea"/>
            <a:cs typeface="+mn-cs"/>
          </a:endParaRPr>
        </a:p>
      </dsp:txBody>
      <dsp:txXfrm>
        <a:off x="2628900" y="1250094"/>
        <a:ext cx="2628899" cy="2625198"/>
      </dsp:txXfrm>
    </dsp:sp>
    <dsp:sp modelId="{FA99EB0E-C7AA-4AF4-81ED-BC09C3F4EAB9}">
      <dsp:nvSpPr>
        <dsp:cNvPr id="0" name=""/>
        <dsp:cNvSpPr/>
      </dsp:nvSpPr>
      <dsp:spPr>
        <a:xfrm>
          <a:off x="525780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0" i="0" kern="1200" baseline="0">
              <a:solidFill>
                <a:srgbClr val="3D663B">
                  <a:hueOff val="0"/>
                  <a:satOff val="0"/>
                  <a:lumOff val="0"/>
                  <a:alphaOff val="0"/>
                </a:srgbClr>
              </a:solidFill>
              <a:latin typeface="Calibri" panose="020F0502020204030204"/>
              <a:ea typeface="+mn-ea"/>
              <a:cs typeface="+mn-cs"/>
            </a:rPr>
            <a:t>Arbeta för spridning av och utbyte kring </a:t>
          </a:r>
          <a:r>
            <a:rPr lang="sv-SE" sz="2100" b="1" i="0" kern="1200" baseline="0">
              <a:solidFill>
                <a:srgbClr val="3D663B">
                  <a:hueOff val="0"/>
                  <a:satOff val="0"/>
                  <a:lumOff val="0"/>
                  <a:alphaOff val="0"/>
                </a:srgbClr>
              </a:solidFill>
              <a:latin typeface="Calibri" panose="020F0502020204030204"/>
              <a:ea typeface="+mn-ea"/>
              <a:cs typeface="+mn-cs"/>
            </a:rPr>
            <a:t>goda exempel</a:t>
          </a:r>
          <a:r>
            <a:rPr lang="sv-SE" sz="2100" b="0" i="0" kern="1200" baseline="0">
              <a:solidFill>
                <a:srgbClr val="3D663B">
                  <a:hueOff val="0"/>
                  <a:satOff val="0"/>
                  <a:lumOff val="0"/>
                  <a:alphaOff val="0"/>
                </a:srgbClr>
              </a:solidFill>
              <a:latin typeface="Calibri" panose="020F0502020204030204"/>
              <a:ea typeface="+mn-ea"/>
              <a:cs typeface="+mn-cs"/>
            </a:rPr>
            <a:t> i länet </a:t>
          </a:r>
          <a:endParaRPr lang="sv-SE" sz="2100" kern="1200">
            <a:solidFill>
              <a:srgbClr val="3D663B">
                <a:hueOff val="0"/>
                <a:satOff val="0"/>
                <a:lumOff val="0"/>
                <a:alphaOff val="0"/>
              </a:srgbClr>
            </a:solidFill>
            <a:latin typeface="Calibri" panose="020F0502020204030204"/>
            <a:ea typeface="+mn-ea"/>
            <a:cs typeface="+mn-cs"/>
          </a:endParaRPr>
        </a:p>
      </dsp:txBody>
      <dsp:txXfrm>
        <a:off x="5257800" y="1250094"/>
        <a:ext cx="2628899" cy="2625198"/>
      </dsp:txXfrm>
    </dsp:sp>
    <dsp:sp modelId="{C432D057-DAF3-42FE-93EA-24BC91EA1111}">
      <dsp:nvSpPr>
        <dsp:cNvPr id="0" name=""/>
        <dsp:cNvSpPr/>
      </dsp:nvSpPr>
      <dsp:spPr>
        <a:xfrm>
          <a:off x="7886700" y="1250094"/>
          <a:ext cx="2628899" cy="2625198"/>
        </a:xfrm>
        <a:prstGeom prst="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v-SE" sz="2100" b="1" i="0" kern="1200">
              <a:solidFill>
                <a:srgbClr val="3D663B">
                  <a:hueOff val="0"/>
                  <a:satOff val="0"/>
                  <a:lumOff val="0"/>
                  <a:alphaOff val="0"/>
                </a:srgbClr>
              </a:solidFill>
              <a:latin typeface="Calibri" panose="020F0502020204030204"/>
              <a:ea typeface="+mn-ea"/>
              <a:cs typeface="+mn-cs"/>
            </a:rPr>
            <a:t>Följa upp och bevaka </a:t>
          </a:r>
          <a:r>
            <a:rPr lang="sv-SE" sz="2100" b="0" i="0" kern="1200">
              <a:solidFill>
                <a:srgbClr val="3D663B">
                  <a:hueOff val="0"/>
                  <a:satOff val="0"/>
                  <a:lumOff val="0"/>
                  <a:alphaOff val="0"/>
                </a:srgbClr>
              </a:solidFill>
              <a:latin typeface="Calibri" panose="020F0502020204030204"/>
              <a:ea typeface="+mn-ea"/>
              <a:cs typeface="+mn-cs"/>
            </a:rPr>
            <a:t>omställningen och relaterade parametrar/aktiviteter</a:t>
          </a:r>
          <a:endParaRPr lang="sv-SE" sz="2100" kern="1200">
            <a:solidFill>
              <a:srgbClr val="3D663B">
                <a:hueOff val="0"/>
                <a:satOff val="0"/>
                <a:lumOff val="0"/>
                <a:alphaOff val="0"/>
              </a:srgbClr>
            </a:solidFill>
            <a:latin typeface="Calibri" panose="020F0502020204030204"/>
            <a:ea typeface="+mn-ea"/>
            <a:cs typeface="+mn-cs"/>
          </a:endParaRPr>
        </a:p>
      </dsp:txBody>
      <dsp:txXfrm>
        <a:off x="7886700" y="1250094"/>
        <a:ext cx="2628899" cy="2625198"/>
      </dsp:txXfrm>
    </dsp:sp>
    <dsp:sp modelId="{7140AD5A-52D4-4049-9A34-448D06F6DE8B}">
      <dsp:nvSpPr>
        <dsp:cNvPr id="0" name=""/>
        <dsp:cNvSpPr/>
      </dsp:nvSpPr>
      <dsp:spPr>
        <a:xfrm>
          <a:off x="0" y="3875292"/>
          <a:ext cx="10515600" cy="291688"/>
        </a:xfrm>
        <a:prstGeom prst="rect">
          <a:avLst/>
        </a:prstGeom>
        <a:solidFill>
          <a:srgbClr val="3D663B">
            <a:shade val="80000"/>
            <a:hueOff val="0"/>
            <a:satOff val="0"/>
            <a:lumOff val="0"/>
            <a:alphaOff val="0"/>
          </a:srgb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7D28F-9710-49C0-AFC9-D6E33C64FEDA}" type="datetimeFigureOut">
              <a:rPr lang="sv-SE" smtClean="0"/>
              <a:t>2023-11-07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A62EB-2607-4791-9085-E78C5C4AE1D9}" type="slidenum">
              <a:rPr lang="sv-SE" smtClean="0"/>
              <a:t>‹#›</a:t>
            </a:fld>
            <a:endParaRPr lang="sv-SE"/>
          </a:p>
        </p:txBody>
      </p:sp>
    </p:spTree>
    <p:extLst>
      <p:ext uri="{BB962C8B-B14F-4D97-AF65-F5344CB8AC3E}">
        <p14:creationId xmlns:p14="http://schemas.microsoft.com/office/powerpoint/2010/main" val="376804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76049E-301A-4EA2-BF6C-81BCBB11EBB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17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F76049E-301A-4EA2-BF6C-81BCBB11EBB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821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7AA62EB-2607-4791-9085-E78C5C4AE1D9}" type="slidenum">
              <a:rPr lang="sv-SE" smtClean="0"/>
              <a:t>10</a:t>
            </a:fld>
            <a:endParaRPr lang="sv-SE"/>
          </a:p>
        </p:txBody>
      </p:sp>
    </p:spTree>
    <p:extLst>
      <p:ext uri="{BB962C8B-B14F-4D97-AF65-F5344CB8AC3E}">
        <p14:creationId xmlns:p14="http://schemas.microsoft.com/office/powerpoint/2010/main" val="1063579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94441130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1808603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2023-11-07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503657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tart">
    <p:bg>
      <p:bgPr>
        <a:solidFill>
          <a:schemeClr val="tx2"/>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C858E219-4E6D-4932-AA5D-6A3481107EA6}"/>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17109" t="28708"/>
          <a:stretch/>
        </p:blipFill>
        <p:spPr>
          <a:xfrm>
            <a:off x="-1" y="0"/>
            <a:ext cx="4121077" cy="3428998"/>
          </a:xfrm>
          <a:prstGeom prst="rect">
            <a:avLst/>
          </a:prstGeom>
        </p:spPr>
      </p:pic>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3628"/>
            <a:ext cx="5599074" cy="1311128"/>
          </a:xfrm>
        </p:spPr>
        <p:txBody>
          <a:bodyPr anchor="b">
            <a:noAutofit/>
          </a:bodyPr>
          <a:lstStyle>
            <a:lvl1pPr algn="l">
              <a:lnSpc>
                <a:spcPct val="100000"/>
              </a:lnSpc>
              <a:defRPr sz="4400" b="1">
                <a:solidFill>
                  <a:schemeClr val="bg1"/>
                </a:solidFill>
              </a:defRPr>
            </a:lvl1pPr>
          </a:lstStyle>
          <a:p>
            <a:r>
              <a:rPr lang="sv-SE"/>
              <a:t>Rubrik på en eller </a:t>
            </a:r>
            <a:br>
              <a:rPr lang="sv-SE"/>
            </a:br>
            <a:r>
              <a:rPr lang="sv-SE"/>
              <a:t>två rader</a:t>
            </a:r>
          </a:p>
        </p:txBody>
      </p:sp>
      <p:sp>
        <p:nvSpPr>
          <p:cNvPr id="3" name="Underrubrik 2">
            <a:extLst>
              <a:ext uri="{FF2B5EF4-FFF2-40B4-BE49-F238E27FC236}">
                <a16:creationId xmlns:a16="http://schemas.microsoft.com/office/drawing/2014/main" id="{47CDCF15-ABC8-4682-83AF-D8634F151B68}"/>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Underrubrik/Namn, Datum</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10" name="Bildobjekt 9">
            <a:extLst>
              <a:ext uri="{FF2B5EF4-FFF2-40B4-BE49-F238E27FC236}">
                <a16:creationId xmlns:a16="http://schemas.microsoft.com/office/drawing/2014/main" id="{C45BB37F-78FC-4AA5-BA09-60B3473C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6515706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tx2"/>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233" t="28855"/>
          <a:stretch/>
        </p:blipFill>
        <p:spPr>
          <a:xfrm>
            <a:off x="-1" y="0"/>
            <a:ext cx="4121077" cy="3428391"/>
          </a:xfrm>
          <a:prstGeom prst="rect">
            <a:avLst/>
          </a:prstGeom>
        </p:spPr>
      </p:pic>
    </p:spTree>
    <p:extLst>
      <p:ext uri="{BB962C8B-B14F-4D97-AF65-F5344CB8AC3E}">
        <p14:creationId xmlns:p14="http://schemas.microsoft.com/office/powerpoint/2010/main" val="87062896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7B6AD9C4-35A3-4D7A-9B19-F30406AB6CAC}" type="datetimeFigureOut">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6968083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7B6AD9C4-35A3-4D7A-9B19-F30406AB6CAC}" type="datetimeFigureOut">
              <a:rPr lang="sv-SE" smtClean="0"/>
              <a:t>2023-11-07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4596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7B6AD9C4-35A3-4D7A-9B19-F30406AB6CAC}" type="datetimeFigureOut">
              <a:rPr lang="sv-SE" smtClean="0"/>
              <a:t>2023-11-07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9569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7B6AD9C4-35A3-4D7A-9B19-F30406AB6CAC}" type="datetimeFigureOut">
              <a:rPr lang="sv-SE" smtClean="0"/>
              <a:t>2023-11-07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7319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84619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2023-11-07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20029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4" cy="1311128"/>
          </a:xfrm>
        </p:spPr>
        <p:txBody>
          <a:bodyPr anchor="b">
            <a:noAutofit/>
          </a:bodyPr>
          <a:lstStyle>
            <a:lvl1pPr algn="l">
              <a:lnSpc>
                <a:spcPct val="100000"/>
              </a:lnSpc>
              <a:defRPr sz="44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4" cy="645902"/>
          </a:xfrm>
        </p:spPr>
        <p:txBody>
          <a:bodyPr>
            <a:noAutofit/>
          </a:bodyPr>
          <a:lstStyle>
            <a:lvl1pPr marL="0" indent="0" algn="l">
              <a:lnSpc>
                <a:spcPct val="100000"/>
              </a:lnSpc>
              <a:spcBef>
                <a:spcPts val="0"/>
              </a:spcBef>
              <a:buNone/>
              <a:defRPr sz="16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8787913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7B6AD9C4-35A3-4D7A-9B19-F30406AB6CAC}" type="datetimeFigureOut">
              <a:rPr lang="sv-SE" smtClean="0"/>
              <a:t>2023-11-07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1943B2B7-BEA8-4334-A326-592BBB640B02}"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2795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m">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F7BF05E-0759-41B0-A771-97D723EF6EC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5699609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lut">
    <p:bg>
      <p:bgPr>
        <a:solidFill>
          <a:schemeClr val="accent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302B766-1A21-4681-B97B-01C97262C002}"/>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B710450C-1CB8-48CB-BBC9-7DC124B22122}"/>
              </a:ext>
            </a:extLst>
          </p:cNvPr>
          <p:cNvSpPr>
            <a:spLocks noGrp="1"/>
          </p:cNvSpPr>
          <p:nvPr>
            <p:ph type="dt" sz="half" idx="10"/>
          </p:nvPr>
        </p:nvSpPr>
        <p:spPr/>
        <p:txBody>
          <a:bodyPr/>
          <a:lstStyle>
            <a:lvl1pPr>
              <a:defRPr>
                <a:solidFill>
                  <a:schemeClr val="bg1"/>
                </a:solidFill>
              </a:defRPr>
            </a:lvl1pPr>
          </a:lstStyle>
          <a:p>
            <a:fld id="{7B6AD9C4-35A3-4D7A-9B19-F30406AB6CAC}" type="datetimeFigureOut">
              <a:rPr lang="sv-SE" smtClean="0"/>
              <a:t>2023-11-07</a:t>
            </a:fld>
            <a:endParaRPr lang="sv-SE"/>
          </a:p>
        </p:txBody>
      </p:sp>
      <p:sp>
        <p:nvSpPr>
          <p:cNvPr id="6" name="Platshållare för sidfot 5">
            <a:extLst>
              <a:ext uri="{FF2B5EF4-FFF2-40B4-BE49-F238E27FC236}">
                <a16:creationId xmlns:a16="http://schemas.microsoft.com/office/drawing/2014/main" id="{E466EFA4-20AE-4AD4-B435-6B0C7A76D4F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07F53102-507D-4A65-80DF-48F934CE2983}"/>
              </a:ext>
            </a:extLst>
          </p:cNvPr>
          <p:cNvSpPr>
            <a:spLocks noGrp="1"/>
          </p:cNvSpPr>
          <p:nvPr>
            <p:ph type="sldNum" sz="quarter" idx="12"/>
          </p:nvPr>
        </p:nvSpPr>
        <p:spPr/>
        <p:txBody>
          <a:bodyPr/>
          <a:lstStyle>
            <a:lvl1pPr>
              <a:defRPr>
                <a:solidFill>
                  <a:schemeClr val="bg1"/>
                </a:solidFill>
              </a:defRPr>
            </a:lvl1pPr>
          </a:lstStyle>
          <a:p>
            <a:fld id="{1943B2B7-BEA8-4334-A326-592BBB640B02}" type="slidenum">
              <a:rPr lang="sv-SE" smtClean="0"/>
              <a:t>‹#›</a:t>
            </a:fld>
            <a:endParaRPr lang="sv-SE"/>
          </a:p>
        </p:txBody>
      </p:sp>
      <p:pic>
        <p:nvPicPr>
          <p:cNvPr id="8" name="Bildobjekt 7">
            <a:extLst>
              <a:ext uri="{FF2B5EF4-FFF2-40B4-BE49-F238E27FC236}">
                <a16:creationId xmlns:a16="http://schemas.microsoft.com/office/drawing/2014/main" id="{01505DD5-2D9F-4AA5-8E4B-961FE767E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13" y="2898400"/>
            <a:ext cx="3422574" cy="990553"/>
          </a:xfrm>
          <a:prstGeom prst="rect">
            <a:avLst/>
          </a:prstGeom>
        </p:spPr>
      </p:pic>
    </p:spTree>
    <p:extLst>
      <p:ext uri="{BB962C8B-B14F-4D97-AF65-F5344CB8AC3E}">
        <p14:creationId xmlns:p14="http://schemas.microsoft.com/office/powerpoint/2010/main" val="2198654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å">
    <p:bg>
      <p:bgPr>
        <a:solidFill>
          <a:schemeClr val="accent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412036224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ila">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22014783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ön">
    <p:bg>
      <p:bgPr>
        <a:solidFill>
          <a:schemeClr val="accent3"/>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501750262"/>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ul">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tx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tx1"/>
                </a:solidFill>
              </a:defRPr>
            </a:lvl1pPr>
          </a:lstStyle>
          <a:p>
            <a:fld id="{3EB2360C-C35F-5040-8F82-49517619CE55}" type="datetime1">
              <a:rPr lang="sv-SE" smtClean="0"/>
              <a:pPr/>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tx1"/>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15270054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jus blå">
    <p:bg>
      <p:bgPr>
        <a:solidFill>
          <a:schemeClr val="accent5"/>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73781520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Röd">
    <p:bg>
      <p:bgPr>
        <a:solidFill>
          <a:schemeClr val="accent6"/>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146747059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5E64001-8B8D-4A08-870E-B2A5C68E210F}"/>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2856000" y="1963490"/>
            <a:ext cx="6480000" cy="2123658"/>
          </a:xfrm>
        </p:spPr>
        <p:txBody>
          <a:bodyPr anchor="ctr" anchorCtr="0">
            <a:noAutofit/>
          </a:bodyPr>
          <a:lstStyle>
            <a:lvl1pPr algn="l">
              <a:lnSpc>
                <a:spcPct val="100000"/>
              </a:lnSpc>
              <a:defRPr sz="6600" b="1">
                <a:solidFill>
                  <a:schemeClr val="bg1"/>
                </a:solidFill>
              </a:defRPr>
            </a:lvl1pPr>
          </a:lstStyle>
          <a:p>
            <a:r>
              <a:rPr lang="sv-SE"/>
              <a:t>Stor rubrik på en eller två</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lvl1pPr>
              <a:defRPr>
                <a:solidFill>
                  <a:schemeClr val="bg1"/>
                </a:solidFill>
              </a:defRPr>
            </a:lvl1pPr>
          </a:lstStyle>
          <a:p>
            <a:fld id="{3EB2360C-C35F-5040-8F82-49517619CE55}" type="datetime1">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lvl1pPr>
              <a:defRPr>
                <a:solidFill>
                  <a:schemeClr val="bg1"/>
                </a:solidFill>
              </a:defRPr>
            </a:lvl1pPr>
          </a:lstStyle>
          <a:p>
            <a:fld id="{B13FB9FB-F0A8-4F05-A3B7-7EDA3F6823CA}" type="slidenum">
              <a:rPr lang="sv-SE" smtClean="0"/>
              <a:pPr/>
              <a:t>‹#›</a:t>
            </a:fld>
            <a:endParaRPr lang="sv-SE"/>
          </a:p>
        </p:txBody>
      </p:sp>
      <p:pic>
        <p:nvPicPr>
          <p:cNvPr id="8" name="Bildobjekt 7">
            <a:extLst>
              <a:ext uri="{FF2B5EF4-FFF2-40B4-BE49-F238E27FC236}">
                <a16:creationId xmlns:a16="http://schemas.microsoft.com/office/drawing/2014/main" id="{0E5F354F-E26A-4C4E-A496-1F6686E33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8872" y="6056300"/>
            <a:ext cx="1667528" cy="482612"/>
          </a:xfrm>
          <a:prstGeom prst="rect">
            <a:avLst/>
          </a:prstGeom>
        </p:spPr>
      </p:pic>
    </p:spTree>
    <p:extLst>
      <p:ext uri="{BB962C8B-B14F-4D97-AF65-F5344CB8AC3E}">
        <p14:creationId xmlns:p14="http://schemas.microsoft.com/office/powerpoint/2010/main" val="312464782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3216000" y="2433976"/>
            <a:ext cx="5760000" cy="1311128"/>
          </a:xfrm>
        </p:spPr>
        <p:txBody>
          <a:bodyPr anchor="ctr" anchorCtr="0">
            <a:noAutofit/>
          </a:bodyPr>
          <a:lstStyle>
            <a:lvl1pPr algn="l">
              <a:lnSpc>
                <a:spcPct val="100000"/>
              </a:lnSpc>
              <a:defRPr sz="4400" b="1">
                <a:solidFill>
                  <a:schemeClr val="tx1"/>
                </a:solidFill>
              </a:defRPr>
            </a:lvl1pPr>
          </a:lstStyle>
          <a:p>
            <a:r>
              <a:rPr lang="sv-SE"/>
              <a:t>Rubrik på en eller </a:t>
            </a:r>
            <a:br>
              <a:rPr lang="sv-SE"/>
            </a:br>
            <a:r>
              <a:rPr lang="sv-SE"/>
              <a:t>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2023-11-07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3" name="Rektangel 2">
            <a:extLst>
              <a:ext uri="{FF2B5EF4-FFF2-40B4-BE49-F238E27FC236}">
                <a16:creationId xmlns:a16="http://schemas.microsoft.com/office/drawing/2014/main" id="{FFF31AE7-D880-407A-9C88-13783A4EC04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1704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userDrawn="1"/>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userDrawn="1"/>
        </p:nvSpPr>
        <p:spPr>
          <a:xfrm>
            <a:off x="786661" y="2763034"/>
            <a:ext cx="8060267" cy="519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userDrawn="1"/>
        </p:nvSpPr>
        <p:spPr>
          <a:xfrm>
            <a:off x="775372" y="1073229"/>
            <a:ext cx="8523111" cy="1682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2531162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2477094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sida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9" name="Bild" descr="Bild">
            <a:extLst>
              <a:ext uri="{FF2B5EF4-FFF2-40B4-BE49-F238E27FC236}">
                <a16:creationId xmlns:a16="http://schemas.microsoft.com/office/drawing/2014/main" id="{9E7C13A1-B479-C67E-400F-29C927D6DFFC}"/>
              </a:ext>
            </a:extLst>
          </p:cNvPr>
          <p:cNvPicPr>
            <a:picLocks noChangeAspect="1"/>
          </p:cNvPicPr>
          <p:nvPr userDrawn="1"/>
        </p:nvPicPr>
        <p:blipFill rotWithShape="1">
          <a:blip r:embed="rId2"/>
          <a:srcRect t="10298" b="7655"/>
          <a:stretch/>
        </p:blipFill>
        <p:spPr>
          <a:xfrm>
            <a:off x="6851468" y="222069"/>
            <a:ext cx="5003074" cy="6413862"/>
          </a:xfrm>
          <a:prstGeom prst="rect">
            <a:avLst/>
          </a:prstGeom>
          <a:effectLst/>
        </p:spPr>
      </p:pic>
    </p:spTree>
    <p:extLst>
      <p:ext uri="{BB962C8B-B14F-4D97-AF65-F5344CB8AC3E}">
        <p14:creationId xmlns:p14="http://schemas.microsoft.com/office/powerpoint/2010/main" val="3871923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2" spcCol="540000"/>
          <a:lstStyle>
            <a:lvl1pPr>
              <a:lnSpc>
                <a:spcPct val="100000"/>
              </a:lnSpc>
              <a:defRPr sz="2000"/>
            </a:lvl1pPr>
            <a:lvl2pPr marL="457200" indent="0">
              <a:buNone/>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4271859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2242730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prstGeom prst="rect">
            <a:avLst/>
          </a:prstGeom>
          <a:solidFill>
            <a:schemeClr val="bg1">
              <a:lumMod val="85000"/>
            </a:schemeClr>
          </a:solidFill>
        </p:spPr>
        <p:txBody>
          <a:bodyPr/>
          <a:lstStyle/>
          <a:p>
            <a:endParaRPr lang="sv-SE"/>
          </a:p>
        </p:txBody>
      </p:sp>
    </p:spTree>
    <p:extLst>
      <p:ext uri="{BB962C8B-B14F-4D97-AF65-F5344CB8AC3E}">
        <p14:creationId xmlns:p14="http://schemas.microsoft.com/office/powerpoint/2010/main" val="699752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userDrawn="1"/>
        </p:nvSpPr>
        <p:spPr>
          <a:xfrm>
            <a:off x="6229351" y="168966"/>
            <a:ext cx="5744132" cy="648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87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endParaRPr lang="sv-SE"/>
          </a:p>
        </p:txBody>
      </p:sp>
    </p:spTree>
    <p:extLst>
      <p:ext uri="{BB962C8B-B14F-4D97-AF65-F5344CB8AC3E}">
        <p14:creationId xmlns:p14="http://schemas.microsoft.com/office/powerpoint/2010/main" val="2353992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3099832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275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userDrawn="1"/>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userDrawn="1"/>
        </p:nvSpPr>
        <p:spPr>
          <a:xfrm>
            <a:off x="828261" y="3221251"/>
            <a:ext cx="6617367" cy="415498"/>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230893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0"/>
            <a:ext cx="7200000" cy="1325563"/>
          </a:xfrm>
        </p:spPr>
        <p:txBody>
          <a:bodyPr anchor="b" anchorCtr="0">
            <a:noAutofit/>
          </a:bodyPr>
          <a:lstStyle>
            <a:lvl1pPr>
              <a:defRPr sz="36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2023-11-07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397706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userDrawn="1"/>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userDrawn="1"/>
        </p:nvSpPr>
        <p:spPr>
          <a:xfrm>
            <a:off x="2271713" y="4263886"/>
            <a:ext cx="914400"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userDrawn="1"/>
        </p:nvSpPr>
        <p:spPr>
          <a:xfrm>
            <a:off x="2787316" y="5215780"/>
            <a:ext cx="6617367" cy="400110"/>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userDrawn="1"/>
        </p:nvSpPr>
        <p:spPr>
          <a:xfrm>
            <a:off x="3048828" y="5703562"/>
            <a:ext cx="6097656" cy="338554"/>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28015711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611808" y="3428998"/>
            <a:ext cx="5518066" cy="2268559"/>
          </a:xfrm>
        </p:spPr>
        <p:txBody>
          <a:bodyPr rtlCol="0" anchor="t">
            <a:normAutofit/>
          </a:bodyPr>
          <a:lstStyle>
            <a:lvl1pPr algn="r">
              <a:defRPr sz="6000"/>
            </a:lvl1pPr>
          </a:lstStyle>
          <a:p>
            <a:pPr rtl="0"/>
            <a:r>
              <a:rPr lang="sv-SE" noProof="0"/>
              <a:t>Klicka för att ändra formatet för bakgrundsrubriken</a:t>
            </a:r>
          </a:p>
        </p:txBody>
      </p:sp>
      <p:sp>
        <p:nvSpPr>
          <p:cNvPr id="3" name="Underrubrik 2"/>
          <p:cNvSpPr>
            <a:spLocks noGrp="1"/>
          </p:cNvSpPr>
          <p:nvPr>
            <p:ph type="subTitle" idx="1" hasCustomPrompt="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0"/>
              <a:t>Klicka om du vill redigera mall för underrubrikformat</a:t>
            </a:r>
          </a:p>
        </p:txBody>
      </p:sp>
      <p:sp>
        <p:nvSpPr>
          <p:cNvPr id="4" name="Platshållare för datum 3"/>
          <p:cNvSpPr>
            <a:spLocks noGrp="1"/>
          </p:cNvSpPr>
          <p:nvPr>
            <p:ph type="dt" sz="half" idx="10"/>
          </p:nvPr>
        </p:nvSpPr>
        <p:spPr/>
        <p:txBody>
          <a:bodyPr rtlCol="0"/>
          <a:lstStyle/>
          <a:p>
            <a:pPr rtl="0"/>
            <a:fld id="{6C152FB1-421A-46DC-8F58-05547D4B8387}" type="datetime1">
              <a:rPr lang="sv-SE" noProof="0" smtClean="0"/>
              <a:t>2023-11-07</a:t>
            </a:fld>
            <a:endParaRPr lang="sv-SE" noProof="0"/>
          </a:p>
        </p:txBody>
      </p:sp>
      <p:sp>
        <p:nvSpPr>
          <p:cNvPr id="5" name="Platshållare för sidfot 4"/>
          <p:cNvSpPr>
            <a:spLocks noGrp="1"/>
          </p:cNvSpPr>
          <p:nvPr>
            <p:ph type="ftr" sz="quarter" idx="11"/>
          </p:nvPr>
        </p:nvSpPr>
        <p:spPr/>
        <p:txBody>
          <a:bodyPr rtlCol="0"/>
          <a:lstStyle/>
          <a:p>
            <a:pPr rtl="0"/>
            <a:r>
              <a:rPr lang="sv-SE" noProof="0"/>
              <a:t>
              </a:t>
            </a:r>
          </a:p>
        </p:txBody>
      </p:sp>
      <p:sp>
        <p:nvSpPr>
          <p:cNvPr id="6" name="Platshållare för bildnummer 5"/>
          <p:cNvSpPr>
            <a:spLocks noGrp="1"/>
          </p:cNvSpPr>
          <p:nvPr>
            <p:ph type="sldNum" sz="quarter" idx="12"/>
          </p:nvPr>
        </p:nvSpPr>
        <p:spPr/>
        <p:txBody>
          <a:bodyPr rIns="45720" rtlCol="0"/>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562600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idx="1"/>
          </p:nvPr>
        </p:nvSpPr>
        <p:spPr/>
        <p:txBody>
          <a:bodyPr rtlCol="0" anchor="ctr"/>
          <a:lstStyle/>
          <a:p>
            <a:pPr lvl="0" rtl="0"/>
            <a:r>
              <a:rPr lang="sv-SE" noProof="0"/>
              <a:t>Klicka här för att ändra format på bakgrundstexten</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2C9D8BC1-99CE-44C8-BBA9-B87B4046E7F2}" type="datetime1">
              <a:rPr lang="sv-SE" noProof="0" smtClean="0"/>
              <a:t>2023-11-07</a:t>
            </a:fld>
            <a:endParaRPr lang="sv-SE" noProof="0"/>
          </a:p>
        </p:txBody>
      </p:sp>
      <p:sp>
        <p:nvSpPr>
          <p:cNvPr id="5" name="Platshållare för sidfot 4"/>
          <p:cNvSpPr>
            <a:spLocks noGrp="1"/>
          </p:cNvSpPr>
          <p:nvPr>
            <p:ph type="ftr" sz="quarter" idx="11"/>
          </p:nvPr>
        </p:nvSpPr>
        <p:spPr/>
        <p:txBody>
          <a:bodyPr rtlCol="0"/>
          <a:lstStyle/>
          <a:p>
            <a:pPr rtl="0"/>
            <a:r>
              <a:rPr lang="sv-SE" noProof="0"/>
              <a:t>
              </a:t>
            </a:r>
          </a:p>
        </p:txBody>
      </p:sp>
      <p:sp>
        <p:nvSpPr>
          <p:cNvPr id="6" name="Platshållare för bildnummer 5"/>
          <p:cNvSpPr>
            <a:spLocks noGrp="1"/>
          </p:cNvSpPr>
          <p:nvPr>
            <p:ph type="sldNum" sz="quarter" idx="12"/>
          </p:nvPr>
        </p:nvSpPr>
        <p:spPr/>
        <p:txBody>
          <a:bodyPr rtlCol="0"/>
          <a:lstStyle/>
          <a:p>
            <a:pPr rtl="0"/>
            <a:fld id="{6D22F896-40B5-4ADD-8801-0D06FADFA095}" type="slidenum">
              <a:rPr lang="sv-SE" noProof="0" smtClean="0"/>
              <a:t>‹#›</a:t>
            </a:fld>
            <a:endParaRPr lang="sv-SE" noProof="0"/>
          </a:p>
        </p:txBody>
      </p:sp>
    </p:spTree>
    <p:extLst>
      <p:ext uri="{BB962C8B-B14F-4D97-AF65-F5344CB8AC3E}">
        <p14:creationId xmlns:p14="http://schemas.microsoft.com/office/powerpoint/2010/main" val="2394017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rtsida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838200" y="3787636"/>
            <a:ext cx="5257800" cy="876300"/>
          </a:xfrm>
          <a:prstGeom prst="rect">
            <a:avLst/>
          </a:prstGeom>
        </p:spPr>
        <p:txBody>
          <a:bodyPr anchor="b"/>
          <a:lstStyle>
            <a:lvl1pPr marL="0" indent="0">
              <a:buNone/>
              <a:defRPr sz="2000" b="1"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838200" y="4740136"/>
            <a:ext cx="5257800" cy="876300"/>
          </a:xfrm>
          <a:prstGeom prst="rect">
            <a:avLst/>
          </a:prstGeom>
        </p:spPr>
        <p:txBody>
          <a:bodyPr anchor="t"/>
          <a:lstStyle>
            <a:lvl1pPr marL="0" indent="0">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pic>
        <p:nvPicPr>
          <p:cNvPr id="9" name="Bild" descr="Bild">
            <a:extLst>
              <a:ext uri="{FF2B5EF4-FFF2-40B4-BE49-F238E27FC236}">
                <a16:creationId xmlns:a16="http://schemas.microsoft.com/office/drawing/2014/main" id="{F939B53E-DF05-AFC8-2F92-5CCC54897E52}"/>
              </a:ext>
            </a:extLst>
          </p:cNvPr>
          <p:cNvPicPr>
            <a:picLocks noChangeAspect="1"/>
          </p:cNvPicPr>
          <p:nvPr/>
        </p:nvPicPr>
        <p:blipFill>
          <a:blip r:embed="rId2"/>
          <a:stretch>
            <a:fillRect/>
          </a:stretch>
        </p:blipFill>
        <p:spPr>
          <a:xfrm>
            <a:off x="8340858" y="864402"/>
            <a:ext cx="3282684" cy="5129194"/>
          </a:xfrm>
          <a:prstGeom prst="rect">
            <a:avLst/>
          </a:prstGeom>
          <a:effectLst/>
        </p:spPr>
      </p:pic>
      <p:sp>
        <p:nvSpPr>
          <p:cNvPr id="14" name="textruta 13">
            <a:extLst>
              <a:ext uri="{FF2B5EF4-FFF2-40B4-BE49-F238E27FC236}">
                <a16:creationId xmlns:a16="http://schemas.microsoft.com/office/drawing/2014/main" id="{F5C45D93-EC88-EA33-45F4-4EAA75E7C358}"/>
              </a:ext>
            </a:extLst>
          </p:cNvPr>
          <p:cNvSpPr txBox="1"/>
          <p:nvPr/>
        </p:nvSpPr>
        <p:spPr>
          <a:xfrm>
            <a:off x="786661" y="2763034"/>
            <a:ext cx="8060267" cy="5199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t">
            <a:noAutofit/>
          </a:bodyPr>
          <a:lstStyle/>
          <a:p>
            <a:pPr marL="0" marR="0" lvl="0" indent="0" algn="l" defTabSz="228599" rtl="0" eaLnBrk="1" fontAlgn="auto" latinLnBrk="0" hangingPunct="0">
              <a:lnSpc>
                <a:spcPts val="2500"/>
              </a:lnSpc>
              <a:spcBef>
                <a:spcPts val="0"/>
              </a:spcBef>
              <a:spcAft>
                <a:spcPts val="0"/>
              </a:spcAft>
              <a:buClrTx/>
              <a:buSzTx/>
              <a:buFontTx/>
              <a:buNone/>
              <a:tabLst/>
              <a:defRPr/>
            </a:pPr>
            <a:r>
              <a:rPr lang="sv-SE" sz="2000" b="0" i="1">
                <a:solidFill>
                  <a:srgbClr val="595959"/>
                </a:solidFill>
                <a:latin typeface="Noto Serif" panose="02020600060500020200" pitchFamily="18" charset="0"/>
                <a:ea typeface="Noto Serif" panose="02020600060500020200" pitchFamily="18" charset="0"/>
                <a:cs typeface="Noto Serif" panose="02020600060500020200" pitchFamily="18" charset="0"/>
              </a:rPr>
              <a:t>Tillsammans utvecklar vi god och nära vård, hälsa &amp; omsorg</a:t>
            </a:r>
          </a:p>
        </p:txBody>
      </p:sp>
      <p:sp>
        <p:nvSpPr>
          <p:cNvPr id="18" name="textruta 17">
            <a:extLst>
              <a:ext uri="{FF2B5EF4-FFF2-40B4-BE49-F238E27FC236}">
                <a16:creationId xmlns:a16="http://schemas.microsoft.com/office/drawing/2014/main" id="{22E21DD8-BD2B-D551-7096-11248D932095}"/>
              </a:ext>
            </a:extLst>
          </p:cNvPr>
          <p:cNvSpPr txBox="1"/>
          <p:nvPr/>
        </p:nvSpPr>
        <p:spPr>
          <a:xfrm>
            <a:off x="775372" y="1073229"/>
            <a:ext cx="8523111" cy="16820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399" tIns="25399" rIns="25399" bIns="25399" rtlCol="0" anchor="b">
            <a:noAutofit/>
          </a:bodyPr>
          <a:lstStyle/>
          <a:p>
            <a:pPr marL="0" marR="0" indent="0" algn="l" defTabSz="228599" rtl="0" eaLnBrk="1" fontAlgn="auto" latinLnBrk="0" hangingPunct="0">
              <a:lnSpc>
                <a:spcPts val="2500"/>
              </a:lnSpc>
              <a:spcBef>
                <a:spcPts val="0"/>
              </a:spcBef>
              <a:spcAft>
                <a:spcPts val="0"/>
              </a:spcAft>
              <a:buClrTx/>
              <a:buSzTx/>
              <a:buFontTx/>
              <a:buNone/>
              <a:tabLst/>
            </a:pPr>
            <a:r>
              <a:rPr lang="sv-SE" sz="5400" b="1" i="0">
                <a:solidFill>
                  <a:srgbClr val="3E673C"/>
                </a:solidFill>
                <a:latin typeface="Noto Serif" panose="02020600060500020200" pitchFamily="18" charset="0"/>
                <a:ea typeface="Noto Serif" panose="02020600060500020200" pitchFamily="18" charset="0"/>
                <a:cs typeface="Noto Serif" panose="02020600060500020200" pitchFamily="18" charset="0"/>
              </a:rPr>
              <a:t>Framtidens Värmland</a:t>
            </a:r>
            <a:endParaRPr kumimoji="0" lang="sv-SE" sz="5400" b="1" i="0" u="none" strike="noStrike" kern="0" cap="none" spc="0" normalizeH="0" baseline="0" noProof="0" err="1">
              <a:ln>
                <a:noFill/>
              </a:ln>
              <a:solidFill>
                <a:srgbClr val="3E673C"/>
              </a:solidFill>
              <a:effectLst/>
              <a:uLnTx/>
              <a:uFillTx/>
              <a:latin typeface="Noto Serif" panose="02020600060500020200" pitchFamily="18" charset="0"/>
              <a:ea typeface="Noto Serif" panose="02020600060500020200" pitchFamily="18" charset="0"/>
              <a:cs typeface="Noto Serif" panose="02020600060500020200" pitchFamily="18" charset="0"/>
              <a:sym typeface="Noto Serif"/>
            </a:endParaRPr>
          </a:p>
        </p:txBody>
      </p:sp>
    </p:spTree>
    <p:extLst>
      <p:ext uri="{BB962C8B-B14F-4D97-AF65-F5344CB8AC3E}">
        <p14:creationId xmlns:p14="http://schemas.microsoft.com/office/powerpoint/2010/main" val="367117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rtsida Symbol rund Ljus">
    <p:spTree>
      <p:nvGrpSpPr>
        <p:cNvPr id="1" name=""/>
        <p:cNvGrpSpPr/>
        <p:nvPr/>
      </p:nvGrpSpPr>
      <p:grpSpPr>
        <a:xfrm>
          <a:off x="0" y="0"/>
          <a:ext cx="0" cy="0"/>
          <a:chOff x="0" y="0"/>
          <a:chExt cx="0" cy="0"/>
        </a:xfrm>
      </p:grpSpPr>
      <p:sp>
        <p:nvSpPr>
          <p:cNvPr id="15" name="Platshållare för text 14">
            <a:extLst>
              <a:ext uri="{FF2B5EF4-FFF2-40B4-BE49-F238E27FC236}">
                <a16:creationId xmlns:a16="http://schemas.microsoft.com/office/drawing/2014/main" id="{BC3636F7-D734-5EEE-951F-577C44784F3A}"/>
              </a:ext>
            </a:extLst>
          </p:cNvPr>
          <p:cNvSpPr>
            <a:spLocks noGrp="1"/>
          </p:cNvSpPr>
          <p:nvPr>
            <p:ph type="body" sz="quarter" idx="13" hasCustomPrompt="1"/>
          </p:nvPr>
        </p:nvSpPr>
        <p:spPr>
          <a:xfrm>
            <a:off x="238540" y="4997903"/>
            <a:ext cx="11718234" cy="526914"/>
          </a:xfrm>
          <a:prstGeom prst="rect">
            <a:avLst/>
          </a:prstGeom>
        </p:spPr>
        <p:txBody>
          <a:bodyPr anchor="b"/>
          <a:lstStyle>
            <a:lvl1pPr marL="0" indent="0" algn="ctr">
              <a:buNone/>
              <a:defRPr sz="2000"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Titel på presentation</a:t>
            </a:r>
          </a:p>
        </p:txBody>
      </p:sp>
      <p:sp>
        <p:nvSpPr>
          <p:cNvPr id="16" name="Platshållare för text 14">
            <a:extLst>
              <a:ext uri="{FF2B5EF4-FFF2-40B4-BE49-F238E27FC236}">
                <a16:creationId xmlns:a16="http://schemas.microsoft.com/office/drawing/2014/main" id="{480A991A-6AD5-E362-9C16-C99D2E01C231}"/>
              </a:ext>
            </a:extLst>
          </p:cNvPr>
          <p:cNvSpPr>
            <a:spLocks noGrp="1"/>
          </p:cNvSpPr>
          <p:nvPr>
            <p:ph type="body" sz="quarter" idx="14" hasCustomPrompt="1"/>
          </p:nvPr>
        </p:nvSpPr>
        <p:spPr>
          <a:xfrm>
            <a:off x="2171079" y="5601017"/>
            <a:ext cx="7749208" cy="876300"/>
          </a:xfrm>
          <a:prstGeom prst="rect">
            <a:avLst/>
          </a:prstGeom>
        </p:spPr>
        <p:txBody>
          <a:bodyPr anchor="t"/>
          <a:lstStyle>
            <a:lvl1pPr marL="0" indent="0" algn="ctr">
              <a:buNone/>
              <a:defRPr sz="2000" b="0"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Namn och datum</a:t>
            </a:r>
          </a:p>
        </p:txBody>
      </p:sp>
      <p:sp>
        <p:nvSpPr>
          <p:cNvPr id="12" name="textruta 11">
            <a:extLst>
              <a:ext uri="{FF2B5EF4-FFF2-40B4-BE49-F238E27FC236}">
                <a16:creationId xmlns:a16="http://schemas.microsoft.com/office/drawing/2014/main" id="{0E23FB31-B70B-CF16-9D31-09AD7BC08FB7}"/>
              </a:ext>
            </a:extLst>
          </p:cNvPr>
          <p:cNvSpPr txBox="1"/>
          <p:nvPr/>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pic>
        <p:nvPicPr>
          <p:cNvPr id="5" name="Bildobjekt 4">
            <a:extLst>
              <a:ext uri="{FF2B5EF4-FFF2-40B4-BE49-F238E27FC236}">
                <a16:creationId xmlns:a16="http://schemas.microsoft.com/office/drawing/2014/main" id="{C7409FA5-61BA-4F97-A7BE-9F8283506C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Tree>
    <p:extLst>
      <p:ext uri="{BB962C8B-B14F-4D97-AF65-F5344CB8AC3E}">
        <p14:creationId xmlns:p14="http://schemas.microsoft.com/office/powerpoint/2010/main" val="3137370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ubriksida grön">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23901" y="785813"/>
            <a:ext cx="6248400" cy="2453471"/>
          </a:xfrm>
        </p:spPr>
        <p:txBody>
          <a:bodyPr anchor="b">
            <a:normAutofit/>
          </a:bodyPr>
          <a:lstStyle>
            <a:lvl1pPr algn="l">
              <a:defRPr sz="4400"/>
            </a:lvl1pPr>
          </a:lstStyle>
          <a:p>
            <a:r>
              <a:rPr lang="sv-SE"/>
              <a:t>Avsnittsrubrik</a:t>
            </a:r>
          </a:p>
        </p:txBody>
      </p:sp>
      <p:sp>
        <p:nvSpPr>
          <p:cNvPr id="3" name="Platshållare för text 14">
            <a:extLst>
              <a:ext uri="{FF2B5EF4-FFF2-40B4-BE49-F238E27FC236}">
                <a16:creationId xmlns:a16="http://schemas.microsoft.com/office/drawing/2014/main" id="{244B2543-84EA-A388-9C3A-E1E4D36D1950}"/>
              </a:ext>
            </a:extLst>
          </p:cNvPr>
          <p:cNvSpPr>
            <a:spLocks noGrp="1"/>
          </p:cNvSpPr>
          <p:nvPr>
            <p:ph type="body" sz="quarter" idx="15" hasCustomPrompt="1"/>
          </p:nvPr>
        </p:nvSpPr>
        <p:spPr>
          <a:xfrm>
            <a:off x="723900" y="3315485"/>
            <a:ext cx="6248400" cy="2756702"/>
          </a:xfrm>
          <a:prstGeom prst="rect">
            <a:avLst/>
          </a:prstGeom>
        </p:spPr>
        <p:txBody>
          <a:bodyPr anchor="t"/>
          <a:lstStyle>
            <a:lvl1pPr marL="0" indent="0">
              <a:buNone/>
              <a:defRPr kumimoji="0" lang="sv-SE" sz="2000" b="0" i="1" u="none" strike="noStrike" kern="0" cap="none" spc="0" normalizeH="0" baseline="0">
                <a:ln>
                  <a:noFill/>
                </a:ln>
                <a:solidFill>
                  <a:schemeClr val="tx1"/>
                </a:solidFill>
                <a:effectLst/>
                <a:uLnTx/>
                <a:uFillTx/>
                <a:latin typeface="Noto Serif"/>
                <a:ea typeface="Noto Serif"/>
                <a:cs typeface="Noto Serif"/>
                <a:sym typeface="Noto Serif"/>
              </a:defRPr>
            </a:lvl1pPr>
            <a:lvl2pPr marL="457200" indent="0">
              <a:buNone/>
              <a:defRPr>
                <a:solidFill>
                  <a:schemeClr val="tx1">
                    <a:lumMod val="65000"/>
                    <a:lumOff val="35000"/>
                  </a:schemeClr>
                </a:solidFill>
              </a:defRPr>
            </a:lvl2pPr>
            <a:lvl3pPr marL="914400" indent="0">
              <a:buNone/>
              <a:defRPr>
                <a:solidFill>
                  <a:schemeClr val="tx1">
                    <a:lumMod val="65000"/>
                    <a:lumOff val="35000"/>
                  </a:schemeClr>
                </a:solidFill>
              </a:defRPr>
            </a:lvl3pPr>
            <a:lvl4pPr marL="1371600" indent="0">
              <a:buNone/>
              <a:defRPr>
                <a:solidFill>
                  <a:schemeClr val="tx1">
                    <a:lumMod val="65000"/>
                    <a:lumOff val="35000"/>
                  </a:schemeClr>
                </a:solidFill>
              </a:defRPr>
            </a:lvl4pPr>
            <a:lvl5pPr marL="1828800" indent="0">
              <a:buNone/>
              <a:defRPr>
                <a:solidFill>
                  <a:schemeClr val="tx1">
                    <a:lumMod val="65000"/>
                    <a:lumOff val="35000"/>
                  </a:schemeClr>
                </a:solidFill>
              </a:defRPr>
            </a:lvl5pPr>
          </a:lstStyle>
          <a:p>
            <a:pPr lvl="0"/>
            <a:r>
              <a:rPr lang="sv-SE"/>
              <a:t>Underrubrik eller en inledande ingress</a:t>
            </a:r>
          </a:p>
        </p:txBody>
      </p:sp>
      <p:pic>
        <p:nvPicPr>
          <p:cNvPr id="9" name="Bild" descr="Bild">
            <a:extLst>
              <a:ext uri="{FF2B5EF4-FFF2-40B4-BE49-F238E27FC236}">
                <a16:creationId xmlns:a16="http://schemas.microsoft.com/office/drawing/2014/main" id="{9E7C13A1-B479-C67E-400F-29C927D6DFFC}"/>
              </a:ext>
            </a:extLst>
          </p:cNvPr>
          <p:cNvPicPr>
            <a:picLocks noChangeAspect="1"/>
          </p:cNvPicPr>
          <p:nvPr/>
        </p:nvPicPr>
        <p:blipFill rotWithShape="1">
          <a:blip r:embed="rId2"/>
          <a:srcRect t="10298" b="7655"/>
          <a:stretch/>
        </p:blipFill>
        <p:spPr>
          <a:xfrm>
            <a:off x="6851468" y="222069"/>
            <a:ext cx="5003074" cy="6413862"/>
          </a:xfrm>
          <a:prstGeom prst="rect">
            <a:avLst/>
          </a:prstGeom>
          <a:effectLst/>
        </p:spPr>
      </p:pic>
    </p:spTree>
    <p:extLst>
      <p:ext uri="{BB962C8B-B14F-4D97-AF65-F5344CB8AC3E}">
        <p14:creationId xmlns:p14="http://schemas.microsoft.com/office/powerpoint/2010/main" val="395302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 och text 2 kolumn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2" spcCol="540000"/>
          <a:lstStyle>
            <a:lvl1pPr>
              <a:lnSpc>
                <a:spcPct val="100000"/>
              </a:lnSpc>
              <a:defRPr sz="2000"/>
            </a:lvl1pPr>
            <a:lvl2pPr marL="457200" indent="0">
              <a:buNone/>
              <a:defRPr sz="1800"/>
            </a:lvl2pPr>
          </a:lstStyle>
          <a:p>
            <a:pPr lvl="0"/>
            <a:r>
              <a:rPr lang="sv-SE"/>
              <a:t>Här finns plats för text i två kolumner</a:t>
            </a:r>
          </a:p>
          <a:p>
            <a:pPr lvl="1"/>
            <a:r>
              <a:rPr lang="sv-SE"/>
              <a:t>Nivå två</a:t>
            </a:r>
          </a:p>
          <a:p>
            <a:pPr lvl="3"/>
            <a:endParaRPr lang="sv-SE"/>
          </a:p>
        </p:txBody>
      </p:sp>
    </p:spTree>
    <p:extLst>
      <p:ext uri="{BB962C8B-B14F-4D97-AF65-F5344CB8AC3E}">
        <p14:creationId xmlns:p14="http://schemas.microsoft.com/office/powerpoint/2010/main" val="2123461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09685"/>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76669"/>
            <a:ext cx="10515600" cy="4166981"/>
          </a:xfrm>
          <a:prstGeom prst="rect">
            <a:avLst/>
          </a:prstGeom>
        </p:spPr>
        <p:txBody>
          <a:bodyPr numCol="1"/>
          <a:lstStyle>
            <a:lvl1pPr>
              <a:lnSpc>
                <a:spcPct val="100000"/>
              </a:lnSpc>
              <a:defRPr sz="2000"/>
            </a:lvl1pPr>
            <a:lvl2pPr>
              <a:defRPr sz="1800"/>
            </a:lvl2pPr>
          </a:lstStyle>
          <a:p>
            <a:pPr lvl="0"/>
            <a:r>
              <a:rPr lang="sv-SE"/>
              <a:t>Här finns plats för text </a:t>
            </a:r>
          </a:p>
          <a:p>
            <a:pPr lvl="1"/>
            <a:r>
              <a:rPr lang="sv-SE"/>
              <a:t>Nivå två</a:t>
            </a:r>
          </a:p>
          <a:p>
            <a:pPr lvl="3"/>
            <a:endParaRPr lang="sv-SE"/>
          </a:p>
        </p:txBody>
      </p:sp>
    </p:spTree>
    <p:extLst>
      <p:ext uri="{BB962C8B-B14F-4D97-AF65-F5344CB8AC3E}">
        <p14:creationId xmlns:p14="http://schemas.microsoft.com/office/powerpoint/2010/main" val="24033336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 text + 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189414"/>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2" name="Platshållare för bild 11">
            <a:extLst>
              <a:ext uri="{FF2B5EF4-FFF2-40B4-BE49-F238E27FC236}">
                <a16:creationId xmlns:a16="http://schemas.microsoft.com/office/drawing/2014/main" id="{9A3EBBDC-FB4D-083B-CCDB-C87145EC6F91}"/>
              </a:ext>
            </a:extLst>
          </p:cNvPr>
          <p:cNvSpPr>
            <a:spLocks noGrp="1"/>
          </p:cNvSpPr>
          <p:nvPr>
            <p:ph type="pic" sz="quarter" idx="13"/>
          </p:nvPr>
        </p:nvSpPr>
        <p:spPr>
          <a:xfrm>
            <a:off x="6329363" y="2168523"/>
            <a:ext cx="5024437" cy="4189414"/>
          </a:xfrm>
          <a:prstGeom prst="rect">
            <a:avLst/>
          </a:prstGeom>
          <a:solidFill>
            <a:schemeClr val="bg1">
              <a:lumMod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2068567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 text + objek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82D6E66-D209-B598-B82A-D94DA7760BB2}"/>
              </a:ext>
            </a:extLst>
          </p:cNvPr>
          <p:cNvSpPr/>
          <p:nvPr/>
        </p:nvSpPr>
        <p:spPr>
          <a:xfrm>
            <a:off x="6229351" y="168966"/>
            <a:ext cx="5744132" cy="64890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Noto Sans" panose="020B0502040504020204" pitchFamily="34" charset="0"/>
            </a:endParaRPr>
          </a:p>
        </p:txBody>
      </p:sp>
      <p:sp>
        <p:nvSpPr>
          <p:cNvPr id="2" name="Rubrik 1"/>
          <p:cNvSpPr>
            <a:spLocks noGrp="1"/>
          </p:cNvSpPr>
          <p:nvPr>
            <p:ph type="title" hasCustomPrompt="1"/>
          </p:nvPr>
        </p:nvSpPr>
        <p:spPr>
          <a:xfrm>
            <a:off x="838200" y="611878"/>
            <a:ext cx="5257800" cy="1077913"/>
          </a:xfrm>
        </p:spPr>
        <p:txBody>
          <a:bodyPr anchor="b">
            <a:noAutofit/>
          </a:bodyPr>
          <a:lstStyle>
            <a:lvl1pPr>
              <a:defRPr sz="3600"/>
            </a:lvl1pPr>
          </a:lstStyle>
          <a:p>
            <a:r>
              <a:rPr lang="sv-SE"/>
              <a:t>Skriv en rubrik här</a:t>
            </a:r>
          </a:p>
        </p:txBody>
      </p:sp>
      <p:sp>
        <p:nvSpPr>
          <p:cNvPr id="3" name="Platshållare för innehåll 2"/>
          <p:cNvSpPr>
            <a:spLocks noGrp="1"/>
          </p:cNvSpPr>
          <p:nvPr>
            <p:ph idx="1" hasCustomPrompt="1"/>
          </p:nvPr>
        </p:nvSpPr>
        <p:spPr>
          <a:xfrm>
            <a:off x="838200" y="2168525"/>
            <a:ext cx="5257800" cy="4232276"/>
          </a:xfrm>
          <a:prstGeom prst="rect">
            <a:avLst/>
          </a:prstGeom>
        </p:spPr>
        <p:txBody>
          <a:bodyPr numCol="1"/>
          <a:lstStyle>
            <a:lvl1pPr>
              <a:lnSpc>
                <a:spcPct val="100000"/>
              </a:lnSpc>
              <a:defRPr sz="2000"/>
            </a:lvl1pPr>
            <a:lvl2pPr>
              <a:defRPr sz="1800"/>
            </a:lvl2pPr>
          </a:lstStyle>
          <a:p>
            <a:pPr lvl="0"/>
            <a:r>
              <a:rPr lang="sv-SE"/>
              <a:t>Skriv din brödtext här</a:t>
            </a:r>
          </a:p>
          <a:p>
            <a:pPr lvl="1"/>
            <a:r>
              <a:rPr lang="sv-SE"/>
              <a:t>Nivå två</a:t>
            </a:r>
          </a:p>
          <a:p>
            <a:pPr lvl="3"/>
            <a:endParaRPr lang="sv-SE"/>
          </a:p>
        </p:txBody>
      </p:sp>
      <p:sp>
        <p:nvSpPr>
          <p:cNvPr id="11" name="Platshållare för innehåll 10">
            <a:extLst>
              <a:ext uri="{FF2B5EF4-FFF2-40B4-BE49-F238E27FC236}">
                <a16:creationId xmlns:a16="http://schemas.microsoft.com/office/drawing/2014/main" id="{EF4D4E3E-250D-168A-EAA6-A1B8C2123A97}"/>
              </a:ext>
            </a:extLst>
          </p:cNvPr>
          <p:cNvSpPr>
            <a:spLocks noGrp="1"/>
          </p:cNvSpPr>
          <p:nvPr>
            <p:ph sz="quarter" idx="13"/>
          </p:nvPr>
        </p:nvSpPr>
        <p:spPr>
          <a:xfrm>
            <a:off x="6500813" y="671512"/>
            <a:ext cx="5300662" cy="5729287"/>
          </a:xfrm>
          <a:prstGeom prst="rect">
            <a:avLst/>
          </a:prstGeo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353151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En rubrik och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1773496" y="972000"/>
            <a:ext cx="8640000" cy="1325563"/>
          </a:xfrm>
        </p:spPr>
        <p:txBody>
          <a:bodyPr anchor="b" anchorCtr="0">
            <a:noAutofit/>
          </a:bodyPr>
          <a:lstStyle>
            <a:lvl1pPr>
              <a:defRPr sz="3600"/>
            </a:lvl1pPr>
          </a:lstStyle>
          <a:p>
            <a:r>
              <a:rPr lang="sv-SE"/>
              <a:t>Rubrik på en rad</a:t>
            </a:r>
          </a:p>
        </p:txBody>
      </p:sp>
      <p:sp>
        <p:nvSpPr>
          <p:cNvPr id="3" name="Platshållare för innehåll 2">
            <a:extLst>
              <a:ext uri="{FF2B5EF4-FFF2-40B4-BE49-F238E27FC236}">
                <a16:creationId xmlns:a16="http://schemas.microsoft.com/office/drawing/2014/main" id="{A392B27C-79B3-42A9-ADBC-D4CB29DF52F9}"/>
              </a:ext>
            </a:extLst>
          </p:cNvPr>
          <p:cNvSpPr>
            <a:spLocks noGrp="1"/>
          </p:cNvSpPr>
          <p:nvPr>
            <p:ph sz="half" idx="1" hasCustomPrompt="1"/>
          </p:nvPr>
        </p:nvSpPr>
        <p:spPr>
          <a:xfrm>
            <a:off x="17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6273496"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p>
            <a:fld id="{6661A35B-5759-402D-A031-2298209AB0E2}" type="datetimeFigureOut">
              <a:rPr lang="sv-SE" smtClean="0"/>
              <a:t>2023-11-07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640086D-4C59-4640-B415-83D1F560F69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9" name="Rektangel 8">
            <a:extLst>
              <a:ext uri="{FF2B5EF4-FFF2-40B4-BE49-F238E27FC236}">
                <a16:creationId xmlns:a16="http://schemas.microsoft.com/office/drawing/2014/main" id="{5C430EC2-426A-4AEF-9877-11E250564623}"/>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355719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 blan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200" y="611428"/>
            <a:ext cx="10515600" cy="1077913"/>
          </a:xfrm>
        </p:spPr>
        <p:txBody>
          <a:bodyPr anchor="b">
            <a:noAutofit/>
          </a:bodyPr>
          <a:lstStyle>
            <a:lvl1pPr>
              <a:defRPr sz="3600"/>
            </a:lvl1pPr>
          </a:lstStyle>
          <a:p>
            <a:r>
              <a:rPr lang="sv-SE"/>
              <a:t>Skriv en rubrik här</a:t>
            </a:r>
          </a:p>
        </p:txBody>
      </p:sp>
    </p:spTree>
    <p:extLst>
      <p:ext uri="{BB962C8B-B14F-4D97-AF65-F5344CB8AC3E}">
        <p14:creationId xmlns:p14="http://schemas.microsoft.com/office/powerpoint/2010/main" val="1536929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057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vslutningssida Karta ljus">
    <p:spTree>
      <p:nvGrpSpPr>
        <p:cNvPr id="1" name=""/>
        <p:cNvGrpSpPr/>
        <p:nvPr/>
      </p:nvGrpSpPr>
      <p:grpSpPr>
        <a:xfrm>
          <a:off x="0" y="0"/>
          <a:ext cx="0" cy="0"/>
          <a:chOff x="0" y="0"/>
          <a:chExt cx="0" cy="0"/>
        </a:xfrm>
      </p:grpSpPr>
      <p:pic>
        <p:nvPicPr>
          <p:cNvPr id="3" name="Bild" descr="Bild">
            <a:extLst>
              <a:ext uri="{FF2B5EF4-FFF2-40B4-BE49-F238E27FC236}">
                <a16:creationId xmlns:a16="http://schemas.microsoft.com/office/drawing/2014/main" id="{F4ABF6DC-AEA5-932F-5B22-9CA44D11BEFA}"/>
              </a:ext>
            </a:extLst>
          </p:cNvPr>
          <p:cNvPicPr>
            <a:picLocks noChangeAspect="1"/>
          </p:cNvPicPr>
          <p:nvPr/>
        </p:nvPicPr>
        <p:blipFill>
          <a:blip r:embed="rId2"/>
          <a:stretch>
            <a:fillRect/>
          </a:stretch>
        </p:blipFill>
        <p:spPr>
          <a:xfrm>
            <a:off x="7054936" y="466525"/>
            <a:ext cx="3791968" cy="5924950"/>
          </a:xfrm>
          <a:prstGeom prst="rect">
            <a:avLst/>
          </a:prstGeom>
          <a:effectLst/>
        </p:spPr>
      </p:pic>
      <p:sp>
        <p:nvSpPr>
          <p:cNvPr id="4" name="textruta 3">
            <a:extLst>
              <a:ext uri="{FF2B5EF4-FFF2-40B4-BE49-F238E27FC236}">
                <a16:creationId xmlns:a16="http://schemas.microsoft.com/office/drawing/2014/main" id="{FEFD97FE-FBAD-C684-7921-80BC133F69C1}"/>
              </a:ext>
            </a:extLst>
          </p:cNvPr>
          <p:cNvSpPr txBox="1"/>
          <p:nvPr/>
        </p:nvSpPr>
        <p:spPr>
          <a:xfrm>
            <a:off x="828261" y="3221251"/>
            <a:ext cx="6617367" cy="415498"/>
          </a:xfrm>
          <a:prstGeom prst="rect">
            <a:avLst/>
          </a:prstGeom>
          <a:no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a:spAutoFit/>
          </a:bodyPr>
          <a:lstStyle/>
          <a:p>
            <a:pPr lvl="0" algn="ctr"/>
            <a:r>
              <a:rPr lang="sv-SE" sz="2000" b="0"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p>
        </p:txBody>
      </p:sp>
    </p:spTree>
    <p:extLst>
      <p:ext uri="{BB962C8B-B14F-4D97-AF65-F5344CB8AC3E}">
        <p14:creationId xmlns:p14="http://schemas.microsoft.com/office/powerpoint/2010/main" val="41253857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vslutningssida Symbol rund ljus">
    <p:spTree>
      <p:nvGrpSpPr>
        <p:cNvPr id="1" name=""/>
        <p:cNvGrpSpPr/>
        <p:nvPr/>
      </p:nvGrpSpPr>
      <p:grpSpPr>
        <a:xfrm>
          <a:off x="0" y="0"/>
          <a:ext cx="0" cy="0"/>
          <a:chOff x="0" y="0"/>
          <a:chExt cx="0" cy="0"/>
        </a:xfrm>
      </p:grpSpPr>
      <p:sp>
        <p:nvSpPr>
          <p:cNvPr id="2" name="Rektangel">
            <a:extLst>
              <a:ext uri="{FF2B5EF4-FFF2-40B4-BE49-F238E27FC236}">
                <a16:creationId xmlns:a16="http://schemas.microsoft.com/office/drawing/2014/main" id="{48D7499B-9565-BE62-449D-29DD25806E56}"/>
              </a:ext>
            </a:extLst>
          </p:cNvPr>
          <p:cNvSpPr/>
          <p:nvPr/>
        </p:nvSpPr>
        <p:spPr>
          <a:xfrm>
            <a:off x="227028" y="240977"/>
            <a:ext cx="11737944" cy="6376047"/>
          </a:xfrm>
          <a:prstGeom prst="rect">
            <a:avLst/>
          </a:prstGeom>
          <a:solidFill>
            <a:srgbClr val="E9EF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2" name="textruta 11">
            <a:extLst>
              <a:ext uri="{FF2B5EF4-FFF2-40B4-BE49-F238E27FC236}">
                <a16:creationId xmlns:a16="http://schemas.microsoft.com/office/drawing/2014/main" id="{0E23FB31-B70B-CF16-9D31-09AD7BC08FB7}"/>
              </a:ext>
            </a:extLst>
          </p:cNvPr>
          <p:cNvSpPr txBox="1"/>
          <p:nvPr/>
        </p:nvSpPr>
        <p:spPr>
          <a:xfrm>
            <a:off x="2271713" y="4263886"/>
            <a:ext cx="914400" cy="9144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399" tIns="25399" rIns="25399" bIns="25399" rtlCol="0" anchor="t">
            <a:noAutofit/>
          </a:bodyPr>
          <a:lstStyle/>
          <a:p>
            <a:pPr marL="0" marR="0" indent="0" algn="l" defTabSz="228599" rtl="0" eaLnBrk="1" fontAlgn="auto" latinLnBrk="0" hangingPunct="0">
              <a:lnSpc>
                <a:spcPts val="2500"/>
              </a:lnSpc>
              <a:spcBef>
                <a:spcPts val="0"/>
              </a:spcBef>
              <a:spcAft>
                <a:spcPts val="0"/>
              </a:spcAft>
              <a:buClrTx/>
              <a:buSzTx/>
              <a:buFontTx/>
              <a:buNone/>
              <a:tabLst/>
            </a:pPr>
            <a:endParaRPr kumimoji="0" lang="sv-SE"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endParaRPr>
          </a:p>
        </p:txBody>
      </p:sp>
      <p:sp>
        <p:nvSpPr>
          <p:cNvPr id="3" name="textruta 2">
            <a:extLst>
              <a:ext uri="{FF2B5EF4-FFF2-40B4-BE49-F238E27FC236}">
                <a16:creationId xmlns:a16="http://schemas.microsoft.com/office/drawing/2014/main" id="{7A9B368A-E255-C498-E833-E422E230B114}"/>
              </a:ext>
            </a:extLst>
          </p:cNvPr>
          <p:cNvSpPr txBox="1"/>
          <p:nvPr/>
        </p:nvSpPr>
        <p:spPr>
          <a:xfrm>
            <a:off x="2787316" y="5215780"/>
            <a:ext cx="6617367" cy="40011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lvl="0" algn="ctr"/>
            <a:r>
              <a:rPr lang="sv-SE" sz="2000" b="1" i="0">
                <a:solidFill>
                  <a:schemeClr val="tx2"/>
                </a:solidFill>
                <a:latin typeface="Noto Sans" panose="020B0502040504020204" pitchFamily="34" charset="0"/>
                <a:ea typeface="Noto Sans" panose="020B0502040504020204" pitchFamily="34" charset="0"/>
                <a:cs typeface="Noto Sans" panose="020B0502040504020204" pitchFamily="34" charset="0"/>
              </a:rPr>
              <a:t>Värmlands kommuner  |  Region Värmland</a:t>
            </a:r>
            <a:endParaRPr lang="sv-SE" sz="1600" b="1" i="0" u="none">
              <a:solidFill>
                <a:schemeClr val="tx2"/>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4" name="Bildobjekt 3">
            <a:extLst>
              <a:ext uri="{FF2B5EF4-FFF2-40B4-BE49-F238E27FC236}">
                <a16:creationId xmlns:a16="http://schemas.microsoft.com/office/drawing/2014/main" id="{141107DE-CEA1-3EA7-5F11-6ACC22B616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17860" y="380683"/>
            <a:ext cx="4956280" cy="4956280"/>
          </a:xfrm>
          <a:prstGeom prst="rect">
            <a:avLst/>
          </a:prstGeom>
        </p:spPr>
      </p:pic>
      <p:sp>
        <p:nvSpPr>
          <p:cNvPr id="7" name="textruta 6">
            <a:extLst>
              <a:ext uri="{FF2B5EF4-FFF2-40B4-BE49-F238E27FC236}">
                <a16:creationId xmlns:a16="http://schemas.microsoft.com/office/drawing/2014/main" id="{D18F7DF4-53E3-2D9C-68E6-F155F207C250}"/>
              </a:ext>
            </a:extLst>
          </p:cNvPr>
          <p:cNvSpPr txBox="1"/>
          <p:nvPr/>
        </p:nvSpPr>
        <p:spPr>
          <a:xfrm>
            <a:off x="3048828" y="5703562"/>
            <a:ext cx="6097656" cy="338554"/>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a:spAutoFit/>
          </a:bodyPr>
          <a:lstStyle/>
          <a:p>
            <a:pPr algn="ctr"/>
            <a:r>
              <a:rPr lang="sv-SE" sz="1600" b="1" i="0" u="none" strike="noStrike">
                <a:solidFill>
                  <a:schemeClr val="tx2"/>
                </a:solidFill>
                <a:effectLst/>
                <a:latin typeface="Noto Sans" panose="020B0502040504020204" pitchFamily="34" charset="0"/>
                <a:ea typeface="Noto Sans" panose="020B0502040504020204" pitchFamily="34" charset="0"/>
                <a:cs typeface="Noto Sans" panose="020B0502040504020204" pitchFamily="34" charset="0"/>
              </a:rPr>
              <a:t>regionvarmland.se/naravard</a:t>
            </a:r>
            <a:endParaRPr lang="sv-SE" sz="1600">
              <a:solidFill>
                <a:schemeClr val="tx2"/>
              </a:solidFill>
            </a:endParaRPr>
          </a:p>
        </p:txBody>
      </p:sp>
    </p:spTree>
    <p:extLst>
      <p:ext uri="{BB962C8B-B14F-4D97-AF65-F5344CB8AC3E}">
        <p14:creationId xmlns:p14="http://schemas.microsoft.com/office/powerpoint/2010/main" val="2520158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64A3AB-5692-D26B-89AC-ACDFDBC9A5D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0D54402-F477-8139-066F-EC7102C08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D1DA9C0-7A96-F98F-0BE3-8EDBA27D3BD6}"/>
              </a:ext>
            </a:extLst>
          </p:cNvPr>
          <p:cNvSpPr>
            <a:spLocks noGrp="1"/>
          </p:cNvSpPr>
          <p:nvPr>
            <p:ph type="dt" sz="half" idx="10"/>
          </p:nvPr>
        </p:nvSpPr>
        <p:spPr/>
        <p:txBody>
          <a:bodyPr/>
          <a:lstStyle/>
          <a:p>
            <a:fld id="{A7974D3C-3922-4A6C-872E-5A569F624629}" type="datetimeFigureOut">
              <a:rPr lang="sv-SE" smtClean="0"/>
              <a:t>2023-11-07</a:t>
            </a:fld>
            <a:endParaRPr lang="sv-SE"/>
          </a:p>
        </p:txBody>
      </p:sp>
      <p:sp>
        <p:nvSpPr>
          <p:cNvPr id="5" name="Platshållare för sidfot 4">
            <a:extLst>
              <a:ext uri="{FF2B5EF4-FFF2-40B4-BE49-F238E27FC236}">
                <a16:creationId xmlns:a16="http://schemas.microsoft.com/office/drawing/2014/main" id="{55A6E8FB-F356-9B7B-0FEC-0CFEFE6409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AEA4B5F-1652-6C50-067E-EDB7A406A87C}"/>
              </a:ext>
            </a:extLst>
          </p:cNvPr>
          <p:cNvSpPr>
            <a:spLocks noGrp="1"/>
          </p:cNvSpPr>
          <p:nvPr>
            <p:ph type="sldNum" sz="quarter" idx="12"/>
          </p:nvPr>
        </p:nvSpPr>
        <p:spPr/>
        <p:txBody>
          <a:bodyPr/>
          <a:lstStyle/>
          <a:p>
            <a:fld id="{F74E8935-F589-4CD4-B593-58533C019F4D}" type="slidenum">
              <a:rPr lang="sv-SE" smtClean="0"/>
              <a:t>‹#›</a:t>
            </a:fld>
            <a:endParaRPr lang="sv-SE"/>
          </a:p>
        </p:txBody>
      </p:sp>
    </p:spTree>
    <p:extLst>
      <p:ext uri="{BB962C8B-B14F-4D97-AF65-F5344CB8AC3E}">
        <p14:creationId xmlns:p14="http://schemas.microsoft.com/office/powerpoint/2010/main" val="736452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En rubrik och två underrubriker">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82DF18E-7E8D-4A71-890C-3CFB23277090}"/>
              </a:ext>
            </a:extLst>
          </p:cNvPr>
          <p:cNvSpPr>
            <a:spLocks noGrp="1"/>
          </p:cNvSpPr>
          <p:nvPr>
            <p:ph type="body" idx="1" hasCustomPrompt="1"/>
          </p:nvPr>
        </p:nvSpPr>
        <p:spPr>
          <a:xfrm>
            <a:off x="1776809" y="1477692"/>
            <a:ext cx="4140001"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5" name="Platshållare för text 4">
            <a:extLst>
              <a:ext uri="{FF2B5EF4-FFF2-40B4-BE49-F238E27FC236}">
                <a16:creationId xmlns:a16="http://schemas.microsoft.com/office/drawing/2014/main" id="{A46B3D42-77C7-4FA8-AA30-92017FA612DA}"/>
              </a:ext>
            </a:extLst>
          </p:cNvPr>
          <p:cNvSpPr>
            <a:spLocks noGrp="1"/>
          </p:cNvSpPr>
          <p:nvPr>
            <p:ph type="body" sz="quarter" idx="3" hasCustomPrompt="1"/>
          </p:nvPr>
        </p:nvSpPr>
        <p:spPr>
          <a:xfrm>
            <a:off x="6276809" y="1481733"/>
            <a:ext cx="4140000" cy="823912"/>
          </a:xfrm>
        </p:spPr>
        <p:txBody>
          <a:bodyPr anchor="b">
            <a:noAutofit/>
          </a:bodyPr>
          <a:lstStyle>
            <a:lvl1pPr marL="0" indent="0">
              <a:lnSpc>
                <a:spcPct val="10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Rubrik på en eller två rader</a:t>
            </a:r>
          </a:p>
        </p:txBody>
      </p:sp>
      <p:sp>
        <p:nvSpPr>
          <p:cNvPr id="7" name="Platshållare för datum 6">
            <a:extLst>
              <a:ext uri="{FF2B5EF4-FFF2-40B4-BE49-F238E27FC236}">
                <a16:creationId xmlns:a16="http://schemas.microsoft.com/office/drawing/2014/main" id="{ACDCC492-7BCC-4ED9-B2C6-C005B30C5164}"/>
              </a:ext>
            </a:extLst>
          </p:cNvPr>
          <p:cNvSpPr>
            <a:spLocks noGrp="1"/>
          </p:cNvSpPr>
          <p:nvPr>
            <p:ph type="dt" sz="half" idx="10"/>
          </p:nvPr>
        </p:nvSpPr>
        <p:spPr/>
        <p:txBody>
          <a:bodyPr/>
          <a:lstStyle/>
          <a:p>
            <a:fld id="{6661A35B-5759-402D-A031-2298209AB0E2}" type="datetimeFigureOut">
              <a:rPr lang="sv-SE" smtClean="0"/>
              <a:t>2023-11-07</a:t>
            </a:fld>
            <a:endParaRPr lang="sv-SE"/>
          </a:p>
        </p:txBody>
      </p:sp>
      <p:sp>
        <p:nvSpPr>
          <p:cNvPr id="8" name="Platshållare för sidfot 7">
            <a:extLst>
              <a:ext uri="{FF2B5EF4-FFF2-40B4-BE49-F238E27FC236}">
                <a16:creationId xmlns:a16="http://schemas.microsoft.com/office/drawing/2014/main" id="{A2A9FDD7-8709-4118-8A52-E0DB7693F57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AC5545E-7744-463D-8795-8ACFFF917D7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0" name="Rubrik 1">
            <a:extLst>
              <a:ext uri="{FF2B5EF4-FFF2-40B4-BE49-F238E27FC236}">
                <a16:creationId xmlns:a16="http://schemas.microsoft.com/office/drawing/2014/main" id="{D01EF920-89B6-43FE-BC82-D3F3F4E24681}"/>
              </a:ext>
            </a:extLst>
          </p:cNvPr>
          <p:cNvSpPr>
            <a:spLocks noGrp="1"/>
          </p:cNvSpPr>
          <p:nvPr>
            <p:ph type="title" hasCustomPrompt="1"/>
          </p:nvPr>
        </p:nvSpPr>
        <p:spPr>
          <a:xfrm>
            <a:off x="1776809" y="585044"/>
            <a:ext cx="8640000" cy="710252"/>
          </a:xfrm>
        </p:spPr>
        <p:txBody>
          <a:bodyPr anchor="b" anchorCtr="0">
            <a:noAutofit/>
          </a:bodyPr>
          <a:lstStyle>
            <a:lvl1pPr>
              <a:defRPr sz="3600"/>
            </a:lvl1pPr>
          </a:lstStyle>
          <a:p>
            <a:r>
              <a:rPr lang="sv-SE"/>
              <a:t>Rubrik på en rad</a:t>
            </a:r>
          </a:p>
        </p:txBody>
      </p:sp>
      <p:sp>
        <p:nvSpPr>
          <p:cNvPr id="11" name="Platshållare för innehåll 2">
            <a:extLst>
              <a:ext uri="{FF2B5EF4-FFF2-40B4-BE49-F238E27FC236}">
                <a16:creationId xmlns:a16="http://schemas.microsoft.com/office/drawing/2014/main" id="{D4D9B012-53D8-4F15-8B22-2FDE176255A1}"/>
              </a:ext>
            </a:extLst>
          </p:cNvPr>
          <p:cNvSpPr>
            <a:spLocks noGrp="1"/>
          </p:cNvSpPr>
          <p:nvPr>
            <p:ph sz="half" idx="13" hasCustomPrompt="1"/>
          </p:nvPr>
        </p:nvSpPr>
        <p:spPr>
          <a:xfrm>
            <a:off x="17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2" name="Platshållare för innehåll 3">
            <a:extLst>
              <a:ext uri="{FF2B5EF4-FFF2-40B4-BE49-F238E27FC236}">
                <a16:creationId xmlns:a16="http://schemas.microsoft.com/office/drawing/2014/main" id="{C670D3A9-CE21-4ECA-B331-6CD15F9616BE}"/>
              </a:ext>
            </a:extLst>
          </p:cNvPr>
          <p:cNvSpPr>
            <a:spLocks noGrp="1"/>
          </p:cNvSpPr>
          <p:nvPr>
            <p:ph sz="half" idx="2" hasCustomPrompt="1"/>
          </p:nvPr>
        </p:nvSpPr>
        <p:spPr>
          <a:xfrm>
            <a:off x="6276809"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14" name="Rektangel 13">
            <a:extLst>
              <a:ext uri="{FF2B5EF4-FFF2-40B4-BE49-F238E27FC236}">
                <a16:creationId xmlns:a16="http://schemas.microsoft.com/office/drawing/2014/main" id="{7F6ACE35-4E6C-49D8-A224-4BBC04C4696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330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948AE-B8A7-4000-B08D-FD08594BF8E5}"/>
              </a:ext>
            </a:extLst>
          </p:cNvPr>
          <p:cNvSpPr>
            <a:spLocks noGrp="1"/>
          </p:cNvSpPr>
          <p:nvPr>
            <p:ph type="title" hasCustomPrompt="1"/>
          </p:nvPr>
        </p:nvSpPr>
        <p:spPr>
          <a:xfrm>
            <a:off x="7003175" y="972000"/>
            <a:ext cx="4140000" cy="1325563"/>
          </a:xfrm>
        </p:spPr>
        <p:txBody>
          <a:bodyPr anchor="b" anchorCtr="0">
            <a:noAutofit/>
          </a:bodyPr>
          <a:lstStyle>
            <a:lvl1pPr>
              <a:defRPr sz="3600"/>
            </a:lvl1pPr>
          </a:lstStyle>
          <a:p>
            <a:r>
              <a:rPr lang="sv-SE"/>
              <a:t>Rubrik på en eller två rader</a:t>
            </a:r>
          </a:p>
        </p:txBody>
      </p:sp>
      <p:sp>
        <p:nvSpPr>
          <p:cNvPr id="4" name="Platshållare för innehåll 3">
            <a:extLst>
              <a:ext uri="{FF2B5EF4-FFF2-40B4-BE49-F238E27FC236}">
                <a16:creationId xmlns:a16="http://schemas.microsoft.com/office/drawing/2014/main" id="{91BFD846-89A8-413D-9B4E-79A0C286829D}"/>
              </a:ext>
            </a:extLst>
          </p:cNvPr>
          <p:cNvSpPr>
            <a:spLocks noGrp="1"/>
          </p:cNvSpPr>
          <p:nvPr>
            <p:ph sz="half" idx="2" hasCustomPrompt="1"/>
          </p:nvPr>
        </p:nvSpPr>
        <p:spPr>
          <a:xfrm>
            <a:off x="7003175" y="2484000"/>
            <a:ext cx="4140000" cy="3240000"/>
          </a:xfrm>
        </p:spPr>
        <p:txBody>
          <a:bodyPr>
            <a:noAutofit/>
          </a:bodyPr>
          <a:lstStyle>
            <a:lvl1pPr>
              <a:spcBef>
                <a:spcPts val="600"/>
              </a:spcBef>
              <a:defRPr sz="2000"/>
            </a:lvl1pPr>
            <a:lvl2pPr>
              <a:spcBef>
                <a:spcPts val="600"/>
              </a:spcBef>
              <a:defRPr sz="1800"/>
            </a:lvl2pPr>
            <a:lvl3pPr>
              <a:spcBef>
                <a:spcPts val="600"/>
              </a:spcBef>
              <a:defRPr sz="1600"/>
            </a:lvl3pPr>
          </a:lstStyle>
          <a:p>
            <a:pPr lvl="0"/>
            <a:r>
              <a:rPr lang="sv-SE"/>
              <a:t>Lägg till innehåll eller skriv text</a:t>
            </a:r>
          </a:p>
          <a:p>
            <a:pPr lvl="1"/>
            <a:r>
              <a:rPr lang="sv-SE"/>
              <a:t>Nivå två</a:t>
            </a:r>
          </a:p>
          <a:p>
            <a:pPr lvl="2"/>
            <a:r>
              <a:rPr lang="sv-SE"/>
              <a:t>Nivå tre</a:t>
            </a:r>
          </a:p>
        </p:txBody>
      </p:sp>
      <p:sp>
        <p:nvSpPr>
          <p:cNvPr id="5" name="Platshållare för datum 4">
            <a:extLst>
              <a:ext uri="{FF2B5EF4-FFF2-40B4-BE49-F238E27FC236}">
                <a16:creationId xmlns:a16="http://schemas.microsoft.com/office/drawing/2014/main" id="{44278D66-6239-4120-87FD-AF687B658D60}"/>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2023-11-07</a:t>
            </a:fld>
            <a:endParaRPr lang="sv-SE"/>
          </a:p>
        </p:txBody>
      </p:sp>
      <p:sp>
        <p:nvSpPr>
          <p:cNvPr id="6" name="Platshållare för sidfot 5">
            <a:extLst>
              <a:ext uri="{FF2B5EF4-FFF2-40B4-BE49-F238E27FC236}">
                <a16:creationId xmlns:a16="http://schemas.microsoft.com/office/drawing/2014/main" id="{D1D86113-5BDD-4567-921A-D416519CF51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10" name="Platshållare för bild 9">
            <a:extLst>
              <a:ext uri="{FF2B5EF4-FFF2-40B4-BE49-F238E27FC236}">
                <a16:creationId xmlns:a16="http://schemas.microsoft.com/office/drawing/2014/main" id="{80E395B5-3017-4735-BEE7-B3DEC703BAA8}"/>
              </a:ext>
            </a:extLst>
          </p:cNvPr>
          <p:cNvSpPr>
            <a:spLocks noGrp="1"/>
          </p:cNvSpPr>
          <p:nvPr>
            <p:ph type="pic" sz="quarter" idx="13" hasCustomPrompt="1"/>
          </p:nvPr>
        </p:nvSpPr>
        <p:spPr>
          <a:xfrm>
            <a:off x="345601" y="0"/>
            <a:ext cx="5750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9" name="Rektangel 8">
            <a:extLst>
              <a:ext uri="{FF2B5EF4-FFF2-40B4-BE49-F238E27FC236}">
                <a16:creationId xmlns:a16="http://schemas.microsoft.com/office/drawing/2014/main" id="{50831E66-BE42-4C10-8590-C12E77B62EBA}"/>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4683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80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2023-11-07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5" y="617055"/>
            <a:ext cx="5495070" cy="1325563"/>
          </a:xfrm>
        </p:spPr>
        <p:txBody>
          <a:bodyPr anchor="b" anchorCtr="0">
            <a:noAutofit/>
          </a:bodyPr>
          <a:lstStyle>
            <a:lvl1pPr>
              <a:defRPr sz="28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938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2023-11-07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2000"/>
            </a:lvl1pPr>
            <a:lvl2pPr>
              <a:defRPr sz="1800"/>
            </a:lvl2pPr>
            <a:lvl3pPr>
              <a:defRPr sz="16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1"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37455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6661A35B-5759-402D-A031-2298209AB0E2}" type="datetimeFigureOut">
              <a:rPr lang="sv-SE" smtClean="0"/>
              <a:t>2023-11-07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CC95FCE1-8E5F-4560-B29E-7FB78EB7A839}" type="slidenum">
              <a:rPr lang="sv-SE" smtClean="0"/>
              <a:t>‹#›</a:t>
            </a:fld>
            <a:endParaRPr lang="sv-SE"/>
          </a:p>
        </p:txBody>
      </p:sp>
    </p:spTree>
    <p:extLst>
      <p:ext uri="{BB962C8B-B14F-4D97-AF65-F5344CB8AC3E}">
        <p14:creationId xmlns:p14="http://schemas.microsoft.com/office/powerpoint/2010/main" val="913107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7B6AD9C4-35A3-4D7A-9B19-F30406AB6CAC}" type="datetimeFigureOut">
              <a:rPr lang="sv-SE" smtClean="0"/>
              <a:t>2023-11-07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1943B2B7-BEA8-4334-A326-592BBB640B02}" type="slidenum">
              <a:rPr lang="sv-SE" smtClean="0"/>
              <a:t>‹#›</a:t>
            </a:fld>
            <a:endParaRPr lang="sv-SE"/>
          </a:p>
        </p:txBody>
      </p:sp>
    </p:spTree>
    <p:extLst>
      <p:ext uri="{BB962C8B-B14F-4D97-AF65-F5344CB8AC3E}">
        <p14:creationId xmlns:p14="http://schemas.microsoft.com/office/powerpoint/2010/main" val="655071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18CA09C7-587A-4657-81D5-AC0FD13165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81824" y="6055200"/>
            <a:ext cx="1665480" cy="482611"/>
          </a:xfrm>
          <a:prstGeom prst="rect">
            <a:avLst/>
          </a:prstGeom>
        </p:spPr>
      </p:pic>
      <p:sp>
        <p:nvSpPr>
          <p:cNvPr id="2" name="Platshållare för rubrik 1">
            <a:extLst>
              <a:ext uri="{FF2B5EF4-FFF2-40B4-BE49-F238E27FC236}">
                <a16:creationId xmlns:a16="http://schemas.microsoft.com/office/drawing/2014/main" id="{0234B26A-6B2B-4C95-8A12-DEAF372AB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DE046B-4018-48D7-8D73-CC8D08898B31}"/>
              </a:ext>
            </a:extLst>
          </p:cNvPr>
          <p:cNvSpPr>
            <a:spLocks noGrp="1"/>
          </p:cNvSpPr>
          <p:nvPr>
            <p:ph type="body" idx="1"/>
          </p:nvPr>
        </p:nvSpPr>
        <p:spPr>
          <a:xfrm>
            <a:off x="838200" y="1825625"/>
            <a:ext cx="10515600" cy="3990975"/>
          </a:xfrm>
          <a:prstGeom prst="rect">
            <a:avLst/>
          </a:prstGeom>
        </p:spPr>
        <p:txBody>
          <a:bodyPr vert="horz" lIns="91440" tIns="45720" rIns="91440" bIns="45720" rtlCol="0">
            <a:norm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6471CCF-095F-468D-ADFF-411F91FB9373}"/>
              </a:ext>
            </a:extLst>
          </p:cNvPr>
          <p:cNvSpPr>
            <a:spLocks noGrp="1"/>
          </p:cNvSpPr>
          <p:nvPr>
            <p:ph type="dt" sz="half" idx="2"/>
          </p:nvPr>
        </p:nvSpPr>
        <p:spPr>
          <a:xfrm>
            <a:off x="674838" y="6384966"/>
            <a:ext cx="1021520" cy="152845"/>
          </a:xfrm>
          <a:prstGeom prst="rect">
            <a:avLst/>
          </a:prstGeom>
        </p:spPr>
        <p:txBody>
          <a:bodyPr vert="horz" lIns="0" tIns="0" rIns="0" bIns="0" rtlCol="0" anchor="b" anchorCtr="0">
            <a:noAutofit/>
          </a:bodyPr>
          <a:lstStyle>
            <a:lvl1pPr algn="l">
              <a:defRPr sz="1000">
                <a:solidFill>
                  <a:schemeClr val="tx2"/>
                </a:solidFill>
              </a:defRPr>
            </a:lvl1pPr>
          </a:lstStyle>
          <a:p>
            <a:fld id="{517961DE-70CA-1949-9072-9D2A38C11419}" type="datetime1">
              <a:rPr lang="sv-SE" smtClean="0"/>
              <a:t>2023-11-07</a:t>
            </a:fld>
            <a:endParaRPr lang="sv-SE"/>
          </a:p>
        </p:txBody>
      </p:sp>
      <p:sp>
        <p:nvSpPr>
          <p:cNvPr id="5" name="Platshållare för sidfot 4">
            <a:extLst>
              <a:ext uri="{FF2B5EF4-FFF2-40B4-BE49-F238E27FC236}">
                <a16:creationId xmlns:a16="http://schemas.microsoft.com/office/drawing/2014/main" id="{0D2D835D-2058-46B0-B2A7-6BEB4597C28B}"/>
              </a:ext>
            </a:extLst>
          </p:cNvPr>
          <p:cNvSpPr>
            <a:spLocks noGrp="1"/>
          </p:cNvSpPr>
          <p:nvPr>
            <p:ph type="ftr" sz="quarter" idx="3"/>
          </p:nvPr>
        </p:nvSpPr>
        <p:spPr>
          <a:xfrm>
            <a:off x="1696358" y="6383923"/>
            <a:ext cx="3751641" cy="154931"/>
          </a:xfrm>
          <a:prstGeom prst="rect">
            <a:avLst/>
          </a:prstGeom>
        </p:spPr>
        <p:txBody>
          <a:bodyPr vert="horz" lIns="0" tIns="0" rIns="0" bIns="0" rtlCol="0" anchor="b" anchorCtr="0">
            <a:noAutofit/>
          </a:bodyPr>
          <a:lstStyle>
            <a:lvl1pPr algn="l">
              <a:defRPr sz="1000">
                <a:solidFill>
                  <a:schemeClr val="tx2"/>
                </a:solidFill>
              </a:defRPr>
            </a:lvl1pPr>
          </a:lstStyle>
          <a:p>
            <a:endParaRPr lang="sv-SE"/>
          </a:p>
        </p:txBody>
      </p:sp>
      <p:sp>
        <p:nvSpPr>
          <p:cNvPr id="6" name="Platshållare för bildnummer 5">
            <a:extLst>
              <a:ext uri="{FF2B5EF4-FFF2-40B4-BE49-F238E27FC236}">
                <a16:creationId xmlns:a16="http://schemas.microsoft.com/office/drawing/2014/main" id="{E2D76D85-745A-4E90-8EF1-A95FE2D46768}"/>
              </a:ext>
            </a:extLst>
          </p:cNvPr>
          <p:cNvSpPr>
            <a:spLocks noGrp="1"/>
          </p:cNvSpPr>
          <p:nvPr>
            <p:ph type="sldNum" sz="quarter" idx="4"/>
          </p:nvPr>
        </p:nvSpPr>
        <p:spPr>
          <a:xfrm>
            <a:off x="5447999" y="6383923"/>
            <a:ext cx="1296002" cy="153888"/>
          </a:xfrm>
          <a:prstGeom prst="rect">
            <a:avLst/>
          </a:prstGeom>
        </p:spPr>
        <p:txBody>
          <a:bodyPr vert="horz" lIns="0" tIns="0" rIns="0" bIns="0" rtlCol="0" anchor="b" anchorCtr="0">
            <a:noAutofit/>
          </a:bodyPr>
          <a:lstStyle>
            <a:lvl1pPr algn="ctr">
              <a:defRPr sz="1000">
                <a:solidFill>
                  <a:schemeClr val="tx2"/>
                </a:solidFill>
              </a:defRPr>
            </a:lvl1pPr>
          </a:lstStyle>
          <a:p>
            <a:fld id="{B13FB9FB-F0A8-4F05-A3B7-7EDA3F6823CA}" type="slidenum">
              <a:rPr lang="sv-SE" smtClean="0"/>
              <a:pPr/>
              <a:t>‹#›</a:t>
            </a:fld>
            <a:endParaRPr lang="sv-SE"/>
          </a:p>
        </p:txBody>
      </p:sp>
    </p:spTree>
    <p:extLst>
      <p:ext uri="{BB962C8B-B14F-4D97-AF65-F5344CB8AC3E}">
        <p14:creationId xmlns:p14="http://schemas.microsoft.com/office/powerpoint/2010/main" val="40958566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52000" indent="-252000" algn="l" defTabSz="914400" rtl="0" eaLnBrk="1" latinLnBrk="0" hangingPunct="1">
        <a:lnSpc>
          <a:spcPct val="100000"/>
        </a:lnSpc>
        <a:spcBef>
          <a:spcPts val="1200"/>
        </a:spcBef>
        <a:buFont typeface="Arial" panose="020B0604020202020204" pitchFamily="34" charset="0"/>
        <a:buChar char="•"/>
        <a:defRPr sz="2400" kern="1200" baseline="0">
          <a:solidFill>
            <a:schemeClr val="tx1"/>
          </a:solidFill>
          <a:latin typeface="+mn-lt"/>
          <a:ea typeface="+mn-ea"/>
          <a:cs typeface="+mn-cs"/>
        </a:defRPr>
      </a:lvl1pPr>
      <a:lvl2pPr marL="504000" indent="-252000" algn="l" defTabSz="914400" rtl="0" eaLnBrk="1" latinLnBrk="0" hangingPunct="1">
        <a:lnSpc>
          <a:spcPct val="100000"/>
        </a:lnSpc>
        <a:spcBef>
          <a:spcPts val="800"/>
        </a:spcBef>
        <a:buSzPct val="70000"/>
        <a:buFont typeface="Courier New" charset="0"/>
        <a:buChar char="o"/>
        <a:defRPr sz="2200" kern="1200">
          <a:solidFill>
            <a:schemeClr val="tx1"/>
          </a:solidFill>
          <a:latin typeface="+mn-lt"/>
          <a:ea typeface="+mn-ea"/>
          <a:cs typeface="+mn-cs"/>
        </a:defRPr>
      </a:lvl2pPr>
      <a:lvl3pPr marL="756000" indent="-252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008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1260000" indent="-252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userDrawn="1"/>
        </p:nvSpPr>
        <p:spPr>
          <a:xfrm>
            <a:off x="227028" y="240977"/>
            <a:ext cx="11737944" cy="6376047"/>
          </a:xfrm>
          <a:prstGeom prst="rect">
            <a:avLst/>
          </a:prstGeom>
          <a:solidFill>
            <a:srgbClr val="E9F0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userDrawn="1"/>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6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80637"/>
            <a:ext cx="10515600" cy="39126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1560A13A-DB3F-4AD5-B6AF-BDA0278A0A39}" type="datetimeFigureOut">
              <a:rPr lang="sv-SE" smtClean="0"/>
              <a:pPr/>
              <a:t>2023-11-07</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C2F05B-BAF9-488D-83DE-20A7CCFAC190}" type="slidenum">
              <a:rPr lang="sv-SE" smtClean="0"/>
              <a:pPr/>
              <a:t>‹#›</a:t>
            </a:fld>
            <a:endParaRPr lang="sv-SE"/>
          </a:p>
        </p:txBody>
      </p:sp>
    </p:spTree>
    <p:extLst>
      <p:ext uri="{BB962C8B-B14F-4D97-AF65-F5344CB8AC3E}">
        <p14:creationId xmlns:p14="http://schemas.microsoft.com/office/powerpoint/2010/main" val="51829563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pos="3840">
          <p15:clr>
            <a:srgbClr val="F26B43"/>
          </p15:clr>
        </p15:guide>
        <p15:guide id="3" orient="horz" pos="2160">
          <p15:clr>
            <a:srgbClr val="F26B43"/>
          </p15:clr>
        </p15:guide>
        <p15:guide id="4" orient="horz" pos="136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3" name="Rektangel">
            <a:extLst>
              <a:ext uri="{FF2B5EF4-FFF2-40B4-BE49-F238E27FC236}">
                <a16:creationId xmlns:a16="http://schemas.microsoft.com/office/drawing/2014/main" id="{5CC1AD63-3668-6512-FA16-55541EF7E05B}"/>
              </a:ext>
            </a:extLst>
          </p:cNvPr>
          <p:cNvSpPr/>
          <p:nvPr/>
        </p:nvSpPr>
        <p:spPr>
          <a:xfrm>
            <a:off x="227028" y="240977"/>
            <a:ext cx="11737944" cy="6376047"/>
          </a:xfrm>
          <a:prstGeom prst="rect">
            <a:avLst/>
          </a:prstGeom>
          <a:solidFill>
            <a:srgbClr val="E9F0E6"/>
          </a:solidFill>
          <a:ln w="3175">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chemeClr val="bg2"/>
              </a:solidFill>
              <a:effectLst/>
              <a:uLnTx/>
              <a:uFillTx/>
              <a:latin typeface="Noto Serif" panose="02020600060500020200" pitchFamily="18" charset="0"/>
              <a:ea typeface="Noto Serif" panose="02020600060500020200" pitchFamily="18" charset="0"/>
              <a:cs typeface="Noto Serif" panose="02020600060500020200" pitchFamily="18" charset="0"/>
            </a:endParaRPr>
          </a:p>
        </p:txBody>
      </p:sp>
      <p:sp>
        <p:nvSpPr>
          <p:cNvPr id="14" name="Rektangel">
            <a:extLst>
              <a:ext uri="{FF2B5EF4-FFF2-40B4-BE49-F238E27FC236}">
                <a16:creationId xmlns:a16="http://schemas.microsoft.com/office/drawing/2014/main" id="{E3491464-6EC7-E709-D9AD-CE52FF89D554}"/>
              </a:ext>
            </a:extLst>
          </p:cNvPr>
          <p:cNvSpPr/>
          <p:nvPr/>
        </p:nvSpPr>
        <p:spPr>
          <a:xfrm>
            <a:off x="133350" y="136525"/>
            <a:ext cx="11925300" cy="6584950"/>
          </a:xfrm>
          <a:prstGeom prst="rect">
            <a:avLst/>
          </a:prstGeom>
          <a:ln w="12700">
            <a:solidFill>
              <a:srgbClr val="99A795"/>
            </a:solidFill>
            <a:custDash>
              <a:ds d="600000" sp="600000"/>
            </a:custDash>
            <a:miter lim="400000"/>
          </a:ln>
        </p:spPr>
        <p:txBody>
          <a:bodyPr lIns="0" tIns="0" rIns="0" bIns="0" anchor="ctr"/>
          <a:lstStyle/>
          <a:p>
            <a:pPr marL="0" marR="0" lvl="0" indent="0" algn="ctr" defTabSz="412750" rtl="0" eaLnBrk="1" fontAlgn="auto" latinLnBrk="0" hangingPunct="1">
              <a:lnSpc>
                <a:spcPct val="100000"/>
              </a:lnSpc>
              <a:spcBef>
                <a:spcPts val="0"/>
              </a:spcBef>
              <a:spcAft>
                <a:spcPts val="0"/>
              </a:spcAft>
              <a:buClrTx/>
              <a:buSzTx/>
              <a:buFontTx/>
              <a:buNone/>
              <a:tabLst/>
              <a:defRPr sz="1600">
                <a:solidFill>
                  <a:srgbClr val="FFFFFF"/>
                </a:solidFill>
                <a:latin typeface="Helvetica Neue Medium"/>
                <a:ea typeface="Helvetica Neue Medium"/>
                <a:cs typeface="Helvetica Neue Medium"/>
                <a:sym typeface="Helvetica Neue Medium"/>
              </a:defRPr>
            </a:pPr>
            <a:endParaRPr kumimoji="0" sz="1600" b="0" i="0" u="none" strike="noStrike" kern="1200" cap="none" spc="0" normalizeH="0" baseline="0" noProof="0">
              <a:ln>
                <a:noFill/>
              </a:ln>
              <a:solidFill>
                <a:srgbClr val="FFFFFF"/>
              </a:solidFill>
              <a:effectLst/>
              <a:uLnTx/>
              <a:uFillTx/>
              <a:latin typeface="Noto Sans" panose="020B0502040504020204" pitchFamily="34" charset="0"/>
              <a:ea typeface="Noto Sans" panose="020B0502040504020204" pitchFamily="34" charset="0"/>
              <a:cs typeface="Noto Sans" panose="020B0502040504020204" pitchFamily="34" charset="0"/>
              <a:sym typeface="Helvetica Neue Medium"/>
            </a:endParaRPr>
          </a:p>
        </p:txBody>
      </p:sp>
      <p:sp>
        <p:nvSpPr>
          <p:cNvPr id="2" name="Platshållare för rubrik 1"/>
          <p:cNvSpPr>
            <a:spLocks noGrp="1"/>
          </p:cNvSpPr>
          <p:nvPr>
            <p:ph type="title"/>
          </p:nvPr>
        </p:nvSpPr>
        <p:spPr>
          <a:xfrm>
            <a:off x="838200" y="71086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2180637"/>
            <a:ext cx="10515600" cy="39126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292850"/>
            <a:ext cx="2743200" cy="365125"/>
          </a:xfrm>
          <a:prstGeom prst="rect">
            <a:avLst/>
          </a:prstGeom>
        </p:spPr>
        <p:txBody>
          <a:bodyPr vert="horz" lIns="91440" tIns="45720" rIns="91440" bIns="45720" rtlCol="0" anchor="ctr"/>
          <a:lstStyle>
            <a:lvl1pPr algn="l">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A7974D3C-3922-4A6C-872E-5A569F624629}" type="datetimeFigureOut">
              <a:rPr lang="sv-SE" smtClean="0"/>
              <a:t>2023-11-07</a:t>
            </a:fld>
            <a:endParaRPr lang="sv-SE"/>
          </a:p>
        </p:txBody>
      </p:sp>
      <p:sp>
        <p:nvSpPr>
          <p:cNvPr id="5" name="Platshållare för sidfot 4"/>
          <p:cNvSpPr>
            <a:spLocks noGrp="1"/>
          </p:cNvSpPr>
          <p:nvPr>
            <p:ph type="ftr" sz="quarter" idx="3"/>
          </p:nvPr>
        </p:nvSpPr>
        <p:spPr>
          <a:xfrm>
            <a:off x="4038600" y="6292850"/>
            <a:ext cx="4114800" cy="365125"/>
          </a:xfrm>
          <a:prstGeom prst="rect">
            <a:avLst/>
          </a:prstGeom>
        </p:spPr>
        <p:txBody>
          <a:bodyPr vert="horz" lIns="91440" tIns="45720" rIns="91440" bIns="45720" rtlCol="0" anchor="ctr"/>
          <a:lstStyle>
            <a:lvl1pPr algn="ct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endParaRPr lang="sv-SE"/>
          </a:p>
        </p:txBody>
      </p:sp>
      <p:sp>
        <p:nvSpPr>
          <p:cNvPr id="6" name="Platshållare för bildnummer 5"/>
          <p:cNvSpPr>
            <a:spLocks noGrp="1"/>
          </p:cNvSpPr>
          <p:nvPr>
            <p:ph type="sldNum" sz="quarter" idx="4"/>
          </p:nvPr>
        </p:nvSpPr>
        <p:spPr>
          <a:xfrm>
            <a:off x="8610600" y="6292850"/>
            <a:ext cx="2743200" cy="365125"/>
          </a:xfrm>
          <a:prstGeom prst="rect">
            <a:avLst/>
          </a:prstGeom>
        </p:spPr>
        <p:txBody>
          <a:bodyPr vert="horz" lIns="91440" tIns="45720" rIns="91440" bIns="45720" rtlCol="0" anchor="ctr"/>
          <a:lstStyle>
            <a:lvl1pPr algn="r">
              <a:defRPr sz="1200" b="0" i="0">
                <a:solidFill>
                  <a:srgbClr val="595959"/>
                </a:solidFill>
                <a:latin typeface="Noto Sans" panose="020B0502040504020204" pitchFamily="34" charset="0"/>
                <a:ea typeface="Noto Sans" panose="020B0502040504020204" pitchFamily="34" charset="0"/>
                <a:cs typeface="Noto Sans" panose="020B0502040504020204" pitchFamily="34" charset="0"/>
              </a:defRPr>
            </a:lvl1pPr>
          </a:lstStyle>
          <a:p>
            <a:fld id="{F74E8935-F589-4CD4-B593-58533C019F4D}" type="slidenum">
              <a:rPr lang="sv-SE" smtClean="0"/>
              <a:t>‹#›</a:t>
            </a:fld>
            <a:endParaRPr lang="sv-SE"/>
          </a:p>
        </p:txBody>
      </p:sp>
    </p:spTree>
    <p:extLst>
      <p:ext uri="{BB962C8B-B14F-4D97-AF65-F5344CB8AC3E}">
        <p14:creationId xmlns:p14="http://schemas.microsoft.com/office/powerpoint/2010/main" val="424695352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l" defTabSz="914400" rtl="0" eaLnBrk="1" latinLnBrk="0" hangingPunct="1">
        <a:lnSpc>
          <a:spcPct val="90000"/>
        </a:lnSpc>
        <a:spcBef>
          <a:spcPct val="0"/>
        </a:spcBef>
        <a:buNone/>
        <a:defRPr sz="4400" b="1" i="0" kern="1200">
          <a:solidFill>
            <a:srgbClr val="3E673C"/>
          </a:solidFill>
          <a:latin typeface="Noto Serif" panose="02020600060500020200" pitchFamily="18" charset="0"/>
          <a:ea typeface="Noto Serif" panose="02020600060500020200" pitchFamily="18" charset="0"/>
          <a:cs typeface="Noto Serif" panose="02020600060500020200"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3"/>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pos="3840">
          <p15:clr>
            <a:srgbClr val="F26B43"/>
          </p15:clr>
        </p15:guide>
        <p15:guide id="3" orient="horz" pos="2160">
          <p15:clr>
            <a:srgbClr val="F26B43"/>
          </p15:clr>
        </p15:guide>
        <p15:guide id="4" orient="horz" pos="13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EA2F12-CA50-7ADD-9726-C4C4CA4E318A}"/>
              </a:ext>
            </a:extLst>
          </p:cNvPr>
          <p:cNvSpPr>
            <a:spLocks noGrp="1"/>
          </p:cNvSpPr>
          <p:nvPr>
            <p:ph type="title"/>
          </p:nvPr>
        </p:nvSpPr>
        <p:spPr/>
        <p:txBody>
          <a:bodyPr/>
          <a:lstStyle/>
          <a:p>
            <a:r>
              <a:rPr lang="sv-SE" dirty="0"/>
              <a:t>              Nära Vård i Värmland </a:t>
            </a:r>
          </a:p>
        </p:txBody>
      </p:sp>
      <p:pic>
        <p:nvPicPr>
          <p:cNvPr id="5" name="Platshållare för innehåll 4">
            <a:extLst>
              <a:ext uri="{FF2B5EF4-FFF2-40B4-BE49-F238E27FC236}">
                <a16:creationId xmlns:a16="http://schemas.microsoft.com/office/drawing/2014/main" id="{E212466A-D774-8C5A-7E59-324BE1F37A23}"/>
              </a:ext>
            </a:extLst>
          </p:cNvPr>
          <p:cNvPicPr>
            <a:picLocks noGrp="1" noChangeAspect="1"/>
          </p:cNvPicPr>
          <p:nvPr>
            <p:ph idx="1"/>
          </p:nvPr>
        </p:nvPicPr>
        <p:blipFill>
          <a:blip r:embed="rId2"/>
          <a:stretch>
            <a:fillRect/>
          </a:stretch>
        </p:blipFill>
        <p:spPr>
          <a:xfrm>
            <a:off x="2623344" y="2181225"/>
            <a:ext cx="6945312" cy="3911600"/>
          </a:xfrm>
          <a:prstGeom prst="rect">
            <a:avLst/>
          </a:prstGeom>
        </p:spPr>
      </p:pic>
    </p:spTree>
    <p:extLst>
      <p:ext uri="{BB962C8B-B14F-4D97-AF65-F5344CB8AC3E}">
        <p14:creationId xmlns:p14="http://schemas.microsoft.com/office/powerpoint/2010/main" val="32257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lang="sv-SE" dirty="0"/>
              <a:t>Socialstyrelsens uppföljning av omställningen till god och nära vård 2022 visar att:</a:t>
            </a:r>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Regioner och kommuner har tagit ytterligare steg mot att samordna arbetet genom att bygga upp samverkansstrukturer på länsnivå.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Nästan alla län har beslutat om länsgemensamma målbilder.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Många län har fattat beslut om handlingsplaner, strategidokument eller liknande. Innehåller i vissa fall konkreta och tidsatta insatser som ska genomföras, men de flesta gör det inte.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Flera regioner redovisar att arbete pågår med att konkretisera de målbilder som beslutats.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Socialstyrelsen ser det som </a:t>
            </a:r>
            <a:r>
              <a:rPr kumimoji="0" lang="sv-SE" sz="1700" b="1" i="0" u="none" strike="noStrike" kern="1200" cap="none" spc="0" normalizeH="0" baseline="0" noProof="0" dirty="0">
                <a:ln>
                  <a:noFill/>
                </a:ln>
                <a:solidFill>
                  <a:srgbClr val="000000"/>
                </a:solidFill>
                <a:effectLst/>
                <a:uLnTx/>
                <a:uFillTx/>
                <a:latin typeface="Neue Haas Grotesk Text Pro"/>
                <a:ea typeface="+mn-ea"/>
                <a:cs typeface="+mn-cs"/>
              </a:rPr>
              <a:t>angeläget att regioner och kommuner arbetar vidare med att konkretisera och tidsätta arbetet med omställningen</a:t>
            </a: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700" b="0" i="0" u="none" strike="noStrike" kern="1200" cap="none" spc="0" normalizeH="0" baseline="0" noProof="0" dirty="0">
                <a:ln>
                  <a:noFill/>
                </a:ln>
                <a:solidFill>
                  <a:srgbClr val="000000"/>
                </a:solidFill>
                <a:effectLst/>
                <a:uLnTx/>
                <a:uFillTx/>
                <a:latin typeface="Neue Haas Grotesk Text Pro"/>
                <a:ea typeface="+mn-ea"/>
                <a:cs typeface="+mn-cs"/>
              </a:rPr>
              <a:t>Flera regioner och kommuner efterfrågar ett tydligare nationellt uppdrag, exempelvis genom en målbild för arbetet, en definition av personcentrerad vård eller en strategi för hälsofrämjande arbete.</a:t>
            </a:r>
          </a:p>
          <a:p>
            <a:pPr marL="0" indent="0">
              <a:buNone/>
            </a:pPr>
            <a:endParaRPr lang="sv-SE" dirty="0"/>
          </a:p>
        </p:txBody>
      </p:sp>
    </p:spTree>
    <p:extLst>
      <p:ext uri="{BB962C8B-B14F-4D97-AF65-F5344CB8AC3E}">
        <p14:creationId xmlns:p14="http://schemas.microsoft.com/office/powerpoint/2010/main" val="1226075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lang="sv-SE" dirty="0"/>
              <a:t>Hur primärvårdens resurser har förändrats</a:t>
            </a:r>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a:xfrm>
            <a:off x="838200" y="1825354"/>
            <a:ext cx="10515600" cy="4166981"/>
          </a:xfrm>
        </p:spPr>
        <p:txBody>
          <a:bodyPr>
            <a:normAutofit fontScale="92500" lnSpcReduction="100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eue Haas Grotesk Text Pro"/>
                <a:ea typeface="+mn-ea"/>
                <a:cs typeface="+mn-cs"/>
              </a:rPr>
              <a:t>Några regioner redovisar att har, eller planerar att stärka primärvården ekonomiskt. De flesta beskriver andra sätt att stödja primärvården eller förbättra effektiviteten i hälso- och sjukvården i stort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eue Haas Grotesk Text Pro"/>
                <a:ea typeface="+mn-ea"/>
                <a:cs typeface="+mn-cs"/>
              </a:rPr>
              <a:t>Primärvårdens resurser i regionerna har ökat sedan 2015, ungefär i linje med befolkningsökningen, vilket innebär en tydlig resursökning i absoluta tal då befolkningsökningen varit ganska stor.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eue Haas Grotesk Text Pro"/>
                <a:ea typeface="+mn-ea"/>
                <a:cs typeface="+mn-cs"/>
              </a:rPr>
              <a:t>Primärvårdens andel av hälso- och sjukvårdens totala resurser i regionerna ser ut att ha ökat något sedan 2015, men i vissa har primärvårdens andel ökat mer medan den i andra inte har förändrats eller minskat.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eue Haas Grotesk Text Pro"/>
                <a:ea typeface="+mn-ea"/>
                <a:cs typeface="+mn-cs"/>
              </a:rPr>
              <a:t>Läkare fysioterapeuter, arbetsterapeuter och psykologer har ökat i antal. Allmänläkare och distriktssköterskor har minskat i relation till befolkningsmängden.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eue Haas Grotesk Text Pro"/>
                <a:ea typeface="+mn-ea"/>
                <a:cs typeface="+mn-cs"/>
              </a:rPr>
              <a:t>Det saknas statistik för att följa resurser som läggs på den kommunala primärvården. Tidigare undersökningar har visat att kostnaderna för den kommunala hälso- och sjukvården ökat.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eue Haas Grotesk Text Pro"/>
                <a:ea typeface="+mn-ea"/>
                <a:cs typeface="+mn-cs"/>
              </a:rPr>
              <a:t>Den legitimerade personalen minskade i kommunerna 2015–2020, i relation till befolkningsmängden. Det indikerar att resursförstärkningen inom den kommunal hälso- och sjukvården främst skett genom att personal som inte är legitimerad i större utsträckning genomför hälso- och sjukvårdsuppgifter.</a:t>
            </a:r>
          </a:p>
          <a:p>
            <a:pPr marL="0" indent="0">
              <a:buNone/>
            </a:pPr>
            <a:r>
              <a:rPr lang="sv-SE" dirty="0"/>
              <a:t>   (sammanfattning  från Socialstyrelsen uppföljning 2022)</a:t>
            </a:r>
          </a:p>
        </p:txBody>
      </p:sp>
    </p:spTree>
    <p:extLst>
      <p:ext uri="{BB962C8B-B14F-4D97-AF65-F5344CB8AC3E}">
        <p14:creationId xmlns:p14="http://schemas.microsoft.com/office/powerpoint/2010/main" val="69205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lang="sv-SE" dirty="0"/>
              <a:t>Stor variation i det hälsofrämjande arbetet</a:t>
            </a:r>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Det hälsofrämjande och förebyggande arbetet är prioriterat, men har inte fått tydligt avtryck i de formella uppdragen till primärvården.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Flera regioner redovisar ökat antalet hälsosamtal och hälsoundersökningar 2022.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Kommunerna redovisar en stor variation av förebyggande och hälsofrämjande insatser. Många av insatser är svåra att avgränsa från kommunernas grunduppdrag inom vård, omsorg och skolväsende, och därför är det svårt att beskriva hur arbetet utvecklats. </a:t>
            </a:r>
          </a:p>
          <a:p>
            <a:pPr marL="0" marR="0" lvl="0" indent="0" algn="l" defTabSz="914400" rtl="0" eaLnBrk="1" fontAlgn="auto" latinLnBrk="0" hangingPunct="1">
              <a:lnSpc>
                <a:spcPct val="110000"/>
              </a:lnSpc>
              <a:spcBef>
                <a:spcPts val="1000"/>
              </a:spcBef>
              <a:spcAft>
                <a:spcPts val="0"/>
              </a:spcAft>
              <a:buClrTx/>
              <a:buSzTx/>
              <a:buNone/>
              <a:tabLst/>
              <a:defRPr/>
            </a:pPr>
            <a:r>
              <a:rPr lang="sv-SE" sz="2400" dirty="0">
                <a:solidFill>
                  <a:srgbClr val="000000"/>
                </a:solidFill>
                <a:latin typeface="Neue Haas Grotesk Text Pro"/>
                <a:ea typeface="+mn-ea"/>
                <a:cs typeface="+mn-cs"/>
              </a:rPr>
              <a:t>  </a:t>
            </a:r>
            <a:r>
              <a:rPr kumimoji="0" lang="sv-SE" sz="19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 (sammanfattning från Socialstyrelsens </a:t>
            </a:r>
            <a:r>
              <a:rPr lang="sv-SE" sz="1900" dirty="0">
                <a:solidFill>
                  <a:srgbClr val="585858"/>
                </a:solidFill>
              </a:rPr>
              <a:t>uppföljning</a:t>
            </a:r>
            <a:r>
              <a:rPr kumimoji="0" lang="sv-SE" sz="19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 2022)</a:t>
            </a:r>
            <a:endParaRPr lang="sv-SE" sz="2400" dirty="0">
              <a:solidFill>
                <a:srgbClr val="000000"/>
              </a:solidFill>
              <a:latin typeface="Neue Haas Grotesk Text Pro"/>
              <a:ea typeface="+mn-ea"/>
              <a:cs typeface="+mn-cs"/>
            </a:endParaRPr>
          </a:p>
          <a:p>
            <a:pPr marL="0" marR="0" lvl="0" indent="0" algn="l" defTabSz="914400" rtl="0" eaLnBrk="1" fontAlgn="auto" latinLnBrk="0" hangingPunct="1">
              <a:lnSpc>
                <a:spcPct val="110000"/>
              </a:lnSpc>
              <a:spcBef>
                <a:spcPts val="1000"/>
              </a:spcBef>
              <a:spcAft>
                <a:spcPts val="0"/>
              </a:spcAft>
              <a:buClrTx/>
              <a:buSzTx/>
              <a:buNone/>
              <a:tabLst/>
              <a:defRPr/>
            </a:pPr>
            <a:endParaRPr kumimoji="0" lang="sv-SE" sz="2400" b="0" i="0" u="none" strike="noStrike" kern="1200" cap="none" spc="0" normalizeH="0" baseline="0" noProof="0" dirty="0">
              <a:ln>
                <a:noFill/>
              </a:ln>
              <a:solidFill>
                <a:srgbClr val="000000"/>
              </a:solidFill>
              <a:effectLst/>
              <a:uLnTx/>
              <a:uFillTx/>
              <a:latin typeface="Neue Haas Grotesk Text Pro"/>
              <a:ea typeface="+mn-ea"/>
              <a:cs typeface="+mn-cs"/>
            </a:endParaRPr>
          </a:p>
        </p:txBody>
      </p:sp>
    </p:spTree>
    <p:extLst>
      <p:ext uri="{BB962C8B-B14F-4D97-AF65-F5344CB8AC3E}">
        <p14:creationId xmlns:p14="http://schemas.microsoft.com/office/powerpoint/2010/main" val="4073224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kumimoji="0" lang="sv-SE" sz="3600" b="1" i="0" u="none" strike="noStrike" kern="1200" cap="none" spc="0" normalizeH="0" baseline="0" noProof="0" dirty="0">
                <a:ln>
                  <a:noFill/>
                </a:ln>
                <a:solidFill>
                  <a:srgbClr val="000000"/>
                </a:solidFill>
                <a:effectLst/>
                <a:uLnTx/>
                <a:uFillTx/>
                <a:latin typeface="Neue Haas Grotesk Text Pro"/>
                <a:ea typeface="+mj-ea"/>
                <a:cs typeface="+mj-cs"/>
              </a:rPr>
              <a:t>Kompetensförsörjningen - en förutsättning för att stärka primärvården </a:t>
            </a:r>
            <a:endParaRPr lang="sv-SE" dirty="0"/>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p:txBody>
          <a:bodyPr>
            <a:normAutofit fontScale="92500"/>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Neue Haas Grotesk Text Pro"/>
                <a:ea typeface="+mn-ea"/>
                <a:cs typeface="+mn-cs"/>
              </a:rPr>
              <a:t>Kompetensförsörjningen påverkar de praktiska möjligheterna att öka primärvårdens resurser. Ett problem är bristen på allmänläkare och distriktssköterskor.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Neue Haas Grotesk Text Pro"/>
                <a:ea typeface="+mn-ea"/>
                <a:cs typeface="+mn-cs"/>
              </a:rPr>
              <a:t>Regioner och kommuner konkurrerar om samma personal. En resursförstärkning i en del av primärvården kan påverka en annan del av primärvården negativt.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900" b="1" i="0" u="none" strike="noStrike" kern="1200" cap="none" spc="0" normalizeH="0" baseline="0" noProof="0" dirty="0">
                <a:ln>
                  <a:noFill/>
                </a:ln>
                <a:solidFill>
                  <a:srgbClr val="000000"/>
                </a:solidFill>
                <a:effectLst/>
                <a:uLnTx/>
                <a:uFillTx/>
                <a:latin typeface="Neue Haas Grotesk Text Pro"/>
                <a:ea typeface="+mn-ea"/>
                <a:cs typeface="+mn-cs"/>
              </a:rPr>
              <a:t>Angeläget att regioner och kommuner arbetar med konkreta kompetensförsörjningsplaner och genomför utbildningsinsatser </a:t>
            </a:r>
            <a:r>
              <a:rPr kumimoji="0" lang="sv-SE" sz="1900" b="0" i="0" u="none" strike="noStrike" kern="1200" cap="none" spc="0" normalizeH="0" baseline="0" noProof="0" dirty="0">
                <a:ln>
                  <a:noFill/>
                </a:ln>
                <a:solidFill>
                  <a:srgbClr val="000000"/>
                </a:solidFill>
                <a:effectLst/>
                <a:uLnTx/>
                <a:uFillTx/>
                <a:latin typeface="Neue Haas Grotesk Text Pro"/>
                <a:ea typeface="+mn-ea"/>
                <a:cs typeface="+mn-cs"/>
              </a:rPr>
              <a:t>för att lösa problemen.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Neue Haas Grotesk Text Pro"/>
                <a:ea typeface="+mn-ea"/>
                <a:cs typeface="+mn-cs"/>
              </a:rPr>
              <a:t>Samverka i arbetet med kompetensförsörjningen, exempelvis genom att ta fram gemensamma länsövergripande kompetensförsörjningsplaner. Sådana finns i dag i ett fåtal län.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Neue Haas Grotesk Text Pro"/>
                <a:ea typeface="+mn-ea"/>
                <a:cs typeface="+mn-cs"/>
              </a:rPr>
              <a:t>Flera regioner och kommuner efterfrågar nationellt stöd i kompetensförsörjningsarbetet, bl.a. genom att lärosäten involveras tydligare i arbetet. </a:t>
            </a:r>
          </a:p>
          <a:p>
            <a:pPr marL="0" indent="0">
              <a:buNone/>
            </a:pPr>
            <a:r>
              <a:rPr lang="sv-SE" dirty="0"/>
              <a:t>  (sammanfattning från Socialstyrelsens uppföljning 2022)</a:t>
            </a:r>
          </a:p>
        </p:txBody>
      </p:sp>
    </p:spTree>
    <p:extLst>
      <p:ext uri="{BB962C8B-B14F-4D97-AF65-F5344CB8AC3E}">
        <p14:creationId xmlns:p14="http://schemas.microsoft.com/office/powerpoint/2010/main" val="200971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kumimoji="0" lang="sv-SE" sz="3600" b="1" i="0" u="none" strike="noStrike" kern="1200" cap="none" spc="0" normalizeH="0" baseline="0" noProof="0">
                <a:ln>
                  <a:noFill/>
                </a:ln>
                <a:solidFill>
                  <a:srgbClr val="000000"/>
                </a:solidFill>
                <a:effectLst/>
                <a:uLnTx/>
                <a:uFillTx/>
                <a:latin typeface="Neue Haas Grotesk Text Pro"/>
                <a:ea typeface="+mj-ea"/>
                <a:cs typeface="+mj-cs"/>
              </a:rPr>
              <a:t>Arbete med digitalisering och vision e-hälsa 2025 </a:t>
            </a:r>
            <a:endParaRPr lang="sv-SE" dirty="0"/>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Många regioner förbättrar den digitala vårdinformationen och underlättar digital kommunikation mellan vårdgivare och mellan vårdgivare och patienter.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Uppföljningen visar att användandet av digitala verktyg och digitala tjänster inom hälso- och sjukvården ökat under senare år men att vissa sådana verktyg och tjänster minskat efter 2021. En trolig förklaring till både ökningen och minskningen är pandemins påverkan på hälso- och sjukvården och samhället i stort. </a:t>
            </a:r>
          </a:p>
          <a:p>
            <a:pPr marL="0" indent="0">
              <a:buNone/>
            </a:pPr>
            <a:r>
              <a:rPr lang="sv-SE" dirty="0"/>
              <a:t>   (sammanfattning från Socialstyrelsens uppföljning 2022)</a:t>
            </a:r>
          </a:p>
        </p:txBody>
      </p:sp>
    </p:spTree>
    <p:extLst>
      <p:ext uri="{BB962C8B-B14F-4D97-AF65-F5344CB8AC3E}">
        <p14:creationId xmlns:p14="http://schemas.microsoft.com/office/powerpoint/2010/main" val="101635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kumimoji="0" lang="sv-SE" sz="4000" b="1" i="0" u="none" strike="noStrike" kern="1200" cap="none" spc="0" normalizeH="0" baseline="0" noProof="0" dirty="0">
                <a:ln>
                  <a:noFill/>
                </a:ln>
                <a:solidFill>
                  <a:srgbClr val="000000"/>
                </a:solidFill>
                <a:effectLst/>
                <a:uLnTx/>
                <a:uFillTx/>
                <a:latin typeface="Neue Haas Grotesk Text Pro"/>
                <a:ea typeface="+mj-ea"/>
                <a:cs typeface="+mj-cs"/>
              </a:rPr>
              <a:t>Mot en utvecklad ambulanssjukvård </a:t>
            </a:r>
            <a:endParaRPr lang="sv-SE" dirty="0"/>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Regionerna redovisar insatser för ett närmare samarbete mellan ambulanssjukvården och den regionala och kommunala primärvården, och insatser för att ambulanssjukvården ska få en tydligare roll i att styra patienter till rätt vårdnivå.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Socialstyrelsen återkommer till utvecklingen av ambulanssjukvården och de uppnådda resultaten i ett regeringsuppdrag om den </a:t>
            </a:r>
            <a:r>
              <a:rPr kumimoji="0" lang="sv-SE" sz="2400" b="0" i="0" u="none" strike="noStrike" kern="1200" cap="none" spc="0" normalizeH="0" baseline="0" noProof="0" dirty="0" err="1">
                <a:ln>
                  <a:noFill/>
                </a:ln>
                <a:solidFill>
                  <a:srgbClr val="000000"/>
                </a:solidFill>
                <a:effectLst/>
                <a:uLnTx/>
                <a:uFillTx/>
                <a:latin typeface="Neue Haas Grotesk Text Pro"/>
                <a:ea typeface="+mn-ea"/>
                <a:cs typeface="+mn-cs"/>
              </a:rPr>
              <a:t>prehospitala</a:t>
            </a:r>
            <a:r>
              <a:rPr kumimoji="0" lang="sv-SE" sz="2400" b="0" i="0" u="none" strike="noStrike" kern="1200" cap="none" spc="0" normalizeH="0" baseline="0" noProof="0" dirty="0">
                <a:ln>
                  <a:noFill/>
                </a:ln>
                <a:solidFill>
                  <a:srgbClr val="000000"/>
                </a:solidFill>
                <a:effectLst/>
                <a:uLnTx/>
                <a:uFillTx/>
                <a:latin typeface="Neue Haas Grotesk Text Pro"/>
                <a:ea typeface="+mn-ea"/>
                <a:cs typeface="+mn-cs"/>
              </a:rPr>
              <a:t> vården och ambulanssjukvården som ska redovisas i mars 2024.</a:t>
            </a:r>
          </a:p>
          <a:p>
            <a:pPr marL="0" indent="0">
              <a:buNone/>
            </a:pPr>
            <a:r>
              <a:rPr kumimoji="0" lang="sv-SE" sz="19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   (sammanfattning från Socialstyrelsens </a:t>
            </a:r>
            <a:r>
              <a:rPr lang="sv-SE" sz="1900" dirty="0">
                <a:solidFill>
                  <a:srgbClr val="585858"/>
                </a:solidFill>
              </a:rPr>
              <a:t>uppföljning</a:t>
            </a:r>
            <a:r>
              <a:rPr kumimoji="0" lang="sv-SE" sz="1900" b="0" i="0" u="none" strike="noStrike" kern="1200" cap="none" spc="0" normalizeH="0" baseline="0" noProof="0" dirty="0">
                <a:ln>
                  <a:noFill/>
                </a:ln>
                <a:solidFill>
                  <a:srgbClr val="585858"/>
                </a:solidFill>
                <a:effectLst/>
                <a:uLnTx/>
                <a:uFillTx/>
                <a:latin typeface="Noto Sans" panose="020B0502040504020204" pitchFamily="34" charset="0"/>
                <a:ea typeface="Noto Sans" panose="020B0502040504020204" pitchFamily="34" charset="0"/>
                <a:cs typeface="Noto Sans" panose="020B0502040504020204" pitchFamily="34" charset="0"/>
              </a:rPr>
              <a:t> 2022)</a:t>
            </a:r>
            <a:endParaRPr lang="sv-SE" dirty="0"/>
          </a:p>
        </p:txBody>
      </p:sp>
    </p:spTree>
    <p:extLst>
      <p:ext uri="{BB962C8B-B14F-4D97-AF65-F5344CB8AC3E}">
        <p14:creationId xmlns:p14="http://schemas.microsoft.com/office/powerpoint/2010/main" val="1168292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C02999-C09B-FF5F-B7F1-ACF9AF0890A1}"/>
              </a:ext>
            </a:extLst>
          </p:cNvPr>
          <p:cNvSpPr>
            <a:spLocks noGrp="1"/>
          </p:cNvSpPr>
          <p:nvPr>
            <p:ph type="title"/>
          </p:nvPr>
        </p:nvSpPr>
        <p:spPr/>
        <p:txBody>
          <a:bodyPr/>
          <a:lstStyle/>
          <a:p>
            <a:r>
              <a:rPr kumimoji="0" lang="sv-SE" sz="3600" b="1" i="0" u="none" strike="noStrike" kern="1200" cap="none" spc="0" normalizeH="0" baseline="0" noProof="0" dirty="0">
                <a:ln>
                  <a:noFill/>
                </a:ln>
                <a:solidFill>
                  <a:srgbClr val="000000"/>
                </a:solidFill>
                <a:effectLst/>
                <a:uLnTx/>
                <a:uFillTx/>
                <a:latin typeface="Neue Haas Grotesk Text Pro"/>
                <a:ea typeface="+mj-ea"/>
                <a:cs typeface="+mj-cs"/>
              </a:rPr>
              <a:t>Fast läkarkontakt är prioriterat men regionerna gör på olika sätt</a:t>
            </a:r>
            <a:endParaRPr lang="sv-SE" dirty="0"/>
          </a:p>
        </p:txBody>
      </p:sp>
      <p:sp>
        <p:nvSpPr>
          <p:cNvPr id="3" name="Platshållare för innehåll 2">
            <a:extLst>
              <a:ext uri="{FF2B5EF4-FFF2-40B4-BE49-F238E27FC236}">
                <a16:creationId xmlns:a16="http://schemas.microsoft.com/office/drawing/2014/main" id="{227E0AAD-47E2-FDE9-577A-E2EBF080562A}"/>
              </a:ext>
            </a:extLst>
          </p:cNvPr>
          <p:cNvSpPr>
            <a:spLocks noGrp="1"/>
          </p:cNvSpPr>
          <p:nvPr>
            <p:ph idx="1"/>
          </p:nvPr>
        </p:nvSpPr>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eue Haas Grotesk Text Pro"/>
                <a:ea typeface="+mn-ea"/>
                <a:cs typeface="+mn-cs"/>
              </a:rPr>
              <a:t>Arbetet med fast läkarkontakt har varit prioriterat i många regioner och de flesta regioner kan nu registrera och mäta andelen med en sådan kontakt i sina journal- eller listningssystem.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eue Haas Grotesk Text Pro"/>
                <a:ea typeface="+mn-ea"/>
                <a:cs typeface="+mn-cs"/>
              </a:rPr>
              <a:t>Cirka hälften av regionerna uppnådde målet om minst 55 procent av befolkningen hade en namngiven fast läkarkontakt i primärvården. (spridning 7-96%)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eue Haas Grotesk Text Pro"/>
                <a:ea typeface="+mn-ea"/>
                <a:cs typeface="+mn-cs"/>
              </a:rPr>
              <a:t>En förklaring till skillnaderna kan vara att vissa regioner har ett system som bygger på att patienter aktivt väljer en fast läkarkontakt medan andra regioner administrativt tilldelar patienter en sådan kontakt. </a:t>
            </a:r>
          </a:p>
          <a:p>
            <a:pPr marL="0" indent="0">
              <a:buNone/>
            </a:pPr>
            <a:r>
              <a:rPr lang="sv-SE" dirty="0"/>
              <a:t>   (sammanfattning från Socialstyrelsens uppföljning 2022)</a:t>
            </a:r>
          </a:p>
        </p:txBody>
      </p:sp>
    </p:spTree>
    <p:extLst>
      <p:ext uri="{BB962C8B-B14F-4D97-AF65-F5344CB8AC3E}">
        <p14:creationId xmlns:p14="http://schemas.microsoft.com/office/powerpoint/2010/main" val="399580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0E78D6-F072-48E7-8270-20EFBDD26F36}"/>
              </a:ext>
            </a:extLst>
          </p:cNvPr>
          <p:cNvSpPr>
            <a:spLocks noGrp="1"/>
          </p:cNvSpPr>
          <p:nvPr>
            <p:ph type="ctrTitle"/>
          </p:nvPr>
        </p:nvSpPr>
        <p:spPr>
          <a:xfrm>
            <a:off x="-470517" y="5059888"/>
            <a:ext cx="10955285" cy="879273"/>
          </a:xfrm>
          <a:prstGeom prst="parallelogram">
            <a:avLst>
              <a:gd name="adj" fmla="val 261903"/>
            </a:avLst>
          </a:prstGeom>
        </p:spPr>
        <p:txBody>
          <a:bodyPr wrap="none" lIns="0" rIns="0" rtlCol="0">
            <a:normAutofit fontScale="90000"/>
          </a:bodyPr>
          <a:lstStyle/>
          <a:p>
            <a:pPr rtl="0"/>
            <a:r>
              <a:rPr lang="sv-SE" sz="5000" dirty="0"/>
              <a:t>Samordningsgrupp</a:t>
            </a:r>
            <a:br>
              <a:rPr lang="sv-SE" sz="5000" dirty="0"/>
            </a:br>
            <a:br>
              <a:rPr lang="sv-SE" sz="5000" dirty="0"/>
            </a:br>
            <a:endParaRPr lang="sv-SE" sz="5000" dirty="0"/>
          </a:p>
        </p:txBody>
      </p:sp>
      <p:sp>
        <p:nvSpPr>
          <p:cNvPr id="3" name="Underrubrik 2">
            <a:extLst>
              <a:ext uri="{FF2B5EF4-FFF2-40B4-BE49-F238E27FC236}">
                <a16:creationId xmlns:a16="http://schemas.microsoft.com/office/drawing/2014/main" id="{3FC7BD98-5486-489C-BAA0-A69CEFF691B3}"/>
              </a:ext>
            </a:extLst>
          </p:cNvPr>
          <p:cNvSpPr>
            <a:spLocks noGrp="1"/>
          </p:cNvSpPr>
          <p:nvPr>
            <p:ph type="subTitle" idx="1"/>
          </p:nvPr>
        </p:nvSpPr>
        <p:spPr>
          <a:xfrm>
            <a:off x="2133536" y="4752007"/>
            <a:ext cx="8286075" cy="414413"/>
          </a:xfrm>
          <a:prstGeom prst="parallelogram">
            <a:avLst>
              <a:gd name="adj" fmla="val 100759"/>
            </a:avLst>
          </a:prstGeom>
        </p:spPr>
        <p:txBody>
          <a:bodyPr lIns="0" rIns="0" rtlCol="0">
            <a:normAutofit lnSpcReduction="10000"/>
          </a:bodyPr>
          <a:lstStyle/>
          <a:p>
            <a:pPr rtl="0">
              <a:lnSpc>
                <a:spcPct val="110000"/>
              </a:lnSpc>
            </a:pPr>
            <a:r>
              <a:rPr lang="sv-SE" dirty="0"/>
              <a:t>God och nära vård, hälsa och omsorg</a:t>
            </a:r>
          </a:p>
        </p:txBody>
      </p:sp>
      <p:pic>
        <p:nvPicPr>
          <p:cNvPr id="5" name="Bild 4" descr="Kvinna som springer bredvid en man på cykel på en landsväg">
            <a:extLst>
              <a:ext uri="{FF2B5EF4-FFF2-40B4-BE49-F238E27FC236}">
                <a16:creationId xmlns:a16="http://schemas.microsoft.com/office/drawing/2014/main" id="{8C0D6366-4ACF-4BFA-8962-ED8DA4314F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1555" b="10667"/>
          <a:stretch/>
        </p:blipFill>
        <p:spPr>
          <a:xfrm>
            <a:off x="905933" y="643745"/>
            <a:ext cx="10380133" cy="4030679"/>
          </a:xfrm>
          <a:prstGeom prst="rect">
            <a:avLst/>
          </a:prstGeom>
          <a:ln>
            <a:solidFill>
              <a:schemeClr val="accent6"/>
            </a:solidFill>
          </a:ln>
        </p:spPr>
      </p:pic>
    </p:spTree>
    <p:extLst>
      <p:ext uri="{BB962C8B-B14F-4D97-AF65-F5344CB8AC3E}">
        <p14:creationId xmlns:p14="http://schemas.microsoft.com/office/powerpoint/2010/main" val="10379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9B1CE8-871D-7C44-4320-A6A373F11415}"/>
              </a:ext>
            </a:extLst>
          </p:cNvPr>
          <p:cNvSpPr>
            <a:spLocks noGrp="1"/>
          </p:cNvSpPr>
          <p:nvPr>
            <p:ph type="title"/>
          </p:nvPr>
        </p:nvSpPr>
        <p:spPr/>
        <p:txBody>
          <a:bodyPr/>
          <a:lstStyle/>
          <a:p>
            <a:r>
              <a:rPr lang="sv-SE" dirty="0"/>
              <a:t>Ledning och styrning Nära Vård</a:t>
            </a:r>
          </a:p>
        </p:txBody>
      </p:sp>
      <p:sp>
        <p:nvSpPr>
          <p:cNvPr id="3" name="Platshållare för innehåll 2">
            <a:extLst>
              <a:ext uri="{FF2B5EF4-FFF2-40B4-BE49-F238E27FC236}">
                <a16:creationId xmlns:a16="http://schemas.microsoft.com/office/drawing/2014/main" id="{95BC5705-DF7A-3768-3FED-E2673DE94619}"/>
              </a:ext>
            </a:extLst>
          </p:cNvPr>
          <p:cNvSpPr>
            <a:spLocks noGrp="1"/>
          </p:cNvSpPr>
          <p:nvPr>
            <p:ph idx="1"/>
          </p:nvPr>
        </p:nvSpPr>
        <p:spPr>
          <a:xfrm>
            <a:off x="838200" y="1639018"/>
            <a:ext cx="10515600" cy="3433314"/>
          </a:xfrm>
        </p:spPr>
        <p:txBody>
          <a:bodyPr>
            <a:normAutofit/>
          </a:bodyPr>
          <a:lstStyle/>
          <a:p>
            <a:pPr marL="0" indent="0">
              <a:buNone/>
            </a:pPr>
            <a:r>
              <a:rPr lang="sv-SE" sz="2400" dirty="0">
                <a:latin typeface="Times New Roman" panose="02020603050405020304" pitchFamily="18" charset="0"/>
                <a:cs typeface="Times New Roman" panose="02020603050405020304" pitchFamily="18" charset="0"/>
              </a:rPr>
              <a:t>Samverkan sker med Värmlands 16 kommuner och Region Värmland och är en viktig framgångsfaktor i omställningsarbetet. Arbetet leds av en samordningsgrupp. </a:t>
            </a:r>
          </a:p>
          <a:p>
            <a:pPr marL="0" indent="0">
              <a:buNone/>
            </a:pPr>
            <a:r>
              <a:rPr lang="sv-SE" sz="2400" dirty="0">
                <a:latin typeface="Times New Roman" panose="02020603050405020304" pitchFamily="18" charset="0"/>
                <a:cs typeface="Times New Roman" panose="02020603050405020304" pitchFamily="18" charset="0"/>
              </a:rPr>
              <a:t>Under 2021 var gruppens uppdrag att driva processen att ta fram en gemensam målbild och 2022 ett fortsatt uppdrag med att ta fram en gemensam färdplan. Under 2023 har uppdragit varit att inspirera och stötta verksamheter att komma framåt med hjälp av ett processtöd. </a:t>
            </a:r>
          </a:p>
        </p:txBody>
      </p:sp>
    </p:spTree>
    <p:extLst>
      <p:ext uri="{BB962C8B-B14F-4D97-AF65-F5344CB8AC3E}">
        <p14:creationId xmlns:p14="http://schemas.microsoft.com/office/powerpoint/2010/main" val="277662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Bild 6" descr="Person som simmar">
            <a:extLst>
              <a:ext uri="{FF2B5EF4-FFF2-40B4-BE49-F238E27FC236}">
                <a16:creationId xmlns:a16="http://schemas.microsoft.com/office/drawing/2014/main" id="{7D7FCACA-EF86-4FB6-924E-B818BF5F40E9}"/>
              </a:ext>
            </a:extLst>
          </p:cNvPr>
          <p:cNvPicPr>
            <a:picLocks noChangeAspect="1"/>
          </p:cNvPicPr>
          <p:nvPr/>
        </p:nvPicPr>
        <p:blipFill rotWithShape="1">
          <a:blip r:embed="rId3" cstate="print">
            <a:duotone>
              <a:schemeClr val="bg2">
                <a:shade val="45000"/>
                <a:satMod val="135000"/>
              </a:schemeClr>
              <a:prstClr val="white"/>
            </a:duotone>
            <a:alphaModFix amt="25000"/>
            <a:extLst>
              <a:ext uri="{28A0092B-C50C-407E-A947-70E740481C1C}">
                <a14:useLocalDpi xmlns:a14="http://schemas.microsoft.com/office/drawing/2010/main"/>
              </a:ext>
            </a:extLst>
          </a:blip>
          <a:srcRect/>
          <a:stretch/>
        </p:blipFill>
        <p:spPr>
          <a:xfrm>
            <a:off x="153" y="10"/>
            <a:ext cx="12191695" cy="6857990"/>
          </a:xfrm>
          <a:prstGeom prst="rect">
            <a:avLst/>
          </a:prstGeom>
        </p:spPr>
      </p:pic>
      <p:sp>
        <p:nvSpPr>
          <p:cNvPr id="2" name="Rubrik 1">
            <a:extLst>
              <a:ext uri="{FF2B5EF4-FFF2-40B4-BE49-F238E27FC236}">
                <a16:creationId xmlns:a16="http://schemas.microsoft.com/office/drawing/2014/main" id="{78B91C57-2090-466E-B05A-DA282135678E}"/>
              </a:ext>
            </a:extLst>
          </p:cNvPr>
          <p:cNvSpPr>
            <a:spLocks noGrp="1"/>
          </p:cNvSpPr>
          <p:nvPr>
            <p:ph type="title"/>
          </p:nvPr>
        </p:nvSpPr>
        <p:spPr>
          <a:xfrm>
            <a:off x="838200" y="735871"/>
            <a:ext cx="9880600" cy="695765"/>
          </a:xfrm>
          <a:prstGeom prst="parallelogram">
            <a:avLst>
              <a:gd name="adj" fmla="val 99596"/>
            </a:avLst>
          </a:prstGeom>
          <a:solidFill>
            <a:schemeClr val="tx1">
              <a:alpha val="20000"/>
            </a:schemeClr>
          </a:solidFill>
        </p:spPr>
        <p:txBody>
          <a:bodyPr vert="horz" lIns="91440" tIns="45720" rIns="91440" bIns="45720" rtlCol="0" anchor="t">
            <a:normAutofit fontScale="90000"/>
          </a:bodyPr>
          <a:lstStyle/>
          <a:p>
            <a:pPr algn="l" rtl="0"/>
            <a:r>
              <a:rPr lang="sv-SE" dirty="0"/>
              <a:t>Uppdrag samordningsgrupp</a:t>
            </a:r>
          </a:p>
        </p:txBody>
      </p:sp>
      <p:sp>
        <p:nvSpPr>
          <p:cNvPr id="4" name="Platshållare för innehåll 3">
            <a:extLst>
              <a:ext uri="{FF2B5EF4-FFF2-40B4-BE49-F238E27FC236}">
                <a16:creationId xmlns:a16="http://schemas.microsoft.com/office/drawing/2014/main" id="{055FD294-1880-3187-6637-D792CA2A433B}"/>
              </a:ext>
            </a:extLst>
          </p:cNvPr>
          <p:cNvSpPr>
            <a:spLocks noGrp="1"/>
          </p:cNvSpPr>
          <p:nvPr>
            <p:ph idx="1"/>
          </p:nvPr>
        </p:nvSpPr>
        <p:spPr/>
        <p:txBody>
          <a:bodyPr/>
          <a:lstStyle/>
          <a:p>
            <a:endParaRPr lang="sv-SE" dirty="0"/>
          </a:p>
        </p:txBody>
      </p:sp>
      <p:graphicFrame>
        <p:nvGraphicFramePr>
          <p:cNvPr id="6" name="Platshållare för innehåll 5">
            <a:extLst>
              <a:ext uri="{FF2B5EF4-FFF2-40B4-BE49-F238E27FC236}">
                <a16:creationId xmlns:a16="http://schemas.microsoft.com/office/drawing/2014/main" id="{2F93F1F8-2DD5-410C-7BB7-7BC1467D294A}"/>
              </a:ext>
            </a:extLst>
          </p:cNvPr>
          <p:cNvGraphicFramePr>
            <a:graphicFrameLocks/>
          </p:cNvGraphicFramePr>
          <p:nvPr/>
        </p:nvGraphicFramePr>
        <p:xfrm>
          <a:off x="838200" y="1955148"/>
          <a:ext cx="10515600" cy="4166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512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F4D46C-B5C1-B0A7-D9AE-E543B7F55E1D}"/>
              </a:ext>
            </a:extLst>
          </p:cNvPr>
          <p:cNvSpPr>
            <a:spLocks noGrp="1"/>
          </p:cNvSpPr>
          <p:nvPr>
            <p:ph type="title"/>
          </p:nvPr>
        </p:nvSpPr>
        <p:spPr/>
        <p:txBody>
          <a:bodyPr/>
          <a:lstStyle/>
          <a:p>
            <a:r>
              <a:rPr lang="sv-SE" dirty="0"/>
              <a:t>Omställningsarbetet vad sker?</a:t>
            </a:r>
          </a:p>
        </p:txBody>
      </p:sp>
      <p:sp>
        <p:nvSpPr>
          <p:cNvPr id="3" name="Platshållare för innehåll 2">
            <a:extLst>
              <a:ext uri="{FF2B5EF4-FFF2-40B4-BE49-F238E27FC236}">
                <a16:creationId xmlns:a16="http://schemas.microsoft.com/office/drawing/2014/main" id="{4827B28F-D237-0B95-1575-BDD93D6D91FB}"/>
              </a:ext>
            </a:extLst>
          </p:cNvPr>
          <p:cNvSpPr>
            <a:spLocks noGrp="1"/>
          </p:cNvSpPr>
          <p:nvPr>
            <p:ph idx="1"/>
          </p:nvPr>
        </p:nvSpPr>
        <p:spPr>
          <a:xfrm>
            <a:off x="838200" y="1016071"/>
            <a:ext cx="10515600" cy="3912664"/>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800" dirty="0">
              <a:solidFill>
                <a:srgbClr val="333333"/>
              </a:solidFill>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i="0" u="none" strike="noStrike" kern="1200" cap="none" spc="0" normalizeH="0" baseline="0" noProof="0" dirty="0">
              <a:ln>
                <a:noFill/>
              </a:ln>
              <a:solidFill>
                <a:srgbClr val="333333"/>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Omställningsarbetet pågår på olika sätt i många av verksamheterna, både inom region och kommun. I januari 2023 beslutades om en länsgemensam färdplan som ska bidra till att nå målbilden. Det är ett vägledande dokument för att göra resan mot målbilden mer konkret och för att stötta i det fortsatta 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2400" dirty="0">
              <a:solidFill>
                <a:srgbClr val="333333"/>
              </a:solidFill>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2400" dirty="0">
                <a:solidFill>
                  <a:srgbClr val="333333"/>
                </a:solidFill>
                <a:latin typeface="Times New Roman" panose="02020603050405020304" pitchFamily="18" charset="0"/>
                <a:ea typeface="+mn-ea"/>
                <a:cs typeface="Times New Roman" panose="02020603050405020304" pitchFamily="18" charset="0"/>
              </a:rPr>
              <a:t>Omställningen handlar om att flytta vård, hälsa och omsorg närmare invånarna och göra dem delaktiga i vården. Fokus ska flytta från sjukdom och behandling till mer hälsofrämjande och förebyggande insatser nära invånarna. Kärnan är ett personcentrerat förhållningssätt som utgår från individens behov och resurser. </a:t>
            </a:r>
            <a:endParaRPr kumimoji="0" lang="sv-SE" sz="240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sv-SE" dirty="0"/>
          </a:p>
        </p:txBody>
      </p:sp>
    </p:spTree>
    <p:extLst>
      <p:ext uri="{BB962C8B-B14F-4D97-AF65-F5344CB8AC3E}">
        <p14:creationId xmlns:p14="http://schemas.microsoft.com/office/powerpoint/2010/main" val="354274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arta över Värmland indelad med kommungränser. De som godkänt målbilden är grönmarkerade.">
            <a:extLst>
              <a:ext uri="{FF2B5EF4-FFF2-40B4-BE49-F238E27FC236}">
                <a16:creationId xmlns:a16="http://schemas.microsoft.com/office/drawing/2014/main" id="{A506AE45-6862-DCCF-47FC-13329B49BF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6462" y="2069257"/>
            <a:ext cx="6953955" cy="391160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4">
            <a:extLst>
              <a:ext uri="{FF2B5EF4-FFF2-40B4-BE49-F238E27FC236}">
                <a16:creationId xmlns:a16="http://schemas.microsoft.com/office/drawing/2014/main" id="{4EC8BA86-B9EE-0582-EB7A-4237F35DA9B8}"/>
              </a:ext>
            </a:extLst>
          </p:cNvPr>
          <p:cNvSpPr>
            <a:spLocks noGrp="1"/>
          </p:cNvSpPr>
          <p:nvPr>
            <p:ph type="title"/>
          </p:nvPr>
        </p:nvSpPr>
        <p:spPr/>
        <p:txBody>
          <a:bodyPr/>
          <a:lstStyle/>
          <a:p>
            <a:r>
              <a:rPr lang="sv-SE" dirty="0"/>
              <a:t>Länets gemensamma målbild</a:t>
            </a:r>
          </a:p>
        </p:txBody>
      </p:sp>
    </p:spTree>
    <p:extLst>
      <p:ext uri="{BB962C8B-B14F-4D97-AF65-F5344CB8AC3E}">
        <p14:creationId xmlns:p14="http://schemas.microsoft.com/office/powerpoint/2010/main" val="300009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BB82EE-C4F9-CC65-CFE7-D93F31C9C58E}"/>
              </a:ext>
            </a:extLst>
          </p:cNvPr>
          <p:cNvSpPr>
            <a:spLocks noGrp="1"/>
          </p:cNvSpPr>
          <p:nvPr>
            <p:ph type="title"/>
          </p:nvPr>
        </p:nvSpPr>
        <p:spPr>
          <a:xfrm>
            <a:off x="878888" y="977196"/>
            <a:ext cx="10474911" cy="1375387"/>
          </a:xfrm>
        </p:spPr>
        <p:txBody>
          <a:bodyPr>
            <a:normAutofit/>
          </a:bodyPr>
          <a:lstStyle/>
          <a:p>
            <a:r>
              <a:rPr lang="sv-SE" dirty="0"/>
              <a:t>                     Färdplanen</a:t>
            </a:r>
          </a:p>
        </p:txBody>
      </p:sp>
      <p:sp>
        <p:nvSpPr>
          <p:cNvPr id="3" name="Platshållare för innehåll 2">
            <a:extLst>
              <a:ext uri="{FF2B5EF4-FFF2-40B4-BE49-F238E27FC236}">
                <a16:creationId xmlns:a16="http://schemas.microsoft.com/office/drawing/2014/main" id="{E6BE8C04-6166-D2FB-2155-0EA3274D57D1}"/>
              </a:ext>
            </a:extLst>
          </p:cNvPr>
          <p:cNvSpPr>
            <a:spLocks noGrp="1"/>
          </p:cNvSpPr>
          <p:nvPr>
            <p:ph idx="1"/>
          </p:nvPr>
        </p:nvSpPr>
        <p:spPr>
          <a:xfrm>
            <a:off x="838200" y="2180636"/>
            <a:ext cx="10515600" cy="334889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lang="sv-SE" sz="1200" b="1" dirty="0"/>
              <a:t>                   </a:t>
            </a:r>
            <a:endParaRPr kumimoji="0" lang="sv-SE" sz="1800" b="1" i="0" u="none" strike="noStrike" kern="1200" cap="none" spc="0" normalizeH="0" baseline="0" noProof="0" dirty="0">
              <a:ln>
                <a:noFill/>
              </a:ln>
              <a:solidFill>
                <a:srgbClr val="333333"/>
              </a:solidFill>
              <a:effectLst/>
              <a:uLnTx/>
              <a:uFillTx/>
              <a:latin typeface="Times New Roman" panose="02020603050405020304" pitchFamily="18" charset="0"/>
              <a:ea typeface="Noto Sans" panose="020B0502040504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sz="2400" dirty="0">
                <a:solidFill>
                  <a:srgbClr val="333333"/>
                </a:solidFill>
                <a:latin typeface="Times New Roman" panose="02020603050405020304" pitchFamily="18" charset="0"/>
                <a:cs typeface="Times New Roman" panose="02020603050405020304" pitchFamily="18" charset="0"/>
              </a:rPr>
              <a:t>Färdplanen utgör en vägledning för hur Värmland tillsammans ska utveckla god och nära vård, hälsa och omsorg. Den är godkänd av direktörsberedningen och riktar sig främst till tjänstepersoner i ledande positioner i Värmlands kommuner och Region Värmland. Den är inte något detaljerad handlingsplan. Alla verksamheter behöver agera utifrån den kontext den befinner sig i.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sv-SE" sz="2000" b="0" i="0" u="none" strike="noStrike" kern="1200" cap="none" spc="0" normalizeH="0" baseline="0" noProof="0" dirty="0">
              <a:ln>
                <a:noFill/>
              </a:ln>
              <a:solidFill>
                <a:srgbClr val="333333"/>
              </a:solidFill>
              <a:effectLst/>
              <a:uLnTx/>
              <a:uFillTx/>
              <a:latin typeface="Times New Roman" panose="02020603050405020304" pitchFamily="18" charset="0"/>
              <a:ea typeface="Noto Sans" panose="020B0502040504020204" pitchFamily="34" charset="0"/>
              <a:cs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71498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20598-2371-D58F-A7D6-8ABEA284E0B8}"/>
              </a:ext>
            </a:extLst>
          </p:cNvPr>
          <p:cNvSpPr>
            <a:spLocks noGrp="1"/>
          </p:cNvSpPr>
          <p:nvPr>
            <p:ph type="title"/>
          </p:nvPr>
        </p:nvSpPr>
        <p:spPr/>
        <p:txBody>
          <a:bodyPr/>
          <a:lstStyle/>
          <a:p>
            <a:r>
              <a:rPr lang="sv-SE" dirty="0"/>
              <a:t>Fyra utvecklingsområden</a:t>
            </a:r>
          </a:p>
        </p:txBody>
      </p:sp>
      <p:sp>
        <p:nvSpPr>
          <p:cNvPr id="3" name="Platshållare för innehåll 2">
            <a:extLst>
              <a:ext uri="{FF2B5EF4-FFF2-40B4-BE49-F238E27FC236}">
                <a16:creationId xmlns:a16="http://schemas.microsoft.com/office/drawing/2014/main" id="{9999A185-2C87-6094-9D6E-6A77E0EBBBF8}"/>
              </a:ext>
            </a:extLst>
          </p:cNvPr>
          <p:cNvSpPr>
            <a:spLocks noGrp="1"/>
          </p:cNvSpPr>
          <p:nvPr>
            <p:ph idx="1"/>
          </p:nvPr>
        </p:nvSpPr>
        <p:spPr>
          <a:xfrm>
            <a:off x="745725" y="1613140"/>
            <a:ext cx="10374666" cy="5244860"/>
          </a:xfrm>
        </p:spPr>
        <p:txBody>
          <a:bodyPr>
            <a:normAutofit/>
          </a:bodyPr>
          <a:lstStyle/>
          <a:p>
            <a:pPr marL="0" indent="0" algn="l">
              <a:buNone/>
            </a:pPr>
            <a:r>
              <a:rPr lang="sv-SE" sz="2400" b="1" dirty="0">
                <a:solidFill>
                  <a:srgbClr val="333333"/>
                </a:solidFill>
                <a:effectLst/>
                <a:latin typeface="Times New Roman" panose="02020603050405020304" pitchFamily="18" charset="0"/>
                <a:cs typeface="Times New Roman" panose="02020603050405020304" pitchFamily="18" charset="0"/>
              </a:rPr>
              <a:t>Fyra </a:t>
            </a:r>
            <a:r>
              <a:rPr lang="sv-SE" sz="2400" b="1" i="0" dirty="0">
                <a:solidFill>
                  <a:srgbClr val="333333"/>
                </a:solidFill>
                <a:effectLst/>
                <a:latin typeface="Times New Roman" panose="02020603050405020304" pitchFamily="18" charset="0"/>
                <a:cs typeface="Times New Roman" panose="02020603050405020304" pitchFamily="18" charset="0"/>
              </a:rPr>
              <a:t>utvecklingsområden mot omställningen</a:t>
            </a:r>
          </a:p>
          <a:p>
            <a:pPr marL="0" indent="0" algn="l">
              <a:buNone/>
            </a:pPr>
            <a:r>
              <a:rPr lang="sv-SE" sz="2400" b="0" i="0" dirty="0">
                <a:solidFill>
                  <a:srgbClr val="333333"/>
                </a:solidFill>
                <a:effectLst/>
                <a:latin typeface="Times New Roman" panose="02020603050405020304" pitchFamily="18" charset="0"/>
                <a:cs typeface="Times New Roman" panose="02020603050405020304" pitchFamily="18" charset="0"/>
              </a:rPr>
              <a:t>Omställningen behöver ske på alla nivåer och för att ta oss framåt behöver vi jobba med dessa fyra utvecklingsområden:</a:t>
            </a:r>
          </a:p>
          <a:p>
            <a:pPr algn="l">
              <a:buFont typeface="+mj-lt"/>
              <a:buAutoNum type="arabicPeriod"/>
            </a:pPr>
            <a:r>
              <a:rPr lang="sv-SE" sz="2400" b="0" i="0" dirty="0">
                <a:solidFill>
                  <a:srgbClr val="333333"/>
                </a:solidFill>
                <a:effectLst/>
                <a:latin typeface="Times New Roman" panose="02020603050405020304" pitchFamily="18" charset="0"/>
                <a:cs typeface="Times New Roman" panose="02020603050405020304" pitchFamily="18" charset="0"/>
              </a:rPr>
              <a:t>Proaktivt, hälsofrämjande och förebyggande arbete</a:t>
            </a:r>
          </a:p>
          <a:p>
            <a:pPr algn="l">
              <a:buFont typeface="+mj-lt"/>
              <a:buAutoNum type="arabicPeriod"/>
            </a:pPr>
            <a:r>
              <a:rPr lang="sv-SE" sz="2400" b="0" i="0" dirty="0">
                <a:solidFill>
                  <a:srgbClr val="333333"/>
                </a:solidFill>
                <a:effectLst/>
                <a:latin typeface="Times New Roman" panose="02020603050405020304" pitchFamily="18" charset="0"/>
                <a:cs typeface="Times New Roman" panose="02020603050405020304" pitchFamily="18" charset="0"/>
              </a:rPr>
              <a:t>Personcentrerat förhållningssätt</a:t>
            </a:r>
          </a:p>
          <a:p>
            <a:pPr algn="l">
              <a:buFont typeface="+mj-lt"/>
              <a:buAutoNum type="arabicPeriod"/>
            </a:pPr>
            <a:r>
              <a:rPr lang="sv-SE" sz="2400" b="0" i="0" dirty="0">
                <a:solidFill>
                  <a:srgbClr val="333333"/>
                </a:solidFill>
                <a:effectLst/>
                <a:latin typeface="Times New Roman" panose="02020603050405020304" pitchFamily="18" charset="0"/>
                <a:cs typeface="Times New Roman" panose="02020603050405020304" pitchFamily="18" charset="0"/>
              </a:rPr>
              <a:t>Överbrygga gränser och mellanrum och samordna våra resurser</a:t>
            </a:r>
          </a:p>
          <a:p>
            <a:pPr algn="l">
              <a:buFont typeface="+mj-lt"/>
              <a:buAutoNum type="arabicPeriod"/>
            </a:pPr>
            <a:r>
              <a:rPr lang="sv-SE" sz="2400" b="0" i="0" dirty="0">
                <a:solidFill>
                  <a:srgbClr val="333333"/>
                </a:solidFill>
                <a:effectLst/>
                <a:latin typeface="Times New Roman" panose="02020603050405020304" pitchFamily="18" charset="0"/>
                <a:cs typeface="Times New Roman" panose="02020603050405020304" pitchFamily="18" charset="0"/>
              </a:rPr>
              <a:t>Digitala verktyg och välfärdsteknik</a:t>
            </a:r>
          </a:p>
          <a:p>
            <a:endParaRPr lang="sv-SE" dirty="0"/>
          </a:p>
        </p:txBody>
      </p:sp>
    </p:spTree>
    <p:extLst>
      <p:ext uri="{BB962C8B-B14F-4D97-AF65-F5344CB8AC3E}">
        <p14:creationId xmlns:p14="http://schemas.microsoft.com/office/powerpoint/2010/main" val="377304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B5BB3C-0F2A-E5C9-F9CD-DC0A4B4FEBB2}"/>
              </a:ext>
            </a:extLst>
          </p:cNvPr>
          <p:cNvSpPr>
            <a:spLocks noGrp="1"/>
          </p:cNvSpPr>
          <p:nvPr>
            <p:ph type="ctrTitle"/>
          </p:nvPr>
        </p:nvSpPr>
        <p:spPr>
          <a:xfrm>
            <a:off x="723900" y="0"/>
            <a:ext cx="7412393" cy="2453471"/>
          </a:xfrm>
        </p:spPr>
        <p:txBody>
          <a:bodyPr>
            <a:normAutofit/>
          </a:bodyPr>
          <a:lstStyle/>
          <a:p>
            <a:r>
              <a:rPr lang="sv-SE" sz="3600" dirty="0"/>
              <a:t>Förslag på områden att arbeta vidare med utifrån länsgemensamma processer</a:t>
            </a:r>
          </a:p>
        </p:txBody>
      </p:sp>
      <p:sp>
        <p:nvSpPr>
          <p:cNvPr id="4" name="Platshållare för text 3">
            <a:extLst>
              <a:ext uri="{FF2B5EF4-FFF2-40B4-BE49-F238E27FC236}">
                <a16:creationId xmlns:a16="http://schemas.microsoft.com/office/drawing/2014/main" id="{42170BAD-EA0A-4CB5-4551-B01EE9961513}"/>
              </a:ext>
            </a:extLst>
          </p:cNvPr>
          <p:cNvSpPr>
            <a:spLocks noGrp="1"/>
          </p:cNvSpPr>
          <p:nvPr>
            <p:ph type="body" sz="quarter" idx="15"/>
          </p:nvPr>
        </p:nvSpPr>
        <p:spPr>
          <a:xfrm>
            <a:off x="723900" y="2733870"/>
            <a:ext cx="6248400" cy="3844212"/>
          </a:xfrm>
        </p:spPr>
        <p:txBody>
          <a:bodyPr>
            <a:normAutofit lnSpcReduction="10000"/>
          </a:bodyPr>
          <a:lstStyle/>
          <a:p>
            <a:pPr>
              <a:lnSpc>
                <a:spcPct val="100000"/>
              </a:lnSpc>
            </a:pPr>
            <a:r>
              <a:rPr lang="sv-SE" sz="1800" dirty="0"/>
              <a:t>Nätverket för hälso- och sjukvårdsledning och socialchefer har under året arbetat med fyra fokusområden inom omställningen till god och nära vård, hälsa och omsorg.</a:t>
            </a:r>
          </a:p>
          <a:p>
            <a:pPr>
              <a:lnSpc>
                <a:spcPct val="100000"/>
              </a:lnSpc>
            </a:pPr>
            <a:r>
              <a:rPr lang="sv-SE" sz="1800" dirty="0"/>
              <a:t>Genom perspektivsinhämtning, intervjuer och samtal med många personer, verksamheter och funktioner i länet och utanför länet har några områden ringats in som viktiga att arbeta vidare med.</a:t>
            </a:r>
          </a:p>
          <a:p>
            <a:pPr>
              <a:lnSpc>
                <a:spcPct val="100000"/>
              </a:lnSpc>
            </a:pPr>
            <a:r>
              <a:rPr lang="sv-SE" sz="1800" dirty="0"/>
              <a:t>Två av dem föreslås kunna finansieras via länsgemensamma medel. </a:t>
            </a:r>
          </a:p>
          <a:p>
            <a:pPr marL="457200" indent="-457200">
              <a:lnSpc>
                <a:spcPct val="100000"/>
              </a:lnSpc>
              <a:buAutoNum type="arabicPeriod"/>
            </a:pPr>
            <a:r>
              <a:rPr lang="sv-SE" sz="1800" dirty="0"/>
              <a:t>Uppstartsavgift RGS-webb (kommunerna)</a:t>
            </a:r>
          </a:p>
          <a:p>
            <a:pPr marL="457200" indent="-457200">
              <a:lnSpc>
                <a:spcPct val="100000"/>
              </a:lnSpc>
              <a:buAutoNum type="arabicPeriod"/>
            </a:pPr>
            <a:r>
              <a:rPr lang="sv-SE" sz="1800" dirty="0"/>
              <a:t>Enkla kontaktvägar (främst regionen)</a:t>
            </a:r>
          </a:p>
          <a:p>
            <a:pPr marL="457200" indent="-457200">
              <a:buAutoNum type="arabicPeriod"/>
            </a:pPr>
            <a:endParaRPr lang="sv-SE" dirty="0"/>
          </a:p>
        </p:txBody>
      </p:sp>
    </p:spTree>
    <p:extLst>
      <p:ext uri="{BB962C8B-B14F-4D97-AF65-F5344CB8AC3E}">
        <p14:creationId xmlns:p14="http://schemas.microsoft.com/office/powerpoint/2010/main" val="2309328461"/>
      </p:ext>
    </p:extLst>
  </p:cSld>
  <p:clrMapOvr>
    <a:masterClrMapping/>
  </p:clrMapOvr>
</p:sld>
</file>

<file path=ppt/theme/theme1.xml><?xml version="1.0" encoding="utf-8"?>
<a:theme xmlns:a="http://schemas.openxmlformats.org/drawingml/2006/main" name="Region Varmland">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0349C4BF-E19F-44D1-80A2-52EBC7B72535}"/>
    </a:ext>
  </a:extLst>
</a:theme>
</file>

<file path=ppt/theme/theme2.xml><?xml version="1.0" encoding="utf-8"?>
<a:theme xmlns:a="http://schemas.openxmlformats.org/drawingml/2006/main" name="Region Varmland Grå">
  <a:themeElements>
    <a:clrScheme name="Region Varmland farger">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BA14B6D6-CCF9-4C6F-B87B-D4013CFA3824}"/>
    </a:ext>
  </a:extLst>
</a:theme>
</file>

<file path=ppt/theme/theme3.xml><?xml version="1.0" encoding="utf-8"?>
<a:theme xmlns:a="http://schemas.openxmlformats.org/drawingml/2006/main" name="Stor rubrik">
  <a:themeElements>
    <a:clrScheme name="Region Värmland-HEX">
      <a:dk1>
        <a:srgbClr val="000000"/>
      </a:dk1>
      <a:lt1>
        <a:srgbClr val="FFFFFF"/>
      </a:lt1>
      <a:dk2>
        <a:srgbClr val="6F6E68"/>
      </a:dk2>
      <a:lt2>
        <a:srgbClr val="E7E6E6"/>
      </a:lt2>
      <a:accent1>
        <a:srgbClr val="003A70"/>
      </a:accent1>
      <a:accent2>
        <a:srgbClr val="93328E"/>
      </a:accent2>
      <a:accent3>
        <a:srgbClr val="008264"/>
      </a:accent3>
      <a:accent4>
        <a:srgbClr val="F9B000"/>
      </a:accent4>
      <a:accent5>
        <a:srgbClr val="005EB8"/>
      </a:accent5>
      <a:accent6>
        <a:srgbClr val="AA112C"/>
      </a:accent6>
      <a:hlink>
        <a:srgbClr val="003A70"/>
      </a:hlink>
      <a:folHlink>
        <a:srgbClr val="93328E"/>
      </a:folHlink>
    </a:clrScheme>
    <a:fontScheme name="Region Varm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Region Värmland" id="{D301F77F-05F8-4EAC-B0A7-77EEF84B37BE}" vid="{E6EA708E-2F9B-4427-93FC-14D83DF272B5}"/>
    </a:ext>
  </a:extLst>
</a:theme>
</file>

<file path=ppt/theme/theme4.xml><?xml version="1.0" encoding="utf-8"?>
<a:theme xmlns:a="http://schemas.openxmlformats.org/drawingml/2006/main" name="7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1011_kort" id="{3C0CA2A4-2C64-4A9C-9FF3-B6BE9C8EFB47}" vid="{024D98AF-B416-47DB-B0DC-381D8B1BAB67}"/>
    </a:ext>
  </a:extLst>
</a:theme>
</file>

<file path=ppt/theme/theme5.xml><?xml version="1.0" encoding="utf-8"?>
<a:theme xmlns:a="http://schemas.openxmlformats.org/drawingml/2006/main" name="8_Office-tema">
  <a:themeElements>
    <a:clrScheme name="Framtidens Värmland NY">
      <a:dk1>
        <a:srgbClr val="585858"/>
      </a:dk1>
      <a:lt1>
        <a:srgbClr val="FFFFFF"/>
      </a:lt1>
      <a:dk2>
        <a:srgbClr val="3D663B"/>
      </a:dk2>
      <a:lt2>
        <a:srgbClr val="EDF6EE"/>
      </a:lt2>
      <a:accent1>
        <a:srgbClr val="27699E"/>
      </a:accent1>
      <a:accent2>
        <a:srgbClr val="ED7D31"/>
      </a:accent2>
      <a:accent3>
        <a:srgbClr val="585858"/>
      </a:accent3>
      <a:accent4>
        <a:srgbClr val="FEE9E1"/>
      </a:accent4>
      <a:accent5>
        <a:srgbClr val="F6F5E6"/>
      </a:accent5>
      <a:accent6>
        <a:srgbClr val="F1EDEB"/>
      </a:accent6>
      <a:hlink>
        <a:srgbClr val="96A492"/>
      </a:hlink>
      <a:folHlink>
        <a:srgbClr val="96A49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http://schemas.openxmlformats.org/presentationml/2006/main" xmlns:r="http://schemas.openxmlformats.org/officeDocument/2006/relationships" val="1"/>
          </a:ext>
        </a:extLst>
      </a:spPr>
      <a:bodyPr wrap="square" lIns="25399" tIns="25399" rIns="25399" bIns="25399" anchor="t">
        <a:noAutofit/>
      </a:bodyPr>
      <a:lstStyle>
        <a:defPPr marL="0" marR="0" indent="0" algn="l" defTabSz="228599" rtl="0" eaLnBrk="1" fontAlgn="auto" latinLnBrk="0" hangingPunct="0">
          <a:lnSpc>
            <a:spcPts val="2500"/>
          </a:lnSpc>
          <a:spcBef>
            <a:spcPts val="0"/>
          </a:spcBef>
          <a:spcAft>
            <a:spcPts val="0"/>
          </a:spcAft>
          <a:buClrTx/>
          <a:buSzTx/>
          <a:buFontTx/>
          <a:buNone/>
          <a:tabLst/>
          <a:defRPr kumimoji="0" sz="2000" b="0" i="1" u="none" strike="noStrike" kern="0" cap="none" spc="0" normalizeH="0" baseline="0" noProof="0" err="1">
            <a:ln>
              <a:noFill/>
            </a:ln>
            <a:solidFill>
              <a:schemeClr val="tx1">
                <a:lumMod val="65000"/>
                <a:lumOff val="35000"/>
              </a:schemeClr>
            </a:solidFill>
            <a:effectLst/>
            <a:uLnTx/>
            <a:uFillTx/>
            <a:latin typeface="Noto Serif"/>
            <a:ea typeface="Noto Serif"/>
            <a:cs typeface="Noto Serif"/>
            <a:sym typeface="Noto Serif"/>
          </a:defRPr>
        </a:defPPr>
      </a:lstStyle>
    </a:txDef>
  </a:objectDefaults>
  <a:extraClrSchemeLst/>
  <a:extLst>
    <a:ext uri="{05A4C25C-085E-4340-85A3-A5531E510DB2}">
      <thm15:themeFamily xmlns:thm15="http://schemas.microsoft.com/office/thememl/2012/main" name="FramtidensVarmland_PPT_mall-221011_kort" id="{3C0CA2A4-2C64-4A9C-9FF3-B6BE9C8EFB47}" vid="{024D98AF-B416-47DB-B0DC-381D8B1BAB67}"/>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Powerpoint-Region Värmland</Template>
  <TotalTime>1259</TotalTime>
  <Words>1270</Words>
  <Application>Microsoft Office PowerPoint</Application>
  <PresentationFormat>Bredbild</PresentationFormat>
  <Paragraphs>83</Paragraphs>
  <Slides>16</Slides>
  <Notes>3</Notes>
  <HiddenSlides>0</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16</vt:i4>
      </vt:variant>
    </vt:vector>
  </HeadingPairs>
  <TitlesOfParts>
    <vt:vector size="29" baseType="lpstr">
      <vt:lpstr>Arial</vt:lpstr>
      <vt:lpstr>Calibri</vt:lpstr>
      <vt:lpstr>Courier New</vt:lpstr>
      <vt:lpstr>Neue Haas Grotesk Text Pro</vt:lpstr>
      <vt:lpstr>Noto Sans</vt:lpstr>
      <vt:lpstr>Noto Serif</vt:lpstr>
      <vt:lpstr>open sans</vt:lpstr>
      <vt:lpstr>Times New Roman</vt:lpstr>
      <vt:lpstr>Region Varmland</vt:lpstr>
      <vt:lpstr>Region Varmland Grå</vt:lpstr>
      <vt:lpstr>Stor rubrik</vt:lpstr>
      <vt:lpstr>7_Office-tema</vt:lpstr>
      <vt:lpstr>8_Office-tema</vt:lpstr>
      <vt:lpstr>              Nära Vård i Värmland </vt:lpstr>
      <vt:lpstr>Samordningsgrupp  </vt:lpstr>
      <vt:lpstr>Ledning och styrning Nära Vård</vt:lpstr>
      <vt:lpstr>Uppdrag samordningsgrupp</vt:lpstr>
      <vt:lpstr>Omställningsarbetet vad sker?</vt:lpstr>
      <vt:lpstr>Länets gemensamma målbild</vt:lpstr>
      <vt:lpstr>                     Färdplanen</vt:lpstr>
      <vt:lpstr>Fyra utvecklingsområden</vt:lpstr>
      <vt:lpstr>Förslag på områden att arbeta vidare med utifrån länsgemensamma processer</vt:lpstr>
      <vt:lpstr>Socialstyrelsens uppföljning av omställningen till god och nära vård 2022 visar att:</vt:lpstr>
      <vt:lpstr>Hur primärvårdens resurser har förändrats</vt:lpstr>
      <vt:lpstr>Stor variation i det hälsofrämjande arbetet</vt:lpstr>
      <vt:lpstr>Kompetensförsörjningen - en förutsättning för att stärka primärvården </vt:lpstr>
      <vt:lpstr>Arbete med digitalisering och vision e-hälsa 2025 </vt:lpstr>
      <vt:lpstr>Mot en utvecklad ambulanssjukvård </vt:lpstr>
      <vt:lpstr>Fast läkarkontakt är prioriterat men regionerna gör på olika sätt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Nya bestämmelser i HSL och PL från i juli</dc:title>
  <dc:creator>Lena Lindberg Schlegel</dc:creator>
  <cp:lastModifiedBy>Berit Bryske</cp:lastModifiedBy>
  <cp:revision>5</cp:revision>
  <dcterms:created xsi:type="dcterms:W3CDTF">2022-08-23T12:08:06Z</dcterms:created>
  <dcterms:modified xsi:type="dcterms:W3CDTF">2023-11-07T12:18:10Z</dcterms:modified>
</cp:coreProperties>
</file>