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6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  <p:sldMasterId id="2147483684" r:id="rId6"/>
    <p:sldMasterId id="2147483692" r:id="rId7"/>
    <p:sldMasterId id="2147483699" r:id="rId8"/>
    <p:sldMasterId id="2147483711" r:id="rId9"/>
    <p:sldMasterId id="2147483718" r:id="rId10"/>
  </p:sldMasterIdLst>
  <p:notesMasterIdLst>
    <p:notesMasterId r:id="rId27"/>
  </p:notesMasterIdLst>
  <p:sldIdLst>
    <p:sldId id="256" r:id="rId11"/>
    <p:sldId id="2145709380" r:id="rId12"/>
    <p:sldId id="5059" r:id="rId13"/>
    <p:sldId id="2145709376" r:id="rId14"/>
    <p:sldId id="2107" r:id="rId15"/>
    <p:sldId id="283" r:id="rId16"/>
    <p:sldId id="2145709381" r:id="rId17"/>
    <p:sldId id="5061" r:id="rId18"/>
    <p:sldId id="5062" r:id="rId19"/>
    <p:sldId id="5064" r:id="rId20"/>
    <p:sldId id="5063" r:id="rId21"/>
    <p:sldId id="2145709382" r:id="rId22"/>
    <p:sldId id="2145709383" r:id="rId23"/>
    <p:sldId id="5060" r:id="rId24"/>
    <p:sldId id="2145709384" r:id="rId25"/>
    <p:sldId id="259" r:id="rId2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71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219805-BCCC-451A-9257-97BE6F700FC4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43F18E7F-D42C-4EFE-93E4-87A749B7E14C}">
      <dgm:prSet phldrT="[Text]"/>
      <dgm:spPr/>
      <dgm:t>
        <a:bodyPr/>
        <a:lstStyle/>
        <a:p>
          <a:r>
            <a:rPr lang="sv-SE" dirty="0"/>
            <a:t>Följa upp</a:t>
          </a:r>
        </a:p>
      </dgm:t>
    </dgm:pt>
    <dgm:pt modelId="{C4DF0DB7-973B-46DE-8DBF-19517CDDFEE6}" type="parTrans" cxnId="{5E09AEBD-8637-4E9E-ACE3-2139BC9F9BBD}">
      <dgm:prSet/>
      <dgm:spPr/>
      <dgm:t>
        <a:bodyPr/>
        <a:lstStyle/>
        <a:p>
          <a:endParaRPr lang="sv-SE"/>
        </a:p>
      </dgm:t>
    </dgm:pt>
    <dgm:pt modelId="{37CAAE02-1033-4180-8590-2DF6F701CD78}" type="sibTrans" cxnId="{5E09AEBD-8637-4E9E-ACE3-2139BC9F9BBD}">
      <dgm:prSet/>
      <dgm:spPr/>
      <dgm:t>
        <a:bodyPr/>
        <a:lstStyle/>
        <a:p>
          <a:endParaRPr lang="sv-SE"/>
        </a:p>
      </dgm:t>
    </dgm:pt>
    <dgm:pt modelId="{483156B9-C991-46B7-9B41-FC19620A62DD}">
      <dgm:prSet phldrT="[Text]"/>
      <dgm:spPr/>
      <dgm:t>
        <a:bodyPr/>
        <a:lstStyle/>
        <a:p>
          <a:r>
            <a:rPr lang="sv-SE" dirty="0"/>
            <a:t>Förbättra</a:t>
          </a:r>
        </a:p>
      </dgm:t>
    </dgm:pt>
    <dgm:pt modelId="{7F2A47E8-0B56-44E4-ACE0-E3D11141DF3F}" type="parTrans" cxnId="{B6004F60-D43F-4F30-82F8-34A01DBA8A73}">
      <dgm:prSet/>
      <dgm:spPr/>
      <dgm:t>
        <a:bodyPr/>
        <a:lstStyle/>
        <a:p>
          <a:endParaRPr lang="sv-SE"/>
        </a:p>
      </dgm:t>
    </dgm:pt>
    <dgm:pt modelId="{E6A24D90-B5AE-4187-B6D9-ADF4D181D40E}" type="sibTrans" cxnId="{B6004F60-D43F-4F30-82F8-34A01DBA8A73}">
      <dgm:prSet/>
      <dgm:spPr/>
      <dgm:t>
        <a:bodyPr/>
        <a:lstStyle/>
        <a:p>
          <a:endParaRPr lang="sv-SE"/>
        </a:p>
      </dgm:t>
    </dgm:pt>
    <dgm:pt modelId="{50BC5B34-C71C-45FF-9452-132E203BC12B}">
      <dgm:prSet phldrT="[Text]"/>
      <dgm:spPr/>
      <dgm:t>
        <a:bodyPr/>
        <a:lstStyle/>
        <a:p>
          <a:r>
            <a:rPr lang="sv-SE" dirty="0"/>
            <a:t>Planera</a:t>
          </a:r>
        </a:p>
      </dgm:t>
    </dgm:pt>
    <dgm:pt modelId="{D231E6B3-0510-4ABA-9AFF-5874D503F46E}" type="parTrans" cxnId="{799CD5BB-FDFA-4504-B218-03BE69E97390}">
      <dgm:prSet/>
      <dgm:spPr/>
      <dgm:t>
        <a:bodyPr/>
        <a:lstStyle/>
        <a:p>
          <a:endParaRPr lang="sv-SE"/>
        </a:p>
      </dgm:t>
    </dgm:pt>
    <dgm:pt modelId="{17A20320-33D1-4E60-8A22-9CAC2196078F}" type="sibTrans" cxnId="{799CD5BB-FDFA-4504-B218-03BE69E97390}">
      <dgm:prSet/>
      <dgm:spPr/>
      <dgm:t>
        <a:bodyPr/>
        <a:lstStyle/>
        <a:p>
          <a:endParaRPr lang="sv-SE"/>
        </a:p>
      </dgm:t>
    </dgm:pt>
    <dgm:pt modelId="{69145258-72A0-41FC-BAC3-2F4EE686D78A}">
      <dgm:prSet phldrT="[Text]"/>
      <dgm:spPr/>
      <dgm:t>
        <a:bodyPr/>
        <a:lstStyle/>
        <a:p>
          <a:r>
            <a:rPr lang="sv-SE" dirty="0"/>
            <a:t>Genomföra</a:t>
          </a:r>
        </a:p>
      </dgm:t>
    </dgm:pt>
    <dgm:pt modelId="{0694F4EA-A7FB-497B-85AF-24B4133327F6}" type="parTrans" cxnId="{2CB7BA98-9F35-4DFE-BCF3-F473985993D1}">
      <dgm:prSet/>
      <dgm:spPr/>
      <dgm:t>
        <a:bodyPr/>
        <a:lstStyle/>
        <a:p>
          <a:endParaRPr lang="sv-SE"/>
        </a:p>
      </dgm:t>
    </dgm:pt>
    <dgm:pt modelId="{AA5183ED-28E0-4473-8DB5-71754713BE9B}" type="sibTrans" cxnId="{2CB7BA98-9F35-4DFE-BCF3-F473985993D1}">
      <dgm:prSet/>
      <dgm:spPr/>
      <dgm:t>
        <a:bodyPr/>
        <a:lstStyle/>
        <a:p>
          <a:endParaRPr lang="sv-SE"/>
        </a:p>
      </dgm:t>
    </dgm:pt>
    <dgm:pt modelId="{BF9E3B25-C9AB-402A-9CCC-D7699113535F}" type="pres">
      <dgm:prSet presAssocID="{0D219805-BCCC-451A-9257-97BE6F700FC4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19532BDF-84A1-4AFA-8B48-DFF519CBBF13}" type="pres">
      <dgm:prSet presAssocID="{0D219805-BCCC-451A-9257-97BE6F700FC4}" presName="children" presStyleCnt="0"/>
      <dgm:spPr/>
    </dgm:pt>
    <dgm:pt modelId="{D721A87C-AFEA-4262-8CD1-8C73DD151E9B}" type="pres">
      <dgm:prSet presAssocID="{0D219805-BCCC-451A-9257-97BE6F700FC4}" presName="childPlaceholder" presStyleCnt="0"/>
      <dgm:spPr/>
    </dgm:pt>
    <dgm:pt modelId="{7D9A2A95-BA0A-4D7D-92AD-0130F108BE39}" type="pres">
      <dgm:prSet presAssocID="{0D219805-BCCC-451A-9257-97BE6F700FC4}" presName="circle" presStyleCnt="0"/>
      <dgm:spPr/>
    </dgm:pt>
    <dgm:pt modelId="{D6329FCC-2D0A-4707-9F96-36492D20698F}" type="pres">
      <dgm:prSet presAssocID="{0D219805-BCCC-451A-9257-97BE6F700FC4}" presName="quadrant1" presStyleLbl="node1" presStyleIdx="0" presStyleCnt="4" custAng="0">
        <dgm:presLayoutVars>
          <dgm:chMax val="1"/>
          <dgm:bulletEnabled val="1"/>
        </dgm:presLayoutVars>
      </dgm:prSet>
      <dgm:spPr/>
    </dgm:pt>
    <dgm:pt modelId="{423BB695-E4D0-4CC3-83BC-F003FEE9D4F1}" type="pres">
      <dgm:prSet presAssocID="{0D219805-BCCC-451A-9257-97BE6F700FC4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577CDBD8-11B1-4E75-810C-D40C21EB46AA}" type="pres">
      <dgm:prSet presAssocID="{0D219805-BCCC-451A-9257-97BE6F700FC4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5FA02384-57F5-4577-98AC-9C14FD797320}" type="pres">
      <dgm:prSet presAssocID="{0D219805-BCCC-451A-9257-97BE6F700FC4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C998F628-54D0-418A-9D8F-7396BE496DE1}" type="pres">
      <dgm:prSet presAssocID="{0D219805-BCCC-451A-9257-97BE6F700FC4}" presName="quadrantPlaceholder" presStyleCnt="0"/>
      <dgm:spPr/>
    </dgm:pt>
    <dgm:pt modelId="{1D45687D-0BF1-41B7-A660-2C04C3B4AD0C}" type="pres">
      <dgm:prSet presAssocID="{0D219805-BCCC-451A-9257-97BE6F700FC4}" presName="center1" presStyleLbl="fgShp" presStyleIdx="0" presStyleCnt="2" custAng="0" custScaleX="923179" custScaleY="1045917" custLinFactNeighborX="6403" custLinFactNeighborY="3462"/>
      <dgm:spPr/>
    </dgm:pt>
    <dgm:pt modelId="{A40D6C41-FC56-45DC-8066-0ECCB0CACF77}" type="pres">
      <dgm:prSet presAssocID="{0D219805-BCCC-451A-9257-97BE6F700FC4}" presName="center2" presStyleLbl="fgShp" presStyleIdx="1" presStyleCnt="2" custScaleX="907985" custScaleY="1016232"/>
      <dgm:spPr/>
    </dgm:pt>
  </dgm:ptLst>
  <dgm:cxnLst>
    <dgm:cxn modelId="{4E927708-1876-407B-9E0A-CD6CB62E7272}" type="presOf" srcId="{0D219805-BCCC-451A-9257-97BE6F700FC4}" destId="{BF9E3B25-C9AB-402A-9CCC-D7699113535F}" srcOrd="0" destOrd="0" presId="urn:microsoft.com/office/officeart/2005/8/layout/cycle4"/>
    <dgm:cxn modelId="{B6004F60-D43F-4F30-82F8-34A01DBA8A73}" srcId="{0D219805-BCCC-451A-9257-97BE6F700FC4}" destId="{483156B9-C991-46B7-9B41-FC19620A62DD}" srcOrd="1" destOrd="0" parTransId="{7F2A47E8-0B56-44E4-ACE0-E3D11141DF3F}" sibTransId="{E6A24D90-B5AE-4187-B6D9-ADF4D181D40E}"/>
    <dgm:cxn modelId="{7B34C145-4B31-4E3F-82A9-9B1E4056A9EA}" type="presOf" srcId="{43F18E7F-D42C-4EFE-93E4-87A749B7E14C}" destId="{D6329FCC-2D0A-4707-9F96-36492D20698F}" srcOrd="0" destOrd="0" presId="urn:microsoft.com/office/officeart/2005/8/layout/cycle4"/>
    <dgm:cxn modelId="{C2E2BA7E-6D8C-474F-84CD-F09B974F5076}" type="presOf" srcId="{69145258-72A0-41FC-BAC3-2F4EE686D78A}" destId="{5FA02384-57F5-4577-98AC-9C14FD797320}" srcOrd="0" destOrd="0" presId="urn:microsoft.com/office/officeart/2005/8/layout/cycle4"/>
    <dgm:cxn modelId="{2CB7BA98-9F35-4DFE-BCF3-F473985993D1}" srcId="{0D219805-BCCC-451A-9257-97BE6F700FC4}" destId="{69145258-72A0-41FC-BAC3-2F4EE686D78A}" srcOrd="3" destOrd="0" parTransId="{0694F4EA-A7FB-497B-85AF-24B4133327F6}" sibTransId="{AA5183ED-28E0-4473-8DB5-71754713BE9B}"/>
    <dgm:cxn modelId="{73FB3399-FA2E-4156-88A5-8E20A9A15B62}" type="presOf" srcId="{483156B9-C991-46B7-9B41-FC19620A62DD}" destId="{423BB695-E4D0-4CC3-83BC-F003FEE9D4F1}" srcOrd="0" destOrd="0" presId="urn:microsoft.com/office/officeart/2005/8/layout/cycle4"/>
    <dgm:cxn modelId="{799CD5BB-FDFA-4504-B218-03BE69E97390}" srcId="{0D219805-BCCC-451A-9257-97BE6F700FC4}" destId="{50BC5B34-C71C-45FF-9452-132E203BC12B}" srcOrd="2" destOrd="0" parTransId="{D231E6B3-0510-4ABA-9AFF-5874D503F46E}" sibTransId="{17A20320-33D1-4E60-8A22-9CAC2196078F}"/>
    <dgm:cxn modelId="{5E09AEBD-8637-4E9E-ACE3-2139BC9F9BBD}" srcId="{0D219805-BCCC-451A-9257-97BE6F700FC4}" destId="{43F18E7F-D42C-4EFE-93E4-87A749B7E14C}" srcOrd="0" destOrd="0" parTransId="{C4DF0DB7-973B-46DE-8DBF-19517CDDFEE6}" sibTransId="{37CAAE02-1033-4180-8590-2DF6F701CD78}"/>
    <dgm:cxn modelId="{50B326CA-DBBF-406F-94AF-BB7C3E3C6A57}" type="presOf" srcId="{50BC5B34-C71C-45FF-9452-132E203BC12B}" destId="{577CDBD8-11B1-4E75-810C-D40C21EB46AA}" srcOrd="0" destOrd="0" presId="urn:microsoft.com/office/officeart/2005/8/layout/cycle4"/>
    <dgm:cxn modelId="{21878A72-1639-40E0-8E04-6FA82FE4AE8B}" type="presParOf" srcId="{BF9E3B25-C9AB-402A-9CCC-D7699113535F}" destId="{19532BDF-84A1-4AFA-8B48-DFF519CBBF13}" srcOrd="0" destOrd="0" presId="urn:microsoft.com/office/officeart/2005/8/layout/cycle4"/>
    <dgm:cxn modelId="{1050EDEA-454F-4A4A-A01F-1E3F8F65F776}" type="presParOf" srcId="{19532BDF-84A1-4AFA-8B48-DFF519CBBF13}" destId="{D721A87C-AFEA-4262-8CD1-8C73DD151E9B}" srcOrd="0" destOrd="0" presId="urn:microsoft.com/office/officeart/2005/8/layout/cycle4"/>
    <dgm:cxn modelId="{5167B420-3EC8-4F2C-AA12-D05B36E92673}" type="presParOf" srcId="{BF9E3B25-C9AB-402A-9CCC-D7699113535F}" destId="{7D9A2A95-BA0A-4D7D-92AD-0130F108BE39}" srcOrd="1" destOrd="0" presId="urn:microsoft.com/office/officeart/2005/8/layout/cycle4"/>
    <dgm:cxn modelId="{B8648C14-1044-4918-B89B-A2A14F5C26F0}" type="presParOf" srcId="{7D9A2A95-BA0A-4D7D-92AD-0130F108BE39}" destId="{D6329FCC-2D0A-4707-9F96-36492D20698F}" srcOrd="0" destOrd="0" presId="urn:microsoft.com/office/officeart/2005/8/layout/cycle4"/>
    <dgm:cxn modelId="{F26AD92C-9A26-4048-A10E-286C70F4BCEB}" type="presParOf" srcId="{7D9A2A95-BA0A-4D7D-92AD-0130F108BE39}" destId="{423BB695-E4D0-4CC3-83BC-F003FEE9D4F1}" srcOrd="1" destOrd="0" presId="urn:microsoft.com/office/officeart/2005/8/layout/cycle4"/>
    <dgm:cxn modelId="{39717372-D6C3-4815-BA35-7D1C9D050B31}" type="presParOf" srcId="{7D9A2A95-BA0A-4D7D-92AD-0130F108BE39}" destId="{577CDBD8-11B1-4E75-810C-D40C21EB46AA}" srcOrd="2" destOrd="0" presId="urn:microsoft.com/office/officeart/2005/8/layout/cycle4"/>
    <dgm:cxn modelId="{C407F1AC-9593-4927-9D9C-022E4B6ADAAD}" type="presParOf" srcId="{7D9A2A95-BA0A-4D7D-92AD-0130F108BE39}" destId="{5FA02384-57F5-4577-98AC-9C14FD797320}" srcOrd="3" destOrd="0" presId="urn:microsoft.com/office/officeart/2005/8/layout/cycle4"/>
    <dgm:cxn modelId="{A2CB5E56-886B-4083-84B5-648C4DDFE8B9}" type="presParOf" srcId="{7D9A2A95-BA0A-4D7D-92AD-0130F108BE39}" destId="{C998F628-54D0-418A-9D8F-7396BE496DE1}" srcOrd="4" destOrd="0" presId="urn:microsoft.com/office/officeart/2005/8/layout/cycle4"/>
    <dgm:cxn modelId="{1C37486F-EC86-45D2-988A-8BC2545944E9}" type="presParOf" srcId="{BF9E3B25-C9AB-402A-9CCC-D7699113535F}" destId="{1D45687D-0BF1-41B7-A660-2C04C3B4AD0C}" srcOrd="2" destOrd="0" presId="urn:microsoft.com/office/officeart/2005/8/layout/cycle4"/>
    <dgm:cxn modelId="{960F4184-E9D8-4632-A044-549CF7849E12}" type="presParOf" srcId="{BF9E3B25-C9AB-402A-9CCC-D7699113535F}" destId="{A40D6C41-FC56-45DC-8066-0ECCB0CACF77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329FCC-2D0A-4707-9F96-36492D20698F}">
      <dsp:nvSpPr>
        <dsp:cNvPr id="0" name=""/>
        <dsp:cNvSpPr/>
      </dsp:nvSpPr>
      <dsp:spPr>
        <a:xfrm>
          <a:off x="749155" y="136272"/>
          <a:ext cx="885342" cy="88534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800" kern="1200" dirty="0"/>
            <a:t>Följa upp</a:t>
          </a:r>
        </a:p>
      </dsp:txBody>
      <dsp:txXfrm>
        <a:off x="1008466" y="395583"/>
        <a:ext cx="626031" cy="626031"/>
      </dsp:txXfrm>
    </dsp:sp>
    <dsp:sp modelId="{423BB695-E4D0-4CC3-83BC-F003FEE9D4F1}">
      <dsp:nvSpPr>
        <dsp:cNvPr id="0" name=""/>
        <dsp:cNvSpPr/>
      </dsp:nvSpPr>
      <dsp:spPr>
        <a:xfrm rot="5400000">
          <a:off x="1675391" y="136272"/>
          <a:ext cx="885342" cy="88534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800" kern="1200" dirty="0"/>
            <a:t>Förbättra</a:t>
          </a:r>
        </a:p>
      </dsp:txBody>
      <dsp:txXfrm rot="-5400000">
        <a:off x="1675391" y="395583"/>
        <a:ext cx="626031" cy="626031"/>
      </dsp:txXfrm>
    </dsp:sp>
    <dsp:sp modelId="{577CDBD8-11B1-4E75-810C-D40C21EB46AA}">
      <dsp:nvSpPr>
        <dsp:cNvPr id="0" name=""/>
        <dsp:cNvSpPr/>
      </dsp:nvSpPr>
      <dsp:spPr>
        <a:xfrm rot="10800000">
          <a:off x="1675391" y="1062508"/>
          <a:ext cx="885342" cy="88534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800" kern="1200" dirty="0"/>
            <a:t>Planera</a:t>
          </a:r>
        </a:p>
      </dsp:txBody>
      <dsp:txXfrm rot="10800000">
        <a:off x="1675391" y="1062508"/>
        <a:ext cx="626031" cy="626031"/>
      </dsp:txXfrm>
    </dsp:sp>
    <dsp:sp modelId="{5FA02384-57F5-4577-98AC-9C14FD797320}">
      <dsp:nvSpPr>
        <dsp:cNvPr id="0" name=""/>
        <dsp:cNvSpPr/>
      </dsp:nvSpPr>
      <dsp:spPr>
        <a:xfrm rot="16200000">
          <a:off x="749155" y="1062508"/>
          <a:ext cx="885342" cy="88534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800" kern="1200" dirty="0"/>
            <a:t>Genomföra</a:t>
          </a:r>
        </a:p>
      </dsp:txBody>
      <dsp:txXfrm rot="5400000">
        <a:off x="1008466" y="1062508"/>
        <a:ext cx="626031" cy="626031"/>
      </dsp:txXfrm>
    </dsp:sp>
    <dsp:sp modelId="{1D45687D-0BF1-41B7-A660-2C04C3B4AD0C}">
      <dsp:nvSpPr>
        <dsp:cNvPr id="0" name=""/>
        <dsp:cNvSpPr/>
      </dsp:nvSpPr>
      <dsp:spPr>
        <a:xfrm>
          <a:off x="263538" y="-389914"/>
          <a:ext cx="2821958" cy="2780123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0D6C41-FC56-45DC-8066-0ECCB0CACF77}">
      <dsp:nvSpPr>
        <dsp:cNvPr id="0" name=""/>
        <dsp:cNvSpPr/>
      </dsp:nvSpPr>
      <dsp:spPr>
        <a:xfrm rot="10800000">
          <a:off x="267188" y="-257430"/>
          <a:ext cx="2775513" cy="2701218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23A3B9-9F10-4069-8C58-D7DDCE5F0B9C}" type="datetimeFigureOut">
              <a:rPr lang="sv-SE" smtClean="0"/>
              <a:t>2023-05-02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02B673-7D79-4F22-9481-53E94349472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787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Kunskapsstyrning – leder med kunskap, kvalitet och evidens (som komplement till ekonomistyrning)</a:t>
            </a:r>
          </a:p>
          <a:p>
            <a:r>
              <a:rPr lang="sv-SE" dirty="0"/>
              <a:t>Svensk hälso- och sjukvårds gemensamma system för att samla befintlig evidens och förpacka det så att det blir direkt användbart för kliniker ute i vården. Alla regioner har ställs sig bakom och beslutat att vi ska arbeta med detta och det är kliniskt verksamma personer som är involverade i arbetet - inte ett administrativt parallellsystem utan det är vårt system.</a:t>
            </a:r>
          </a:p>
          <a:p>
            <a:endParaRPr lang="sv-SE" dirty="0"/>
          </a:p>
          <a:p>
            <a:r>
              <a:rPr lang="sv-SE" dirty="0"/>
              <a:t>Forum Värmland – någon där? Fokus forskning och kunskapsstyrning – hur våra kliniskt verksamma forskare bidrar till det som kommer ut i kunskapsstöd.</a:t>
            </a:r>
          </a:p>
          <a:p>
            <a:endParaRPr lang="sv-SE" dirty="0"/>
          </a:p>
          <a:p>
            <a:r>
              <a:rPr lang="sv-SE" dirty="0"/>
              <a:t>Kunskapsstöd = vårdprogram, vårdförlopp, riktlinjer, rekommendationer mm</a:t>
            </a:r>
          </a:p>
          <a:p>
            <a:endParaRPr lang="sv-SE" dirty="0"/>
          </a:p>
          <a:p>
            <a:r>
              <a:rPr lang="sv-SE" dirty="0"/>
              <a:t>Nya kunskapsstöd prioriteras att först tas fram inom områden där vi idag ser att vi har stora skillnader inom vården i Sverige. Kunskapsstöden ska beskriva basvården – det alla patienter bör få.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6DC2E8-5A7C-4501-94AA-64B7337D5219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6606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>
                <a:cs typeface="Calibri"/>
              </a:rPr>
              <a:t>På nationell nivå arbetar grupper med att ta fram kunskapsstöd, som kan vara riktlinjer, vårdprogram eller vårdförlopp. I dom här grupperna sitter det representanter från hela Sverige med spetskompetens inom sitt område.</a:t>
            </a:r>
          </a:p>
          <a:p>
            <a:r>
              <a:rPr lang="sv-SE">
                <a:cs typeface="Calibri"/>
              </a:rPr>
              <a:t>På sjukvårdsregional nivå samordnas arbetet.</a:t>
            </a:r>
          </a:p>
          <a:p>
            <a:r>
              <a:rPr lang="sv-SE">
                <a:cs typeface="Calibri"/>
              </a:rPr>
              <a:t>På lokal nivå arbetar vi med att införa olika kunskapsstöd. Och i Region Värmland har man organiserat arbetet med en sakkunnig som har expertkunskap inom sitt programområde. Vi utvecklingsledare som arbetar i flera programområden och stödjer sakkunniga med att få processen att komma framåt.</a:t>
            </a:r>
          </a:p>
          <a:p>
            <a:r>
              <a:rPr lang="sv-SE">
                <a:cs typeface="Calibri"/>
              </a:rPr>
              <a:t>Kunskapsstyrningsrådet samordnar den lokala kunskapsstyrningen och stöder HSL i kunskapsstyrningsfrågor. 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DFDEE8-F113-436E-BCA0-69AC2F0B07F5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2561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Det här är de programområden och nationella samverkansgrupper som hittills definierats</a:t>
            </a:r>
            <a:r>
              <a:rPr lang="sv-SE" baseline="0" dirty="0"/>
              <a:t> och beslutats om.</a:t>
            </a:r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743C98-8C9E-CA4C-A52D-1C5BC8ABFC9D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3271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C858E219-4E6D-4932-AA5D-6A3481107E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9" t="28708"/>
          <a:stretch/>
        </p:blipFill>
        <p:spPr>
          <a:xfrm>
            <a:off x="-1" y="0"/>
            <a:ext cx="4121077" cy="3428998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5644" y="2493628"/>
            <a:ext cx="5599074" cy="131112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7CDCF15-ABC8-4682-83AF-D8634F151B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5645" y="3804757"/>
            <a:ext cx="5599074" cy="6459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Underrubrik/Namn, Datum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2023-05-02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C45BB37F-78FC-4AA5-BA09-60B3473C57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4113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BF7BF05E-0759-41B0-A771-97D723EF6EC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80860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l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8302B766-1A21-4681-B97B-01C97262C0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710450C-1CB8-48CB-BBC9-7DC124B22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2023-05-02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466EFA4-20AE-4AD4-B435-6B0C7A76D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7F53102-507D-4A65-80DF-48F934CE2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1505DD5-2D9F-4AA5-8E4B-961FE767E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713" y="2898400"/>
            <a:ext cx="3422574" cy="99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657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C858E219-4E6D-4932-AA5D-6A3481107E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9" t="28708"/>
          <a:stretch/>
        </p:blipFill>
        <p:spPr>
          <a:xfrm>
            <a:off x="-1" y="0"/>
            <a:ext cx="4121077" cy="3428998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5644" y="2493628"/>
            <a:ext cx="5599074" cy="131112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7CDCF15-ABC8-4682-83AF-D8634F151B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5645" y="3804757"/>
            <a:ext cx="5599074" cy="6459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Underrubrik/Namn, Datum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2023-05-02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C45BB37F-78FC-4AA5-BA09-60B3473C57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5706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5644" y="2494800"/>
            <a:ext cx="5599074" cy="131112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Kapitelrubrik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2023-05-02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Underrubrik 2">
            <a:extLst>
              <a:ext uri="{FF2B5EF4-FFF2-40B4-BE49-F238E27FC236}">
                <a16:creationId xmlns:a16="http://schemas.microsoft.com/office/drawing/2014/main" id="{4E603FF1-A2AA-4DFA-A81C-5651790701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5645" y="3804757"/>
            <a:ext cx="5599074" cy="6459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654C601-3316-4300-8504-A56E141014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3" t="28855"/>
          <a:stretch/>
        </p:blipFill>
        <p:spPr>
          <a:xfrm>
            <a:off x="-1" y="0"/>
            <a:ext cx="4121077" cy="342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6289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16000" y="2433976"/>
            <a:ext cx="5760000" cy="131112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2023-05-02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FFF31AE7-D880-407A-9C88-13783A4EC04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96808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735114-FF72-44A1-A510-3F846FC92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6809" y="972000"/>
            <a:ext cx="720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38FA8A6-E8AD-49AE-8A02-8E0135A4D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2023-05-02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128B042-CD46-459F-B15F-9CD51445A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212B9B4-3EFB-4D25-A6FF-2C335D0EA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2074D27-2532-4EB4-AA8D-F347C8462D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96809" y="2482850"/>
            <a:ext cx="7200000" cy="3240000"/>
          </a:xfrm>
        </p:spPr>
        <p:txBody>
          <a:bodyPr>
            <a:noAutofit/>
          </a:bodyPr>
          <a:lstStyle/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EE3DB552-76B5-45DA-A7BF-518537E7553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59608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n rubrik och 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3496" y="972000"/>
            <a:ext cx="864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rad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392B27C-79B3-42A9-ADBC-D4CB29DF52F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7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2023-05-02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640086D-4C59-4640-B415-83D1F560F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C430EC2-426A-4AEF-9877-11E250564623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95690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rubrik och två underrubri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82DF18E-7E8D-4A71-890C-3CFB232770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76809" y="1477692"/>
            <a:ext cx="4140001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 på en eller två rader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46B3D42-77C7-4FA8-AA30-92017FA612D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76809" y="1481733"/>
            <a:ext cx="4140000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 på en eller två rader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ACDCC492-7BCC-4ED9-B2C6-C005B30C5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2023-05-02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2A9FDD7-8709-4118-8A52-E0DB7693F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9AC5545E-7744-463D-8795-8ACFFF917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D01EF920-89B6-43FE-BC82-D3F3F4E246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6809" y="585044"/>
            <a:ext cx="8640000" cy="710252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rad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D4D9B012-53D8-4F15-8B22-2FDE176255A1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17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2" name="Platshållare för innehåll 3">
            <a:extLst>
              <a:ext uri="{FF2B5EF4-FFF2-40B4-BE49-F238E27FC236}">
                <a16:creationId xmlns:a16="http://schemas.microsoft.com/office/drawing/2014/main" id="{C670D3A9-CE21-4ECA-B331-6CD15F9616B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7F6ACE35-4E6C-49D8-A224-4BBC04C4696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31977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03175" y="972000"/>
            <a:ext cx="414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003175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2023-05-02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80E395B5-3017-4735-BEE7-B3DEC703BA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5750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 dirty="0"/>
              <a:t>Klicka på ikonen för att </a:t>
            </a:r>
            <a:br>
              <a:rPr lang="sv-SE" dirty="0"/>
            </a:br>
            <a:r>
              <a:rPr lang="sv-SE" dirty="0"/>
              <a:t>lägga till en bild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0831E66-BE42-4C10-8590-C12E77B62EBA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46195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9">
            <a:extLst>
              <a:ext uri="{FF2B5EF4-FFF2-40B4-BE49-F238E27FC236}">
                <a16:creationId xmlns:a16="http://schemas.microsoft.com/office/drawing/2014/main" id="{6437C3FB-B590-43F3-8686-17D11169DEC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11846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 dirty="0"/>
              <a:t>Klicka på ikonen för att </a:t>
            </a:r>
            <a:br>
              <a:rPr lang="sv-SE" dirty="0"/>
            </a:br>
            <a:r>
              <a:rPr lang="sv-SE" dirty="0"/>
              <a:t>lägga till en bild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0C0FFDE-20E1-4E05-AD5B-876993A14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2023-05-02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C658C64-0CC7-478A-AC17-30210252F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BD27019-FF78-4832-9008-F432E9C3B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118C7873-AD9A-4598-BEE2-3ED782562B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8465" y="617055"/>
            <a:ext cx="5495070" cy="1325563"/>
          </a:xfrm>
        </p:spPr>
        <p:txBody>
          <a:bodyPr anchor="b" anchorCtr="0">
            <a:noAutofit/>
          </a:bodyPr>
          <a:lstStyle>
            <a:lvl1pPr>
              <a:defRPr sz="2800"/>
            </a:lvl1pPr>
          </a:lstStyle>
          <a:p>
            <a:r>
              <a:rPr lang="sv-SE" dirty="0"/>
              <a:t>Rubrik i svart/vit/blå placeras fritt på bilden där den passar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BBAB7C4-34CF-4F5D-8C3D-27B38F9E8CF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0298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5644" y="2494800"/>
            <a:ext cx="5599074" cy="131112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Kapitelrubrik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2023-05-02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Underrubrik 2">
            <a:extLst>
              <a:ext uri="{FF2B5EF4-FFF2-40B4-BE49-F238E27FC236}">
                <a16:creationId xmlns:a16="http://schemas.microsoft.com/office/drawing/2014/main" id="{4E603FF1-A2AA-4DFA-A81C-5651790701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5645" y="3804757"/>
            <a:ext cx="5599074" cy="6459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654C601-3316-4300-8504-A56E141014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9" t="28708"/>
          <a:stretch/>
        </p:blipFill>
        <p:spPr>
          <a:xfrm>
            <a:off x="0" y="0"/>
            <a:ext cx="4121077" cy="342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7913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örre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7055415-C399-4877-B646-A2D63B23A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2023-05-02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F62413D-730B-4EBD-B9C6-E6B147E9D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3D275AC-7ABB-49A4-BADA-267D495A8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241C9948-CE84-42C5-B2F5-861912055175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1800000" y="1134737"/>
            <a:ext cx="8640000" cy="4589261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sv-SE" dirty="0"/>
              <a:t>Innehåll med grafik som t ex tabell eller diagram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7BC50C73-2857-465E-A01E-727A200B1112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79550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BF7BF05E-0759-41B0-A771-97D723EF6EC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69960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l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8302B766-1A21-4681-B97B-01C97262C0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710450C-1CB8-48CB-BBC9-7DC124B22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2023-05-02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466EFA4-20AE-4AD4-B435-6B0C7A76D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7F53102-507D-4A65-80DF-48F934CE2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1505DD5-2D9F-4AA5-8E4B-961FE767E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713" y="2898400"/>
            <a:ext cx="3422574" cy="99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6545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2023-05-02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3622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l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2023-05-02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1478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ö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2023-05-02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7502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ul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EB2360C-C35F-5040-8F82-49517619CE55}" type="datetime1">
              <a:rPr lang="sv-SE" smtClean="0"/>
              <a:pPr/>
              <a:t>2023-05-02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527005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jus blå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2023-05-02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8152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öd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2023-05-02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4705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2023-05-02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6478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16000" y="2433976"/>
            <a:ext cx="5760000" cy="131112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2023-05-02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FFF31AE7-D880-407A-9C88-13783A4EC04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17048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>
            <a:extLst>
              <a:ext uri="{FF2B5EF4-FFF2-40B4-BE49-F238E27FC236}">
                <a16:creationId xmlns:a16="http://schemas.microsoft.com/office/drawing/2014/main" id="{9795F843-3CE1-ED4D-A4D1-B27B6DB646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8742" y="616841"/>
            <a:ext cx="9144000" cy="609793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text 11">
            <a:extLst>
              <a:ext uri="{FF2B5EF4-FFF2-40B4-BE49-F238E27FC236}">
                <a16:creationId xmlns:a16="http://schemas.microsoft.com/office/drawing/2014/main" id="{CF58C1CC-ECA4-5141-95FE-2805C6A2DC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9013" y="1422400"/>
            <a:ext cx="9144000" cy="41862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327848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39BEDAC0-5874-E04B-91DB-F5F9756271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0942" y="2349500"/>
            <a:ext cx="5158058" cy="121920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821113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9C4D5F23-7C9C-F741-BD57-C8983CF398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8742" y="616841"/>
            <a:ext cx="9144000" cy="609793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diagram 3">
            <a:extLst>
              <a:ext uri="{FF2B5EF4-FFF2-40B4-BE49-F238E27FC236}">
                <a16:creationId xmlns:a16="http://schemas.microsoft.com/office/drawing/2014/main" id="{25595C8F-5C86-AD41-81CB-49F231878EF4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988742" y="1397000"/>
            <a:ext cx="9144000" cy="4737100"/>
          </a:xfrm>
        </p:spPr>
        <p:txBody>
          <a:bodyPr/>
          <a:lstStyle/>
          <a:p>
            <a:r>
              <a:rPr lang="sv-SE"/>
              <a:t>Klicka på ikonen för att lägga till ett diagram</a:t>
            </a:r>
          </a:p>
        </p:txBody>
      </p:sp>
    </p:spTree>
    <p:extLst>
      <p:ext uri="{BB962C8B-B14F-4D97-AF65-F5344CB8AC3E}">
        <p14:creationId xmlns:p14="http://schemas.microsoft.com/office/powerpoint/2010/main" val="42341362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15">
            <a:extLst>
              <a:ext uri="{FF2B5EF4-FFF2-40B4-BE49-F238E27FC236}">
                <a16:creationId xmlns:a16="http://schemas.microsoft.com/office/drawing/2014/main" id="{627232BD-4CA2-2247-B71E-E9AC38B6CE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7161696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66A257AA-5F16-1A4A-B3E3-DA688DDA87C4}"/>
              </a:ext>
            </a:extLst>
          </p:cNvPr>
          <p:cNvGrpSpPr/>
          <p:nvPr/>
        </p:nvGrpSpPr>
        <p:grpSpPr>
          <a:xfrm>
            <a:off x="10444481" y="5727126"/>
            <a:ext cx="2222205" cy="884879"/>
            <a:chOff x="10242697" y="5607996"/>
            <a:chExt cx="2222205" cy="884879"/>
          </a:xfrm>
        </p:grpSpPr>
        <p:sp>
          <p:nvSpPr>
            <p:cNvPr id="5" name="textruta 4">
              <a:extLst>
                <a:ext uri="{FF2B5EF4-FFF2-40B4-BE49-F238E27FC236}">
                  <a16:creationId xmlns:a16="http://schemas.microsoft.com/office/drawing/2014/main" id="{4DDCF8DE-35BF-CE4C-84F1-345F9BD1A59D}"/>
                </a:ext>
              </a:extLst>
            </p:cNvPr>
            <p:cNvSpPr txBox="1"/>
            <p:nvPr/>
          </p:nvSpPr>
          <p:spPr>
            <a:xfrm>
              <a:off x="10251887" y="6272815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v-SE" sz="820" b="1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SVERIGES REGIONER I SAMVERKAN</a:t>
              </a:r>
              <a:endParaRPr lang="sv-SE" sz="82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textruta 5">
              <a:extLst>
                <a:ext uri="{FF2B5EF4-FFF2-40B4-BE49-F238E27FC236}">
                  <a16:creationId xmlns:a16="http://schemas.microsoft.com/office/drawing/2014/main" id="{36D91317-B3A4-F44F-A50E-7262129857E7}"/>
                </a:ext>
              </a:extLst>
            </p:cNvPr>
            <p:cNvSpPr txBox="1"/>
            <p:nvPr/>
          </p:nvSpPr>
          <p:spPr>
            <a:xfrm>
              <a:off x="10242697" y="5607996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480"/>
                </a:lnSpc>
              </a:pPr>
              <a:r>
                <a:rPr lang="sv-SE" sz="1400" b="1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Nationellt system </a:t>
              </a:r>
              <a:endParaRPr lang="sv-SE" sz="14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>
                <a:lnSpc>
                  <a:spcPts val="1480"/>
                </a:lnSpc>
              </a:pPr>
              <a:r>
                <a:rPr lang="sv-SE" sz="1400" b="1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för kunskapsstyrning </a:t>
              </a:r>
              <a:endParaRPr lang="sv-SE" sz="14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>
                <a:lnSpc>
                  <a:spcPts val="1480"/>
                </a:lnSpc>
              </a:pPr>
              <a:r>
                <a:rPr lang="sv-SE" sz="1400" b="1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Hälso- och sjukvård</a:t>
              </a:r>
              <a:endParaRPr lang="sv-SE" sz="18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7" name="Rak 6">
              <a:extLst>
                <a:ext uri="{FF2B5EF4-FFF2-40B4-BE49-F238E27FC236}">
                  <a16:creationId xmlns:a16="http://schemas.microsoft.com/office/drawing/2014/main" id="{2677C2A9-EE1A-3D47-A628-E42AF60ADC3A}"/>
                </a:ext>
              </a:extLst>
            </p:cNvPr>
            <p:cNvCxnSpPr>
              <a:cxnSpLocks/>
            </p:cNvCxnSpPr>
            <p:nvPr/>
          </p:nvCxnSpPr>
          <p:spPr>
            <a:xfrm>
              <a:off x="10339620" y="6277410"/>
              <a:ext cx="1529859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p 7">
            <a:extLst>
              <a:ext uri="{FF2B5EF4-FFF2-40B4-BE49-F238E27FC236}">
                <a16:creationId xmlns:a16="http://schemas.microsoft.com/office/drawing/2014/main" id="{B1819E8B-7BDB-6141-977D-7EF44C3E334F}"/>
              </a:ext>
            </a:extLst>
          </p:cNvPr>
          <p:cNvGrpSpPr/>
          <p:nvPr userDrawn="1"/>
        </p:nvGrpSpPr>
        <p:grpSpPr>
          <a:xfrm>
            <a:off x="10444481" y="5727126"/>
            <a:ext cx="2222205" cy="884879"/>
            <a:chOff x="10242697" y="5607996"/>
            <a:chExt cx="2222205" cy="884879"/>
          </a:xfrm>
        </p:grpSpPr>
        <p:sp>
          <p:nvSpPr>
            <p:cNvPr id="9" name="textruta 8">
              <a:extLst>
                <a:ext uri="{FF2B5EF4-FFF2-40B4-BE49-F238E27FC236}">
                  <a16:creationId xmlns:a16="http://schemas.microsoft.com/office/drawing/2014/main" id="{FF6F8030-A4CC-C748-A26E-38FD2E87979A}"/>
                </a:ext>
              </a:extLst>
            </p:cNvPr>
            <p:cNvSpPr txBox="1"/>
            <p:nvPr userDrawn="1"/>
          </p:nvSpPr>
          <p:spPr>
            <a:xfrm>
              <a:off x="10251887" y="6272815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v-SE" sz="820" b="1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SVERIGES REGIONER I SAMVERKAN</a:t>
              </a:r>
              <a:endParaRPr lang="sv-SE" sz="82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textruta 9">
              <a:extLst>
                <a:ext uri="{FF2B5EF4-FFF2-40B4-BE49-F238E27FC236}">
                  <a16:creationId xmlns:a16="http://schemas.microsoft.com/office/drawing/2014/main" id="{2685D7D2-FDF8-F246-859F-C45D301F4D2E}"/>
                </a:ext>
              </a:extLst>
            </p:cNvPr>
            <p:cNvSpPr txBox="1"/>
            <p:nvPr userDrawn="1"/>
          </p:nvSpPr>
          <p:spPr>
            <a:xfrm>
              <a:off x="10242697" y="5607996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480"/>
                </a:lnSpc>
              </a:pPr>
              <a:r>
                <a:rPr lang="sv-SE" sz="1400" b="1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Nationellt system </a:t>
              </a:r>
              <a:endParaRPr lang="sv-SE" sz="14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>
                <a:lnSpc>
                  <a:spcPts val="1480"/>
                </a:lnSpc>
              </a:pPr>
              <a:r>
                <a:rPr lang="sv-SE" sz="1400" b="1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för kunskapsstyrning </a:t>
              </a:r>
              <a:endParaRPr lang="sv-SE" sz="14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>
                <a:lnSpc>
                  <a:spcPts val="1480"/>
                </a:lnSpc>
              </a:pPr>
              <a:r>
                <a:rPr lang="sv-SE" sz="1400" b="1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Hälso- och sjukvård</a:t>
              </a:r>
              <a:endParaRPr lang="sv-SE" sz="18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1" name="Rak 10">
              <a:extLst>
                <a:ext uri="{FF2B5EF4-FFF2-40B4-BE49-F238E27FC236}">
                  <a16:creationId xmlns:a16="http://schemas.microsoft.com/office/drawing/2014/main" id="{690F618A-4C54-7A4A-8027-63A38AD9A5F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339620" y="6277410"/>
              <a:ext cx="1529859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742051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F5919A7-E5E7-E447-AC47-3628E2C2C37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BD851597-1D96-1F49-9B1A-ED0727F4581C}"/>
              </a:ext>
            </a:extLst>
          </p:cNvPr>
          <p:cNvGrpSpPr/>
          <p:nvPr/>
        </p:nvGrpSpPr>
        <p:grpSpPr>
          <a:xfrm>
            <a:off x="10242697" y="5607996"/>
            <a:ext cx="2222205" cy="884879"/>
            <a:chOff x="10242697" y="5607996"/>
            <a:chExt cx="2222205" cy="884879"/>
          </a:xfrm>
        </p:grpSpPr>
        <p:sp>
          <p:nvSpPr>
            <p:cNvPr id="5" name="textruta 4">
              <a:extLst>
                <a:ext uri="{FF2B5EF4-FFF2-40B4-BE49-F238E27FC236}">
                  <a16:creationId xmlns:a16="http://schemas.microsoft.com/office/drawing/2014/main" id="{51D8CF96-0018-FD40-88CB-DC6ACA2FB156}"/>
                </a:ext>
              </a:extLst>
            </p:cNvPr>
            <p:cNvSpPr txBox="1"/>
            <p:nvPr/>
          </p:nvSpPr>
          <p:spPr>
            <a:xfrm>
              <a:off x="10251887" y="6272815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v-SE" sz="820" b="1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SVERIGES REGIONER I SAMVERKAN</a:t>
              </a:r>
              <a:endParaRPr lang="sv-SE" sz="82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textruta 5">
              <a:extLst>
                <a:ext uri="{FF2B5EF4-FFF2-40B4-BE49-F238E27FC236}">
                  <a16:creationId xmlns:a16="http://schemas.microsoft.com/office/drawing/2014/main" id="{A2A8A072-9169-BC43-801A-A61BF591F032}"/>
                </a:ext>
              </a:extLst>
            </p:cNvPr>
            <p:cNvSpPr txBox="1"/>
            <p:nvPr/>
          </p:nvSpPr>
          <p:spPr>
            <a:xfrm>
              <a:off x="10242697" y="5607996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480"/>
                </a:lnSpc>
              </a:pPr>
              <a:r>
                <a:rPr lang="sv-SE" sz="1400" b="1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Nationellt system </a:t>
              </a:r>
              <a:endParaRPr lang="sv-SE" sz="14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>
                <a:lnSpc>
                  <a:spcPts val="1480"/>
                </a:lnSpc>
              </a:pPr>
              <a:r>
                <a:rPr lang="sv-SE" sz="1400" b="1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för kunskapsstyrning </a:t>
              </a:r>
              <a:endParaRPr lang="sv-SE" sz="14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>
                <a:lnSpc>
                  <a:spcPts val="1480"/>
                </a:lnSpc>
              </a:pPr>
              <a:r>
                <a:rPr lang="sv-SE" sz="1400" b="1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Hälso- och sjukvård</a:t>
              </a:r>
              <a:endParaRPr lang="sv-SE" sz="18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7" name="Rak 6">
              <a:extLst>
                <a:ext uri="{FF2B5EF4-FFF2-40B4-BE49-F238E27FC236}">
                  <a16:creationId xmlns:a16="http://schemas.microsoft.com/office/drawing/2014/main" id="{9E836D9E-4AB0-0C41-802B-ED4298D608B2}"/>
                </a:ext>
              </a:extLst>
            </p:cNvPr>
            <p:cNvCxnSpPr>
              <a:cxnSpLocks/>
            </p:cNvCxnSpPr>
            <p:nvPr/>
          </p:nvCxnSpPr>
          <p:spPr>
            <a:xfrm>
              <a:off x="10339620" y="6277410"/>
              <a:ext cx="1529859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Platshållare för text 11">
            <a:extLst>
              <a:ext uri="{FF2B5EF4-FFF2-40B4-BE49-F238E27FC236}">
                <a16:creationId xmlns:a16="http://schemas.microsoft.com/office/drawing/2014/main" id="{3BC94B7A-F171-604C-9683-0DB769480E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1413" y="1574800"/>
            <a:ext cx="9144000" cy="41862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text 20">
            <a:extLst>
              <a:ext uri="{FF2B5EF4-FFF2-40B4-BE49-F238E27FC236}">
                <a16:creationId xmlns:a16="http://schemas.microsoft.com/office/drawing/2014/main" id="{42676A12-DB87-3E48-8425-B6EE6303708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1413" y="761565"/>
            <a:ext cx="9144000" cy="660400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grpSp>
        <p:nvGrpSpPr>
          <p:cNvPr id="11" name="Grupp 10">
            <a:extLst>
              <a:ext uri="{FF2B5EF4-FFF2-40B4-BE49-F238E27FC236}">
                <a16:creationId xmlns:a16="http://schemas.microsoft.com/office/drawing/2014/main" id="{67BBF980-C512-0447-A28B-C4C2C1F78096}"/>
              </a:ext>
            </a:extLst>
          </p:cNvPr>
          <p:cNvGrpSpPr/>
          <p:nvPr userDrawn="1"/>
        </p:nvGrpSpPr>
        <p:grpSpPr>
          <a:xfrm>
            <a:off x="10242697" y="5607996"/>
            <a:ext cx="2222205" cy="884879"/>
            <a:chOff x="10242697" y="5607996"/>
            <a:chExt cx="2222205" cy="884879"/>
          </a:xfrm>
        </p:grpSpPr>
        <p:sp>
          <p:nvSpPr>
            <p:cNvPr id="12" name="textruta 11">
              <a:extLst>
                <a:ext uri="{FF2B5EF4-FFF2-40B4-BE49-F238E27FC236}">
                  <a16:creationId xmlns:a16="http://schemas.microsoft.com/office/drawing/2014/main" id="{4CB3DB73-CD80-6941-876E-37F777FC5E4F}"/>
                </a:ext>
              </a:extLst>
            </p:cNvPr>
            <p:cNvSpPr txBox="1"/>
            <p:nvPr userDrawn="1"/>
          </p:nvSpPr>
          <p:spPr>
            <a:xfrm>
              <a:off x="10251887" y="6272815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v-SE" sz="820" b="1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SVERIGES REGIONER I SAMVERKAN</a:t>
              </a:r>
              <a:endParaRPr lang="sv-SE" sz="82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textruta 12">
              <a:extLst>
                <a:ext uri="{FF2B5EF4-FFF2-40B4-BE49-F238E27FC236}">
                  <a16:creationId xmlns:a16="http://schemas.microsoft.com/office/drawing/2014/main" id="{2322C6A7-FC94-F84A-9ED7-D07BAFDC4FFA}"/>
                </a:ext>
              </a:extLst>
            </p:cNvPr>
            <p:cNvSpPr txBox="1"/>
            <p:nvPr userDrawn="1"/>
          </p:nvSpPr>
          <p:spPr>
            <a:xfrm>
              <a:off x="10242697" y="5607996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480"/>
                </a:lnSpc>
              </a:pPr>
              <a:r>
                <a:rPr lang="sv-SE" sz="1400" b="1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Nationellt system </a:t>
              </a:r>
              <a:endParaRPr lang="sv-SE" sz="14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>
                <a:lnSpc>
                  <a:spcPts val="1480"/>
                </a:lnSpc>
              </a:pPr>
              <a:r>
                <a:rPr lang="sv-SE" sz="1400" b="1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för kunskapsstyrning </a:t>
              </a:r>
              <a:endParaRPr lang="sv-SE" sz="14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>
                <a:lnSpc>
                  <a:spcPts val="1480"/>
                </a:lnSpc>
              </a:pPr>
              <a:r>
                <a:rPr lang="sv-SE" sz="1400" b="1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Hälso- och sjukvård</a:t>
              </a:r>
              <a:endParaRPr lang="sv-SE" sz="18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4" name="Rak 13">
              <a:extLst>
                <a:ext uri="{FF2B5EF4-FFF2-40B4-BE49-F238E27FC236}">
                  <a16:creationId xmlns:a16="http://schemas.microsoft.com/office/drawing/2014/main" id="{47BA1FC6-63BA-2641-B133-B828EDB49E3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339620" y="6277410"/>
              <a:ext cx="1529859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803990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5ECCEBBD-DCC5-9D46-8E00-EA10C52082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29302" y="743841"/>
            <a:ext cx="4127500" cy="805559"/>
          </a:xfrm>
        </p:spPr>
        <p:txBody>
          <a:bodyPr anchor="b">
            <a:noAutofit/>
          </a:bodyPr>
          <a:lstStyle>
            <a:lvl1pPr algn="l">
              <a:defRPr sz="28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text 11">
            <a:extLst>
              <a:ext uri="{FF2B5EF4-FFF2-40B4-BE49-F238E27FC236}">
                <a16:creationId xmlns:a16="http://schemas.microsoft.com/office/drawing/2014/main" id="{5B50278C-4D2B-704E-A5F0-C7A065AD63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29302" y="1727200"/>
            <a:ext cx="4127500" cy="418623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bild 3">
            <a:extLst>
              <a:ext uri="{FF2B5EF4-FFF2-40B4-BE49-F238E27FC236}">
                <a16:creationId xmlns:a16="http://schemas.microsoft.com/office/drawing/2014/main" id="{95429808-FCC4-BF42-A19A-25EAACB2059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257800" cy="66421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7623957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C1943C-F23E-4B6E-A64A-B928E0FA4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998B08F-E5A1-451F-AB37-8D9640149B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38C70FE-A1FF-460E-A11A-76DE31A16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D0878-FE01-4A22-A6B9-59923FC1D6C9}" type="datetimeFigureOut">
              <a:rPr lang="sv-SE" smtClean="0"/>
              <a:t>2023-05-02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F64D7A3-1A85-4EA7-BEA1-D25CE753C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6B28446-3C35-48E8-BFD6-DEDFE5FC0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455AC-271D-49C8-8CDC-DE552506804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803326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AD71919-6A52-4457-976D-A938933BB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57D26ED-CCB7-476D-B3D3-1BDD93F9B1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724090A-360A-4019-8F58-8EC28D16B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D0878-FE01-4A22-A6B9-59923FC1D6C9}" type="datetimeFigureOut">
              <a:rPr lang="sv-SE" smtClean="0"/>
              <a:t>2023-05-02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54878EA-1FAC-4995-802C-2C848EE1C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DE534BD-0B04-4787-AFCF-9465956B5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455AC-271D-49C8-8CDC-DE552506804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607952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9F61E3F-DBD6-4AC5-B089-52DBB6DA5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ECEDDBB-E20B-473A-80E0-826CB76180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6C45257-08C3-498F-B6CB-EB5E247F0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D0878-FE01-4A22-A6B9-59923FC1D6C9}" type="datetimeFigureOut">
              <a:rPr lang="sv-SE" smtClean="0"/>
              <a:t>2023-05-02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E6D814F-8F27-4929-AE08-9EAC1AC2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584AD23-320D-44E6-A742-A8D20F52B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455AC-271D-49C8-8CDC-DE552506804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93075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EF9EDFF-3763-4025-A3D0-21447F275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6108788-93D7-4DC0-934E-2FE3147C16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8FC7974-303C-4641-8526-B741ABF508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ADE6BAB-6E10-4DED-9204-3BA5387B6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D0878-FE01-4A22-A6B9-59923FC1D6C9}" type="datetimeFigureOut">
              <a:rPr lang="sv-SE" smtClean="0"/>
              <a:t>2023-05-02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5B17D9F-505C-43AD-8794-F60F70211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662C815-EFFE-4931-A589-1F9761482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455AC-271D-49C8-8CDC-DE552506804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754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735114-FF72-44A1-A510-3F846FC92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6809" y="972000"/>
            <a:ext cx="720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38FA8A6-E8AD-49AE-8A02-8E0135A4D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2023-05-02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128B042-CD46-459F-B15F-9CD51445A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212B9B4-3EFB-4D25-A6FF-2C335D0EA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2074D27-2532-4EB4-AA8D-F347C8462D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96809" y="2482850"/>
            <a:ext cx="7200000" cy="3240000"/>
          </a:xfrm>
        </p:spPr>
        <p:txBody>
          <a:bodyPr>
            <a:noAutofit/>
          </a:bodyPr>
          <a:lstStyle/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EE3DB552-76B5-45DA-A7BF-518537E7553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97706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3E6FE67-143B-4CC9-BACB-5322F9182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307D4EC-9446-43F9-9E91-38A7EC8518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59FA750-21FB-4008-A607-90B3975ABA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845428A-763C-4A31-8064-D07EFB50AE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0A9FB885-B169-4935-85F5-38DC54061A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21D82932-5ADD-4D9A-A092-56C48AC1C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D0878-FE01-4A22-A6B9-59923FC1D6C9}" type="datetimeFigureOut">
              <a:rPr lang="sv-SE" smtClean="0"/>
              <a:t>2023-05-02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964854DC-3883-4B37-A2A2-7C26DA7E3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8D961BCF-A7C8-4FC0-A827-058AA1B1B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455AC-271D-49C8-8CDC-DE552506804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72212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FAE876C-A92D-4708-B0B1-884B14EC4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E80539B-FEBF-4DED-8F61-E329A703D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D0878-FE01-4A22-A6B9-59923FC1D6C9}" type="datetimeFigureOut">
              <a:rPr lang="sv-SE" smtClean="0"/>
              <a:t>2023-05-02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4B8A230E-79CE-4AEE-894F-6FE2D43F5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2547BDB-20F7-4B47-8D61-5C1649D0A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455AC-271D-49C8-8CDC-DE552506804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780546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F1129115-61CF-4D4A-8253-433E1CFD8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D0878-FE01-4A22-A6B9-59923FC1D6C9}" type="datetimeFigureOut">
              <a:rPr lang="sv-SE" smtClean="0"/>
              <a:t>2023-05-02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19844D7-9B2B-4371-A6B7-26038BF82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3DFA011-56E3-4217-9D41-2D0649747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455AC-271D-49C8-8CDC-DE552506804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533778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91AEB19-BF39-41A2-8095-5B800BFB0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ACFDA04-0E4D-470E-A26B-2ACB05E4D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3C4116E-5325-456D-A958-2CB4DF7810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0867CF8-2BA9-4D9E-A811-019B5B8A6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D0878-FE01-4A22-A6B9-59923FC1D6C9}" type="datetimeFigureOut">
              <a:rPr lang="sv-SE" smtClean="0"/>
              <a:t>2023-05-02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988E509-4465-4196-9536-D388EA6AD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C4D623B-F830-4B81-9FB9-EB17604F0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455AC-271D-49C8-8CDC-DE552506804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71891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BFCCE2B-6018-41A2-B70C-1A5201BA1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DA8729BD-BAE1-4555-9ABD-215CEB1489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971337E-71BE-4FF7-9254-A83333E99B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511F434-2402-4817-A931-9C4CA95DE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D0878-FE01-4A22-A6B9-59923FC1D6C9}" type="datetimeFigureOut">
              <a:rPr lang="sv-SE" smtClean="0"/>
              <a:t>2023-05-02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F69C732-9F90-4AF7-8C13-112176419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4772422-873A-4C03-A06A-674F8EB15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455AC-271D-49C8-8CDC-DE552506804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88877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7613D8-FB39-4D6C-A5C3-AC5B7960C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DE31DBD0-02DF-45D7-ACA0-FA38AF9732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FD90CF5-7A24-4AE1-85C6-7CA62D8D7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D0878-FE01-4A22-A6B9-59923FC1D6C9}" type="datetimeFigureOut">
              <a:rPr lang="sv-SE" smtClean="0"/>
              <a:t>2023-05-02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4A9919E-8866-46F1-AA91-0B2FAA3EB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A122E76-E87F-49A7-BB7B-8CC803CA4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455AC-271D-49C8-8CDC-DE552506804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97253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73A9DC5E-A53C-4A9C-969D-9B64DFAD47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7575F0BA-01A6-445D-B39F-35A992C349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919DAD1-398F-4D7E-9823-8ABECAFA2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D0878-FE01-4A22-A6B9-59923FC1D6C9}" type="datetimeFigureOut">
              <a:rPr lang="sv-SE" smtClean="0"/>
              <a:t>2023-05-02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CECCA19-3A4E-4C43-BA35-0BAF513B8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03BC286-6535-43ED-BC7A-7E4B4FB58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455AC-271D-49C8-8CDC-DE552506804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62508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>
            <a:extLst>
              <a:ext uri="{FF2B5EF4-FFF2-40B4-BE49-F238E27FC236}">
                <a16:creationId xmlns:a16="http://schemas.microsoft.com/office/drawing/2014/main" id="{9795F843-3CE1-ED4D-A4D1-B27B6DB646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8742" y="616841"/>
            <a:ext cx="9144000" cy="609793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8" name="Platshållare för text 11">
            <a:extLst>
              <a:ext uri="{FF2B5EF4-FFF2-40B4-BE49-F238E27FC236}">
                <a16:creationId xmlns:a16="http://schemas.microsoft.com/office/drawing/2014/main" id="{CF58C1CC-ECA4-5141-95FE-2805C6A2DC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9013" y="1422400"/>
            <a:ext cx="9144000" cy="41862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061768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39BEDAC0-5874-E04B-91DB-F5F9756271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0942" y="2349500"/>
            <a:ext cx="5158058" cy="121920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637405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9C4D5F23-7C9C-F741-BD57-C8983CF398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8742" y="616841"/>
            <a:ext cx="9144000" cy="609793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iagram 3">
            <a:extLst>
              <a:ext uri="{FF2B5EF4-FFF2-40B4-BE49-F238E27FC236}">
                <a16:creationId xmlns:a16="http://schemas.microsoft.com/office/drawing/2014/main" id="{25595C8F-5C86-AD41-81CB-49F231878EF4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988742" y="1397000"/>
            <a:ext cx="9144000" cy="4737100"/>
          </a:xfrm>
        </p:spPr>
        <p:txBody>
          <a:bodyPr/>
          <a:lstStyle/>
          <a:p>
            <a:r>
              <a:rPr lang="sv-SE"/>
              <a:t>Klicka på ikonen för att lägga till ett diagram</a:t>
            </a:r>
          </a:p>
        </p:txBody>
      </p:sp>
    </p:spTree>
    <p:extLst>
      <p:ext uri="{BB962C8B-B14F-4D97-AF65-F5344CB8AC3E}">
        <p14:creationId xmlns:p14="http://schemas.microsoft.com/office/powerpoint/2010/main" val="2368276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n rubrik och 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3496" y="972000"/>
            <a:ext cx="864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rad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392B27C-79B3-42A9-ADBC-D4CB29DF52F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7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2023-05-02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640086D-4C59-4640-B415-83D1F560F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C430EC2-426A-4AEF-9877-11E250564623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557199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15">
            <a:extLst>
              <a:ext uri="{FF2B5EF4-FFF2-40B4-BE49-F238E27FC236}">
                <a16:creationId xmlns:a16="http://schemas.microsoft.com/office/drawing/2014/main" id="{627232BD-4CA2-2247-B71E-E9AC38B6CE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7161696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66A257AA-5F16-1A4A-B3E3-DA688DDA87C4}"/>
              </a:ext>
            </a:extLst>
          </p:cNvPr>
          <p:cNvGrpSpPr/>
          <p:nvPr/>
        </p:nvGrpSpPr>
        <p:grpSpPr>
          <a:xfrm>
            <a:off x="10444481" y="5727126"/>
            <a:ext cx="2222205" cy="884879"/>
            <a:chOff x="10242697" y="5607996"/>
            <a:chExt cx="2222205" cy="884879"/>
          </a:xfrm>
        </p:grpSpPr>
        <p:sp>
          <p:nvSpPr>
            <p:cNvPr id="5" name="textruta 4">
              <a:extLst>
                <a:ext uri="{FF2B5EF4-FFF2-40B4-BE49-F238E27FC236}">
                  <a16:creationId xmlns:a16="http://schemas.microsoft.com/office/drawing/2014/main" id="{4DDCF8DE-35BF-CE4C-84F1-345F9BD1A59D}"/>
                </a:ext>
              </a:extLst>
            </p:cNvPr>
            <p:cNvSpPr txBox="1"/>
            <p:nvPr/>
          </p:nvSpPr>
          <p:spPr>
            <a:xfrm>
              <a:off x="10251887" y="6272815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2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SVERIGES REGIONER I SAMVERKAN</a:t>
              </a:r>
              <a:endParaRPr kumimoji="0" lang="sv-SE" sz="8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ruta 5">
              <a:extLst>
                <a:ext uri="{FF2B5EF4-FFF2-40B4-BE49-F238E27FC236}">
                  <a16:creationId xmlns:a16="http://schemas.microsoft.com/office/drawing/2014/main" id="{36D91317-B3A4-F44F-A50E-7262129857E7}"/>
                </a:ext>
              </a:extLst>
            </p:cNvPr>
            <p:cNvSpPr txBox="1"/>
            <p:nvPr/>
          </p:nvSpPr>
          <p:spPr>
            <a:xfrm>
              <a:off x="10242697" y="5607996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Nationellt system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för kunskapsstyrning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Hälso- och sjukvård</a:t>
              </a: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7" name="Rak 6">
              <a:extLst>
                <a:ext uri="{FF2B5EF4-FFF2-40B4-BE49-F238E27FC236}">
                  <a16:creationId xmlns:a16="http://schemas.microsoft.com/office/drawing/2014/main" id="{2677C2A9-EE1A-3D47-A628-E42AF60ADC3A}"/>
                </a:ext>
              </a:extLst>
            </p:cNvPr>
            <p:cNvCxnSpPr>
              <a:cxnSpLocks/>
            </p:cNvCxnSpPr>
            <p:nvPr/>
          </p:nvCxnSpPr>
          <p:spPr>
            <a:xfrm>
              <a:off x="10339620" y="6277410"/>
              <a:ext cx="1529859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p 7">
            <a:extLst>
              <a:ext uri="{FF2B5EF4-FFF2-40B4-BE49-F238E27FC236}">
                <a16:creationId xmlns:a16="http://schemas.microsoft.com/office/drawing/2014/main" id="{B1819E8B-7BDB-6141-977D-7EF44C3E334F}"/>
              </a:ext>
            </a:extLst>
          </p:cNvPr>
          <p:cNvGrpSpPr/>
          <p:nvPr userDrawn="1"/>
        </p:nvGrpSpPr>
        <p:grpSpPr>
          <a:xfrm>
            <a:off x="10444481" y="5727126"/>
            <a:ext cx="2222205" cy="884879"/>
            <a:chOff x="10242697" y="5607996"/>
            <a:chExt cx="2222205" cy="884879"/>
          </a:xfrm>
        </p:grpSpPr>
        <p:sp>
          <p:nvSpPr>
            <p:cNvPr id="9" name="textruta 8">
              <a:extLst>
                <a:ext uri="{FF2B5EF4-FFF2-40B4-BE49-F238E27FC236}">
                  <a16:creationId xmlns:a16="http://schemas.microsoft.com/office/drawing/2014/main" id="{FF6F8030-A4CC-C748-A26E-38FD2E87979A}"/>
                </a:ext>
              </a:extLst>
            </p:cNvPr>
            <p:cNvSpPr txBox="1"/>
            <p:nvPr userDrawn="1"/>
          </p:nvSpPr>
          <p:spPr>
            <a:xfrm>
              <a:off x="10251887" y="6272815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2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SVERIGES REGIONER I SAMVERKAN</a:t>
              </a:r>
              <a:endParaRPr kumimoji="0" lang="sv-SE" sz="8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ruta 9">
              <a:extLst>
                <a:ext uri="{FF2B5EF4-FFF2-40B4-BE49-F238E27FC236}">
                  <a16:creationId xmlns:a16="http://schemas.microsoft.com/office/drawing/2014/main" id="{2685D7D2-FDF8-F246-859F-C45D301F4D2E}"/>
                </a:ext>
              </a:extLst>
            </p:cNvPr>
            <p:cNvSpPr txBox="1"/>
            <p:nvPr userDrawn="1"/>
          </p:nvSpPr>
          <p:spPr>
            <a:xfrm>
              <a:off x="10242697" y="5607996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Nationellt system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för kunskapsstyrning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Hälso- och sjukvård</a:t>
              </a: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1" name="Rak 10">
              <a:extLst>
                <a:ext uri="{FF2B5EF4-FFF2-40B4-BE49-F238E27FC236}">
                  <a16:creationId xmlns:a16="http://schemas.microsoft.com/office/drawing/2014/main" id="{690F618A-4C54-7A4A-8027-63A38AD9A5F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339620" y="6277410"/>
              <a:ext cx="1529859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917343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F5919A7-E5E7-E447-AC47-3628E2C2C37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BD851597-1D96-1F49-9B1A-ED0727F4581C}"/>
              </a:ext>
            </a:extLst>
          </p:cNvPr>
          <p:cNvGrpSpPr/>
          <p:nvPr/>
        </p:nvGrpSpPr>
        <p:grpSpPr>
          <a:xfrm>
            <a:off x="10242697" y="5607996"/>
            <a:ext cx="2222205" cy="884879"/>
            <a:chOff x="10242697" y="5607996"/>
            <a:chExt cx="2222205" cy="884879"/>
          </a:xfrm>
        </p:grpSpPr>
        <p:sp>
          <p:nvSpPr>
            <p:cNvPr id="5" name="textruta 4">
              <a:extLst>
                <a:ext uri="{FF2B5EF4-FFF2-40B4-BE49-F238E27FC236}">
                  <a16:creationId xmlns:a16="http://schemas.microsoft.com/office/drawing/2014/main" id="{51D8CF96-0018-FD40-88CB-DC6ACA2FB156}"/>
                </a:ext>
              </a:extLst>
            </p:cNvPr>
            <p:cNvSpPr txBox="1"/>
            <p:nvPr/>
          </p:nvSpPr>
          <p:spPr>
            <a:xfrm>
              <a:off x="10251887" y="6272815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2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SVERIGES REGIONER I SAMVERKAN</a:t>
              </a:r>
              <a:endParaRPr kumimoji="0" lang="sv-SE" sz="8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ruta 5">
              <a:extLst>
                <a:ext uri="{FF2B5EF4-FFF2-40B4-BE49-F238E27FC236}">
                  <a16:creationId xmlns:a16="http://schemas.microsoft.com/office/drawing/2014/main" id="{A2A8A072-9169-BC43-801A-A61BF591F032}"/>
                </a:ext>
              </a:extLst>
            </p:cNvPr>
            <p:cNvSpPr txBox="1"/>
            <p:nvPr/>
          </p:nvSpPr>
          <p:spPr>
            <a:xfrm>
              <a:off x="10242697" y="5607996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Nationellt system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för kunskapsstyrning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Hälso- och sjukvård</a:t>
              </a: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7" name="Rak 6">
              <a:extLst>
                <a:ext uri="{FF2B5EF4-FFF2-40B4-BE49-F238E27FC236}">
                  <a16:creationId xmlns:a16="http://schemas.microsoft.com/office/drawing/2014/main" id="{9E836D9E-4AB0-0C41-802B-ED4298D608B2}"/>
                </a:ext>
              </a:extLst>
            </p:cNvPr>
            <p:cNvCxnSpPr>
              <a:cxnSpLocks/>
            </p:cNvCxnSpPr>
            <p:nvPr/>
          </p:nvCxnSpPr>
          <p:spPr>
            <a:xfrm>
              <a:off x="10339620" y="6277410"/>
              <a:ext cx="1529859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Platshållare för text 11">
            <a:extLst>
              <a:ext uri="{FF2B5EF4-FFF2-40B4-BE49-F238E27FC236}">
                <a16:creationId xmlns:a16="http://schemas.microsoft.com/office/drawing/2014/main" id="{3BC94B7A-F171-604C-9683-0DB769480E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1413" y="1574800"/>
            <a:ext cx="9144000" cy="41862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text 20">
            <a:extLst>
              <a:ext uri="{FF2B5EF4-FFF2-40B4-BE49-F238E27FC236}">
                <a16:creationId xmlns:a16="http://schemas.microsoft.com/office/drawing/2014/main" id="{42676A12-DB87-3E48-8425-B6EE6303708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1413" y="761565"/>
            <a:ext cx="9144000" cy="660400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F4CE3D53-DEA0-8E4B-B92D-F10674F059E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upp 10">
            <a:extLst>
              <a:ext uri="{FF2B5EF4-FFF2-40B4-BE49-F238E27FC236}">
                <a16:creationId xmlns:a16="http://schemas.microsoft.com/office/drawing/2014/main" id="{67BBF980-C512-0447-A28B-C4C2C1F78096}"/>
              </a:ext>
            </a:extLst>
          </p:cNvPr>
          <p:cNvGrpSpPr/>
          <p:nvPr userDrawn="1"/>
        </p:nvGrpSpPr>
        <p:grpSpPr>
          <a:xfrm>
            <a:off x="10242697" y="5607996"/>
            <a:ext cx="2222205" cy="884879"/>
            <a:chOff x="10242697" y="5607996"/>
            <a:chExt cx="2222205" cy="884879"/>
          </a:xfrm>
        </p:grpSpPr>
        <p:sp>
          <p:nvSpPr>
            <p:cNvPr id="12" name="textruta 11">
              <a:extLst>
                <a:ext uri="{FF2B5EF4-FFF2-40B4-BE49-F238E27FC236}">
                  <a16:creationId xmlns:a16="http://schemas.microsoft.com/office/drawing/2014/main" id="{4CB3DB73-CD80-6941-876E-37F777FC5E4F}"/>
                </a:ext>
              </a:extLst>
            </p:cNvPr>
            <p:cNvSpPr txBox="1"/>
            <p:nvPr userDrawn="1"/>
          </p:nvSpPr>
          <p:spPr>
            <a:xfrm>
              <a:off x="10251887" y="6272815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2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SVERIGES REGIONER I SAMVERKAN</a:t>
              </a:r>
              <a:endParaRPr kumimoji="0" lang="sv-SE" sz="8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textruta 12">
              <a:extLst>
                <a:ext uri="{FF2B5EF4-FFF2-40B4-BE49-F238E27FC236}">
                  <a16:creationId xmlns:a16="http://schemas.microsoft.com/office/drawing/2014/main" id="{2322C6A7-FC94-F84A-9ED7-D07BAFDC4FFA}"/>
                </a:ext>
              </a:extLst>
            </p:cNvPr>
            <p:cNvSpPr txBox="1"/>
            <p:nvPr userDrawn="1"/>
          </p:nvSpPr>
          <p:spPr>
            <a:xfrm>
              <a:off x="10242697" y="5607996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Nationellt system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för kunskapsstyrning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Hälso- och sjukvård</a:t>
              </a: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4" name="Rak 13">
              <a:extLst>
                <a:ext uri="{FF2B5EF4-FFF2-40B4-BE49-F238E27FC236}">
                  <a16:creationId xmlns:a16="http://schemas.microsoft.com/office/drawing/2014/main" id="{47BA1FC6-63BA-2641-B133-B828EDB49E3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339620" y="6277410"/>
              <a:ext cx="1529859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9909524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5ECCEBBD-DCC5-9D46-8E00-EA10C52082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29302" y="743841"/>
            <a:ext cx="4127500" cy="805559"/>
          </a:xfrm>
        </p:spPr>
        <p:txBody>
          <a:bodyPr anchor="b">
            <a:noAutofit/>
          </a:bodyPr>
          <a:lstStyle>
            <a:lvl1pPr algn="l">
              <a:defRPr sz="28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text 11">
            <a:extLst>
              <a:ext uri="{FF2B5EF4-FFF2-40B4-BE49-F238E27FC236}">
                <a16:creationId xmlns:a16="http://schemas.microsoft.com/office/drawing/2014/main" id="{5B50278C-4D2B-704E-A5F0-C7A065AD63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29302" y="1727200"/>
            <a:ext cx="4127500" cy="418623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bild 3">
            <a:extLst>
              <a:ext uri="{FF2B5EF4-FFF2-40B4-BE49-F238E27FC236}">
                <a16:creationId xmlns:a16="http://schemas.microsoft.com/office/drawing/2014/main" id="{95429808-FCC4-BF42-A19A-25EAACB2059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257800" cy="66421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47736156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>
            <a:extLst>
              <a:ext uri="{FF2B5EF4-FFF2-40B4-BE49-F238E27FC236}">
                <a16:creationId xmlns:a16="http://schemas.microsoft.com/office/drawing/2014/main" id="{9795F843-3CE1-ED4D-A4D1-B27B6DB646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8742" y="616841"/>
            <a:ext cx="9144000" cy="609793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8" name="Platshållare för text 11">
            <a:extLst>
              <a:ext uri="{FF2B5EF4-FFF2-40B4-BE49-F238E27FC236}">
                <a16:creationId xmlns:a16="http://schemas.microsoft.com/office/drawing/2014/main" id="{CF58C1CC-ECA4-5141-95FE-2805C6A2DC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9013" y="1422400"/>
            <a:ext cx="9144000" cy="41862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598254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39BEDAC0-5874-E04B-91DB-F5F9756271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0942" y="2349500"/>
            <a:ext cx="5158058" cy="121920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501238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9C4D5F23-7C9C-F741-BD57-C8983CF398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8742" y="616841"/>
            <a:ext cx="9144000" cy="609793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iagram 3">
            <a:extLst>
              <a:ext uri="{FF2B5EF4-FFF2-40B4-BE49-F238E27FC236}">
                <a16:creationId xmlns:a16="http://schemas.microsoft.com/office/drawing/2014/main" id="{25595C8F-5C86-AD41-81CB-49F231878EF4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988742" y="1397000"/>
            <a:ext cx="9144000" cy="4737100"/>
          </a:xfrm>
        </p:spPr>
        <p:txBody>
          <a:bodyPr/>
          <a:lstStyle/>
          <a:p>
            <a:r>
              <a:rPr lang="sv-SE"/>
              <a:t>Klicka på ikonen för att lägga till ett diagram</a:t>
            </a:r>
          </a:p>
        </p:txBody>
      </p:sp>
    </p:spTree>
    <p:extLst>
      <p:ext uri="{BB962C8B-B14F-4D97-AF65-F5344CB8AC3E}">
        <p14:creationId xmlns:p14="http://schemas.microsoft.com/office/powerpoint/2010/main" val="247773444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15">
            <a:extLst>
              <a:ext uri="{FF2B5EF4-FFF2-40B4-BE49-F238E27FC236}">
                <a16:creationId xmlns:a16="http://schemas.microsoft.com/office/drawing/2014/main" id="{627232BD-4CA2-2247-B71E-E9AC38B6CE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7161696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66A257AA-5F16-1A4A-B3E3-DA688DDA87C4}"/>
              </a:ext>
            </a:extLst>
          </p:cNvPr>
          <p:cNvGrpSpPr/>
          <p:nvPr/>
        </p:nvGrpSpPr>
        <p:grpSpPr>
          <a:xfrm>
            <a:off x="10444481" y="5727126"/>
            <a:ext cx="2222205" cy="884879"/>
            <a:chOff x="10242697" y="5607996"/>
            <a:chExt cx="2222205" cy="884879"/>
          </a:xfrm>
        </p:grpSpPr>
        <p:sp>
          <p:nvSpPr>
            <p:cNvPr id="5" name="textruta 4">
              <a:extLst>
                <a:ext uri="{FF2B5EF4-FFF2-40B4-BE49-F238E27FC236}">
                  <a16:creationId xmlns:a16="http://schemas.microsoft.com/office/drawing/2014/main" id="{4DDCF8DE-35BF-CE4C-84F1-345F9BD1A59D}"/>
                </a:ext>
              </a:extLst>
            </p:cNvPr>
            <p:cNvSpPr txBox="1"/>
            <p:nvPr/>
          </p:nvSpPr>
          <p:spPr>
            <a:xfrm>
              <a:off x="10251887" y="6272815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v-SE" sz="820" b="1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SVERIGES REGIONER I SAMVERKAN</a:t>
              </a:r>
              <a:endParaRPr lang="sv-SE" sz="82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textruta 5">
              <a:extLst>
                <a:ext uri="{FF2B5EF4-FFF2-40B4-BE49-F238E27FC236}">
                  <a16:creationId xmlns:a16="http://schemas.microsoft.com/office/drawing/2014/main" id="{36D91317-B3A4-F44F-A50E-7262129857E7}"/>
                </a:ext>
              </a:extLst>
            </p:cNvPr>
            <p:cNvSpPr txBox="1"/>
            <p:nvPr/>
          </p:nvSpPr>
          <p:spPr>
            <a:xfrm>
              <a:off x="10242697" y="5607996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480"/>
                </a:lnSpc>
              </a:pPr>
              <a:r>
                <a:rPr lang="sv-SE" sz="1400" b="1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Nationellt system </a:t>
              </a:r>
              <a:endParaRPr lang="sv-SE" sz="14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>
                <a:lnSpc>
                  <a:spcPts val="1480"/>
                </a:lnSpc>
              </a:pPr>
              <a:r>
                <a:rPr lang="sv-SE" sz="1400" b="1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för kunskapsstyrning </a:t>
              </a:r>
              <a:endParaRPr lang="sv-SE" sz="14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>
                <a:lnSpc>
                  <a:spcPts val="1480"/>
                </a:lnSpc>
              </a:pPr>
              <a:r>
                <a:rPr lang="sv-SE" sz="1400" b="1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Hälso- och sjukvård</a:t>
              </a:r>
              <a:endParaRPr lang="sv-SE" sz="18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7" name="Rak 6">
              <a:extLst>
                <a:ext uri="{FF2B5EF4-FFF2-40B4-BE49-F238E27FC236}">
                  <a16:creationId xmlns:a16="http://schemas.microsoft.com/office/drawing/2014/main" id="{2677C2A9-EE1A-3D47-A628-E42AF60ADC3A}"/>
                </a:ext>
              </a:extLst>
            </p:cNvPr>
            <p:cNvCxnSpPr>
              <a:cxnSpLocks/>
            </p:cNvCxnSpPr>
            <p:nvPr/>
          </p:nvCxnSpPr>
          <p:spPr>
            <a:xfrm>
              <a:off x="10339620" y="6277410"/>
              <a:ext cx="1529859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p 7">
            <a:extLst>
              <a:ext uri="{FF2B5EF4-FFF2-40B4-BE49-F238E27FC236}">
                <a16:creationId xmlns:a16="http://schemas.microsoft.com/office/drawing/2014/main" id="{B1819E8B-7BDB-6141-977D-7EF44C3E334F}"/>
              </a:ext>
            </a:extLst>
          </p:cNvPr>
          <p:cNvGrpSpPr/>
          <p:nvPr userDrawn="1"/>
        </p:nvGrpSpPr>
        <p:grpSpPr>
          <a:xfrm>
            <a:off x="10444481" y="5727126"/>
            <a:ext cx="2222205" cy="884879"/>
            <a:chOff x="10242697" y="5607996"/>
            <a:chExt cx="2222205" cy="884879"/>
          </a:xfrm>
        </p:grpSpPr>
        <p:sp>
          <p:nvSpPr>
            <p:cNvPr id="9" name="textruta 8">
              <a:extLst>
                <a:ext uri="{FF2B5EF4-FFF2-40B4-BE49-F238E27FC236}">
                  <a16:creationId xmlns:a16="http://schemas.microsoft.com/office/drawing/2014/main" id="{FF6F8030-A4CC-C748-A26E-38FD2E87979A}"/>
                </a:ext>
              </a:extLst>
            </p:cNvPr>
            <p:cNvSpPr txBox="1"/>
            <p:nvPr userDrawn="1"/>
          </p:nvSpPr>
          <p:spPr>
            <a:xfrm>
              <a:off x="10251887" y="6272815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v-SE" sz="820" b="1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SVERIGES REGIONER I SAMVERKAN</a:t>
              </a:r>
              <a:endParaRPr lang="sv-SE" sz="82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textruta 9">
              <a:extLst>
                <a:ext uri="{FF2B5EF4-FFF2-40B4-BE49-F238E27FC236}">
                  <a16:creationId xmlns:a16="http://schemas.microsoft.com/office/drawing/2014/main" id="{2685D7D2-FDF8-F246-859F-C45D301F4D2E}"/>
                </a:ext>
              </a:extLst>
            </p:cNvPr>
            <p:cNvSpPr txBox="1"/>
            <p:nvPr userDrawn="1"/>
          </p:nvSpPr>
          <p:spPr>
            <a:xfrm>
              <a:off x="10242697" y="5607996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480"/>
                </a:lnSpc>
              </a:pPr>
              <a:r>
                <a:rPr lang="sv-SE" sz="1400" b="1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Nationellt system </a:t>
              </a:r>
              <a:endParaRPr lang="sv-SE" sz="14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>
                <a:lnSpc>
                  <a:spcPts val="1480"/>
                </a:lnSpc>
              </a:pPr>
              <a:r>
                <a:rPr lang="sv-SE" sz="1400" b="1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för kunskapsstyrning </a:t>
              </a:r>
              <a:endParaRPr lang="sv-SE" sz="14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>
                <a:lnSpc>
                  <a:spcPts val="1480"/>
                </a:lnSpc>
              </a:pPr>
              <a:r>
                <a:rPr lang="sv-SE" sz="1400" b="1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Hälso- och sjukvård</a:t>
              </a:r>
              <a:endParaRPr lang="sv-SE" sz="18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1" name="Rak 10">
              <a:extLst>
                <a:ext uri="{FF2B5EF4-FFF2-40B4-BE49-F238E27FC236}">
                  <a16:creationId xmlns:a16="http://schemas.microsoft.com/office/drawing/2014/main" id="{690F618A-4C54-7A4A-8027-63A38AD9A5F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339620" y="6277410"/>
              <a:ext cx="1529859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4425180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F5919A7-E5E7-E447-AC47-3628E2C2C37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BD851597-1D96-1F49-9B1A-ED0727F4581C}"/>
              </a:ext>
            </a:extLst>
          </p:cNvPr>
          <p:cNvGrpSpPr/>
          <p:nvPr/>
        </p:nvGrpSpPr>
        <p:grpSpPr>
          <a:xfrm>
            <a:off x="10242697" y="5607996"/>
            <a:ext cx="2222205" cy="884879"/>
            <a:chOff x="10242697" y="5607996"/>
            <a:chExt cx="2222205" cy="884879"/>
          </a:xfrm>
        </p:grpSpPr>
        <p:sp>
          <p:nvSpPr>
            <p:cNvPr id="5" name="textruta 4">
              <a:extLst>
                <a:ext uri="{FF2B5EF4-FFF2-40B4-BE49-F238E27FC236}">
                  <a16:creationId xmlns:a16="http://schemas.microsoft.com/office/drawing/2014/main" id="{51D8CF96-0018-FD40-88CB-DC6ACA2FB156}"/>
                </a:ext>
              </a:extLst>
            </p:cNvPr>
            <p:cNvSpPr txBox="1"/>
            <p:nvPr/>
          </p:nvSpPr>
          <p:spPr>
            <a:xfrm>
              <a:off x="10251887" y="6272815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v-SE" sz="820" b="1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SVERIGES REGIONER I SAMVERKAN</a:t>
              </a:r>
              <a:endParaRPr lang="sv-SE" sz="82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textruta 5">
              <a:extLst>
                <a:ext uri="{FF2B5EF4-FFF2-40B4-BE49-F238E27FC236}">
                  <a16:creationId xmlns:a16="http://schemas.microsoft.com/office/drawing/2014/main" id="{A2A8A072-9169-BC43-801A-A61BF591F032}"/>
                </a:ext>
              </a:extLst>
            </p:cNvPr>
            <p:cNvSpPr txBox="1"/>
            <p:nvPr/>
          </p:nvSpPr>
          <p:spPr>
            <a:xfrm>
              <a:off x="10242697" y="5607996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480"/>
                </a:lnSpc>
              </a:pPr>
              <a:r>
                <a:rPr lang="sv-SE" sz="1400" b="1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Nationellt system </a:t>
              </a:r>
              <a:endParaRPr lang="sv-SE" sz="14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>
                <a:lnSpc>
                  <a:spcPts val="1480"/>
                </a:lnSpc>
              </a:pPr>
              <a:r>
                <a:rPr lang="sv-SE" sz="1400" b="1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för kunskapsstyrning </a:t>
              </a:r>
              <a:endParaRPr lang="sv-SE" sz="14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>
                <a:lnSpc>
                  <a:spcPts val="1480"/>
                </a:lnSpc>
              </a:pPr>
              <a:r>
                <a:rPr lang="sv-SE" sz="1400" b="1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Hälso- och sjukvård</a:t>
              </a:r>
              <a:endParaRPr lang="sv-SE" sz="18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7" name="Rak 6">
              <a:extLst>
                <a:ext uri="{FF2B5EF4-FFF2-40B4-BE49-F238E27FC236}">
                  <a16:creationId xmlns:a16="http://schemas.microsoft.com/office/drawing/2014/main" id="{9E836D9E-4AB0-0C41-802B-ED4298D608B2}"/>
                </a:ext>
              </a:extLst>
            </p:cNvPr>
            <p:cNvCxnSpPr>
              <a:cxnSpLocks/>
            </p:cNvCxnSpPr>
            <p:nvPr/>
          </p:nvCxnSpPr>
          <p:spPr>
            <a:xfrm>
              <a:off x="10339620" y="6277410"/>
              <a:ext cx="1529859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Platshållare för text 11">
            <a:extLst>
              <a:ext uri="{FF2B5EF4-FFF2-40B4-BE49-F238E27FC236}">
                <a16:creationId xmlns:a16="http://schemas.microsoft.com/office/drawing/2014/main" id="{3BC94B7A-F171-604C-9683-0DB769480E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1413" y="1574800"/>
            <a:ext cx="9144000" cy="41862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text 20">
            <a:extLst>
              <a:ext uri="{FF2B5EF4-FFF2-40B4-BE49-F238E27FC236}">
                <a16:creationId xmlns:a16="http://schemas.microsoft.com/office/drawing/2014/main" id="{42676A12-DB87-3E48-8425-B6EE6303708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1413" y="761565"/>
            <a:ext cx="9144000" cy="660400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grpSp>
        <p:nvGrpSpPr>
          <p:cNvPr id="11" name="Grupp 10">
            <a:extLst>
              <a:ext uri="{FF2B5EF4-FFF2-40B4-BE49-F238E27FC236}">
                <a16:creationId xmlns:a16="http://schemas.microsoft.com/office/drawing/2014/main" id="{67BBF980-C512-0447-A28B-C4C2C1F78096}"/>
              </a:ext>
            </a:extLst>
          </p:cNvPr>
          <p:cNvGrpSpPr/>
          <p:nvPr userDrawn="1"/>
        </p:nvGrpSpPr>
        <p:grpSpPr>
          <a:xfrm>
            <a:off x="10242697" y="5607996"/>
            <a:ext cx="2222205" cy="884879"/>
            <a:chOff x="10242697" y="5607996"/>
            <a:chExt cx="2222205" cy="884879"/>
          </a:xfrm>
        </p:grpSpPr>
        <p:sp>
          <p:nvSpPr>
            <p:cNvPr id="12" name="textruta 11">
              <a:extLst>
                <a:ext uri="{FF2B5EF4-FFF2-40B4-BE49-F238E27FC236}">
                  <a16:creationId xmlns:a16="http://schemas.microsoft.com/office/drawing/2014/main" id="{4CB3DB73-CD80-6941-876E-37F777FC5E4F}"/>
                </a:ext>
              </a:extLst>
            </p:cNvPr>
            <p:cNvSpPr txBox="1"/>
            <p:nvPr userDrawn="1"/>
          </p:nvSpPr>
          <p:spPr>
            <a:xfrm>
              <a:off x="10251887" y="6272815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v-SE" sz="820" b="1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SVERIGES REGIONER I SAMVERKAN</a:t>
              </a:r>
              <a:endParaRPr lang="sv-SE" sz="82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textruta 12">
              <a:extLst>
                <a:ext uri="{FF2B5EF4-FFF2-40B4-BE49-F238E27FC236}">
                  <a16:creationId xmlns:a16="http://schemas.microsoft.com/office/drawing/2014/main" id="{2322C6A7-FC94-F84A-9ED7-D07BAFDC4FFA}"/>
                </a:ext>
              </a:extLst>
            </p:cNvPr>
            <p:cNvSpPr txBox="1"/>
            <p:nvPr userDrawn="1"/>
          </p:nvSpPr>
          <p:spPr>
            <a:xfrm>
              <a:off x="10242697" y="5607996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480"/>
                </a:lnSpc>
              </a:pPr>
              <a:r>
                <a:rPr lang="sv-SE" sz="1400" b="1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Nationellt system </a:t>
              </a:r>
              <a:endParaRPr lang="sv-SE" sz="14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>
                <a:lnSpc>
                  <a:spcPts val="1480"/>
                </a:lnSpc>
              </a:pPr>
              <a:r>
                <a:rPr lang="sv-SE" sz="1400" b="1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för kunskapsstyrning </a:t>
              </a:r>
              <a:endParaRPr lang="sv-SE" sz="14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>
                <a:lnSpc>
                  <a:spcPts val="1480"/>
                </a:lnSpc>
              </a:pPr>
              <a:r>
                <a:rPr lang="sv-SE" sz="1400" b="1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Hälso- och sjukvård</a:t>
              </a:r>
              <a:endParaRPr lang="sv-SE" sz="18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4" name="Rak 13">
              <a:extLst>
                <a:ext uri="{FF2B5EF4-FFF2-40B4-BE49-F238E27FC236}">
                  <a16:creationId xmlns:a16="http://schemas.microsoft.com/office/drawing/2014/main" id="{47BA1FC6-63BA-2641-B133-B828EDB49E3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339620" y="6277410"/>
              <a:ext cx="1529859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7397862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5ECCEBBD-DCC5-9D46-8E00-EA10C52082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29302" y="743841"/>
            <a:ext cx="4127500" cy="805559"/>
          </a:xfrm>
        </p:spPr>
        <p:txBody>
          <a:bodyPr anchor="b">
            <a:noAutofit/>
          </a:bodyPr>
          <a:lstStyle>
            <a:lvl1pPr algn="l">
              <a:defRPr sz="28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text 11">
            <a:extLst>
              <a:ext uri="{FF2B5EF4-FFF2-40B4-BE49-F238E27FC236}">
                <a16:creationId xmlns:a16="http://schemas.microsoft.com/office/drawing/2014/main" id="{5B50278C-4D2B-704E-A5F0-C7A065AD63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29302" y="1727200"/>
            <a:ext cx="4127500" cy="418623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bild 3">
            <a:extLst>
              <a:ext uri="{FF2B5EF4-FFF2-40B4-BE49-F238E27FC236}">
                <a16:creationId xmlns:a16="http://schemas.microsoft.com/office/drawing/2014/main" id="{95429808-FCC4-BF42-A19A-25EAACB2059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257800" cy="66421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284640634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66667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rubrik och två underrubri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82DF18E-7E8D-4A71-890C-3CFB232770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76809" y="1477692"/>
            <a:ext cx="4140001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 på en eller två rader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46B3D42-77C7-4FA8-AA30-92017FA612D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76809" y="1481733"/>
            <a:ext cx="4140000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 på en eller två rader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ACDCC492-7BCC-4ED9-B2C6-C005B30C5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2023-05-02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2A9FDD7-8709-4118-8A52-E0DB7693F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9AC5545E-7744-463D-8795-8ACFFF917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D01EF920-89B6-43FE-BC82-D3F3F4E246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6809" y="585044"/>
            <a:ext cx="8640000" cy="710252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rad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D4D9B012-53D8-4F15-8B22-2FDE176255A1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17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2" name="Platshållare för innehåll 3">
            <a:extLst>
              <a:ext uri="{FF2B5EF4-FFF2-40B4-BE49-F238E27FC236}">
                <a16:creationId xmlns:a16="http://schemas.microsoft.com/office/drawing/2014/main" id="{C670D3A9-CE21-4ECA-B331-6CD15F9616B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7F6ACE35-4E6C-49D8-A224-4BBC04C4696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3301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03175" y="972000"/>
            <a:ext cx="414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003175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2023-05-02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80E395B5-3017-4735-BEE7-B3DEC703BA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5750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 dirty="0"/>
              <a:t>Klicka på ikonen för att </a:t>
            </a:r>
            <a:br>
              <a:rPr lang="sv-SE" dirty="0"/>
            </a:br>
            <a:r>
              <a:rPr lang="sv-SE" dirty="0"/>
              <a:t>lägga till en bild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0831E66-BE42-4C10-8590-C12E77B62EBA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6830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9">
            <a:extLst>
              <a:ext uri="{FF2B5EF4-FFF2-40B4-BE49-F238E27FC236}">
                <a16:creationId xmlns:a16="http://schemas.microsoft.com/office/drawing/2014/main" id="{6437C3FB-B590-43F3-8686-17D11169DEC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11846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 dirty="0"/>
              <a:t>Klicka på ikonen för att </a:t>
            </a:r>
            <a:br>
              <a:rPr lang="sv-SE" dirty="0"/>
            </a:br>
            <a:r>
              <a:rPr lang="sv-SE" dirty="0"/>
              <a:t>lägga till en bild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0C0FFDE-20E1-4E05-AD5B-876993A14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2023-05-02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C658C64-0CC7-478A-AC17-30210252F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BD27019-FF78-4832-9008-F432E9C3B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118C7873-AD9A-4598-BEE2-3ED782562B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8465" y="617055"/>
            <a:ext cx="5495070" cy="1325563"/>
          </a:xfrm>
        </p:spPr>
        <p:txBody>
          <a:bodyPr anchor="b" anchorCtr="0">
            <a:noAutofit/>
          </a:bodyPr>
          <a:lstStyle>
            <a:lvl1pPr>
              <a:defRPr sz="2800"/>
            </a:lvl1pPr>
          </a:lstStyle>
          <a:p>
            <a:r>
              <a:rPr lang="sv-SE" dirty="0"/>
              <a:t>Rubrik i svart/vit/blå placeras fritt på bilden där den passar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BBAB7C4-34CF-4F5D-8C3D-27B38F9E8CF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9380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örre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7055415-C399-4877-B646-A2D63B23A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2023-05-02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F62413D-730B-4EBD-B9C6-E6B147E9D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3D275AC-7ABB-49A4-BADA-267D495A8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241C9948-CE84-42C5-B2F5-861912055175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1800000" y="1134737"/>
            <a:ext cx="8640000" cy="4589261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sv-SE" dirty="0"/>
              <a:t>Innehåll med grafik som t ex tabell eller diagram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7BC50C73-2857-465E-A01E-727A200B1112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7455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18CA09C7-587A-4657-81D5-AC0FD131658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824" y="6055200"/>
            <a:ext cx="1665480" cy="482611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234B26A-6B2B-4C95-8A12-DEAF372AB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DDE046B-4018-48D7-8D73-CC8D08898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90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6471CCF-095F-468D-ADFF-411F91FB9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4838" y="6384966"/>
            <a:ext cx="1021520" cy="15284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2023-05-02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2D835D-2058-46B0-B2A7-6BEB4597C2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358" y="6383923"/>
            <a:ext cx="3751641" cy="15493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2D76D85-745A-4E90-8EF1-A95FE2D46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47999" y="6383923"/>
            <a:ext cx="1296002" cy="15388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3107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00000"/>
        </a:lnSpc>
        <a:spcBef>
          <a:spcPts val="800"/>
        </a:spcBef>
        <a:buSzPct val="70000"/>
        <a:buFont typeface="Courier New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18CA09C7-587A-4657-81D5-AC0FD131658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824" y="6055200"/>
            <a:ext cx="1665480" cy="482611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234B26A-6B2B-4C95-8A12-DEAF372AB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DDE046B-4018-48D7-8D73-CC8D08898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90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6471CCF-095F-468D-ADFF-411F91FB9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4838" y="6384966"/>
            <a:ext cx="1021520" cy="15284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2023-05-02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2D835D-2058-46B0-B2A7-6BEB4597C2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358" y="6383923"/>
            <a:ext cx="3751641" cy="15493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2D76D85-745A-4E90-8EF1-A95FE2D46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47999" y="6383923"/>
            <a:ext cx="1296002" cy="15388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5071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00000"/>
        </a:lnSpc>
        <a:spcBef>
          <a:spcPts val="800"/>
        </a:spcBef>
        <a:buSzPct val="70000"/>
        <a:buFont typeface="Courier New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18CA09C7-587A-4657-81D5-AC0FD131658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824" y="6055200"/>
            <a:ext cx="1665480" cy="482611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234B26A-6B2B-4C95-8A12-DEAF372AB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DDE046B-4018-48D7-8D73-CC8D08898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90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6471CCF-095F-468D-ADFF-411F91FB9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4838" y="6384966"/>
            <a:ext cx="1021520" cy="15284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517961DE-70CA-1949-9072-9D2A38C11419}" type="datetime1">
              <a:rPr lang="sv-SE" smtClean="0"/>
              <a:t>2023-05-02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2D835D-2058-46B0-B2A7-6BEB4597C2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358" y="6383923"/>
            <a:ext cx="3751641" cy="15493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2D76D85-745A-4E90-8EF1-A95FE2D46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47999" y="6383923"/>
            <a:ext cx="1296002" cy="15388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5856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00000"/>
        </a:lnSpc>
        <a:spcBef>
          <a:spcPts val="800"/>
        </a:spcBef>
        <a:buSzPct val="70000"/>
        <a:buFont typeface="Courier New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rubrik 1">
            <a:extLst>
              <a:ext uri="{FF2B5EF4-FFF2-40B4-BE49-F238E27FC236}">
                <a16:creationId xmlns:a16="http://schemas.microsoft.com/office/drawing/2014/main" id="{18BF671C-FD53-304A-A420-AEADAE282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4090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sv-SE" dirty="0"/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08950591-8A82-364A-86CA-C189240A1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40449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sv-SE" dirty="0"/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97303B95-650F-714F-8232-5984935A2441}"/>
              </a:ext>
            </a:extLst>
          </p:cNvPr>
          <p:cNvGrpSpPr/>
          <p:nvPr/>
        </p:nvGrpSpPr>
        <p:grpSpPr>
          <a:xfrm>
            <a:off x="10444402" y="5729019"/>
            <a:ext cx="2222205" cy="884879"/>
            <a:chOff x="9377915" y="4859079"/>
            <a:chExt cx="2222205" cy="884879"/>
          </a:xfrm>
        </p:grpSpPr>
        <p:sp>
          <p:nvSpPr>
            <p:cNvPr id="11" name="textruta 10">
              <a:extLst>
                <a:ext uri="{FF2B5EF4-FFF2-40B4-BE49-F238E27FC236}">
                  <a16:creationId xmlns:a16="http://schemas.microsoft.com/office/drawing/2014/main" id="{3A8B58AC-0FAC-EA4C-ADF5-FAADAB680E47}"/>
                </a:ext>
              </a:extLst>
            </p:cNvPr>
            <p:cNvSpPr txBox="1"/>
            <p:nvPr/>
          </p:nvSpPr>
          <p:spPr>
            <a:xfrm>
              <a:off x="9377915" y="4859079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480"/>
                </a:lnSpc>
              </a:pPr>
              <a:r>
                <a:rPr lang="sv-SE" sz="140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Nationellt system </a:t>
              </a:r>
              <a:endParaRPr lang="sv-SE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>
                <a:lnSpc>
                  <a:spcPts val="1480"/>
                </a:lnSpc>
              </a:pPr>
              <a:r>
                <a:rPr lang="sv-SE" sz="140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för kunskapsstyrning </a:t>
              </a:r>
              <a:endParaRPr lang="sv-SE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>
                <a:lnSpc>
                  <a:spcPts val="1480"/>
                </a:lnSpc>
              </a:pPr>
              <a:r>
                <a:rPr lang="sv-SE" sz="140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Hälso- och sjukvård</a:t>
              </a:r>
              <a:endParaRPr lang="sv-SE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2" name="Rak 11">
              <a:extLst>
                <a:ext uri="{FF2B5EF4-FFF2-40B4-BE49-F238E27FC236}">
                  <a16:creationId xmlns:a16="http://schemas.microsoft.com/office/drawing/2014/main" id="{FC4396FF-D82D-CB4F-AACC-5084E37108EB}"/>
                </a:ext>
              </a:extLst>
            </p:cNvPr>
            <p:cNvCxnSpPr>
              <a:cxnSpLocks/>
            </p:cNvCxnSpPr>
            <p:nvPr/>
          </p:nvCxnSpPr>
          <p:spPr>
            <a:xfrm>
              <a:off x="9474838" y="5528493"/>
              <a:ext cx="1529859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ruta 12">
              <a:extLst>
                <a:ext uri="{FF2B5EF4-FFF2-40B4-BE49-F238E27FC236}">
                  <a16:creationId xmlns:a16="http://schemas.microsoft.com/office/drawing/2014/main" id="{C41A13BC-AA04-7047-96FB-A2FFD99C0BE6}"/>
                </a:ext>
              </a:extLst>
            </p:cNvPr>
            <p:cNvSpPr txBox="1"/>
            <p:nvPr/>
          </p:nvSpPr>
          <p:spPr>
            <a:xfrm>
              <a:off x="9387105" y="5523898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v-SE" sz="82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SVERIGES REGIONER I SAMVERKAN</a:t>
              </a:r>
              <a:endParaRPr lang="sv-SE" sz="82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5" name="Grupp 14">
            <a:extLst>
              <a:ext uri="{FF2B5EF4-FFF2-40B4-BE49-F238E27FC236}">
                <a16:creationId xmlns:a16="http://schemas.microsoft.com/office/drawing/2014/main" id="{17030F3F-79BD-B340-B21F-259B2B70D2DE}"/>
              </a:ext>
            </a:extLst>
          </p:cNvPr>
          <p:cNvGrpSpPr/>
          <p:nvPr userDrawn="1"/>
        </p:nvGrpSpPr>
        <p:grpSpPr>
          <a:xfrm>
            <a:off x="10444402" y="5729019"/>
            <a:ext cx="2222205" cy="884879"/>
            <a:chOff x="9377915" y="4859079"/>
            <a:chExt cx="2222205" cy="884879"/>
          </a:xfrm>
        </p:grpSpPr>
        <p:sp>
          <p:nvSpPr>
            <p:cNvPr id="16" name="textruta 15">
              <a:extLst>
                <a:ext uri="{FF2B5EF4-FFF2-40B4-BE49-F238E27FC236}">
                  <a16:creationId xmlns:a16="http://schemas.microsoft.com/office/drawing/2014/main" id="{6B0C84F2-76AA-414F-A6BF-AEE900B45DB0}"/>
                </a:ext>
              </a:extLst>
            </p:cNvPr>
            <p:cNvSpPr txBox="1"/>
            <p:nvPr userDrawn="1"/>
          </p:nvSpPr>
          <p:spPr>
            <a:xfrm>
              <a:off x="9377915" y="4859079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480"/>
                </a:lnSpc>
              </a:pPr>
              <a:r>
                <a:rPr lang="sv-SE" sz="140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Nationellt system </a:t>
              </a:r>
              <a:endParaRPr lang="sv-SE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>
                <a:lnSpc>
                  <a:spcPts val="1480"/>
                </a:lnSpc>
              </a:pPr>
              <a:r>
                <a:rPr lang="sv-SE" sz="140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för kunskapsstyrning </a:t>
              </a:r>
              <a:endParaRPr lang="sv-SE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>
                <a:lnSpc>
                  <a:spcPts val="1480"/>
                </a:lnSpc>
              </a:pPr>
              <a:r>
                <a:rPr lang="sv-SE" sz="140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Hälso- och sjukvård</a:t>
              </a:r>
              <a:endParaRPr lang="sv-SE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7" name="Rak 16">
              <a:extLst>
                <a:ext uri="{FF2B5EF4-FFF2-40B4-BE49-F238E27FC236}">
                  <a16:creationId xmlns:a16="http://schemas.microsoft.com/office/drawing/2014/main" id="{D3C49365-0748-D64B-A403-DEDBF3586D5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474838" y="5528493"/>
              <a:ext cx="1529859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ruta 17">
              <a:extLst>
                <a:ext uri="{FF2B5EF4-FFF2-40B4-BE49-F238E27FC236}">
                  <a16:creationId xmlns:a16="http://schemas.microsoft.com/office/drawing/2014/main" id="{A9BF9558-A2D8-F84F-9EF5-C73972FE2965}"/>
                </a:ext>
              </a:extLst>
            </p:cNvPr>
            <p:cNvSpPr txBox="1"/>
            <p:nvPr userDrawn="1"/>
          </p:nvSpPr>
          <p:spPr>
            <a:xfrm>
              <a:off x="9387105" y="5523898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v-SE" sz="82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SVERIGES REGIONER I SAMVERKAN</a:t>
              </a:r>
              <a:endParaRPr lang="sv-SE" sz="82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9" name="Rektangel 18">
            <a:extLst>
              <a:ext uri="{FF2B5EF4-FFF2-40B4-BE49-F238E27FC236}">
                <a16:creationId xmlns:a16="http://schemas.microsoft.com/office/drawing/2014/main" id="{DE71F4BA-49A5-FA4C-BCD8-FB37FD586FF7}"/>
              </a:ext>
            </a:extLst>
          </p:cNvPr>
          <p:cNvSpPr/>
          <p:nvPr userDrawn="1"/>
        </p:nvSpPr>
        <p:spPr>
          <a:xfrm>
            <a:off x="0" y="6649656"/>
            <a:ext cx="12192000" cy="2083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206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240BBD38-4C63-4768-A888-41FB16287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5C1C146-78A0-465A-A0C9-45669FC0DC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6B474E4-7AD0-47F3-9CB1-BA506355E1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D0878-FE01-4A22-A6B9-59923FC1D6C9}" type="datetimeFigureOut">
              <a:rPr lang="sv-SE" smtClean="0"/>
              <a:t>2023-05-02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AD8E6A2-BCB3-4B5D-8F2D-C6242B88BF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3093346-4CF4-4DC8-82CA-5A105421E7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455AC-271D-49C8-8CDC-DE552506804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57498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rubrik 1">
            <a:extLst>
              <a:ext uri="{FF2B5EF4-FFF2-40B4-BE49-F238E27FC236}">
                <a16:creationId xmlns:a16="http://schemas.microsoft.com/office/drawing/2014/main" id="{18BF671C-FD53-304A-A420-AEADAE282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4090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sv-SE" dirty="0"/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08950591-8A82-364A-86CA-C189240A1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40449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sv-SE" dirty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8C0B532-3FF1-6D4C-B718-CA8EFF31A50B}"/>
              </a:ext>
            </a:extLst>
          </p:cNvPr>
          <p:cNvSpPr/>
          <p:nvPr/>
        </p:nvSpPr>
        <p:spPr>
          <a:xfrm>
            <a:off x="0" y="6649656"/>
            <a:ext cx="12192000" cy="208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97303B95-650F-714F-8232-5984935A2441}"/>
              </a:ext>
            </a:extLst>
          </p:cNvPr>
          <p:cNvGrpSpPr/>
          <p:nvPr/>
        </p:nvGrpSpPr>
        <p:grpSpPr>
          <a:xfrm>
            <a:off x="10444402" y="5729019"/>
            <a:ext cx="2222205" cy="884879"/>
            <a:chOff x="9377915" y="4859079"/>
            <a:chExt cx="2222205" cy="884879"/>
          </a:xfrm>
        </p:grpSpPr>
        <p:sp>
          <p:nvSpPr>
            <p:cNvPr id="11" name="textruta 10">
              <a:extLst>
                <a:ext uri="{FF2B5EF4-FFF2-40B4-BE49-F238E27FC236}">
                  <a16:creationId xmlns:a16="http://schemas.microsoft.com/office/drawing/2014/main" id="{3A8B58AC-0FAC-EA4C-ADF5-FAADAB680E47}"/>
                </a:ext>
              </a:extLst>
            </p:cNvPr>
            <p:cNvSpPr txBox="1"/>
            <p:nvPr/>
          </p:nvSpPr>
          <p:spPr>
            <a:xfrm>
              <a:off x="9377915" y="4859079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Nationellt system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för kunskapsstyrning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Hälso- och sjukvård</a:t>
              </a: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2" name="Rak 11">
              <a:extLst>
                <a:ext uri="{FF2B5EF4-FFF2-40B4-BE49-F238E27FC236}">
                  <a16:creationId xmlns:a16="http://schemas.microsoft.com/office/drawing/2014/main" id="{FC4396FF-D82D-CB4F-AACC-5084E37108EB}"/>
                </a:ext>
              </a:extLst>
            </p:cNvPr>
            <p:cNvCxnSpPr>
              <a:cxnSpLocks/>
            </p:cNvCxnSpPr>
            <p:nvPr/>
          </p:nvCxnSpPr>
          <p:spPr>
            <a:xfrm>
              <a:off x="9474838" y="5528493"/>
              <a:ext cx="1529859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ruta 12">
              <a:extLst>
                <a:ext uri="{FF2B5EF4-FFF2-40B4-BE49-F238E27FC236}">
                  <a16:creationId xmlns:a16="http://schemas.microsoft.com/office/drawing/2014/main" id="{C41A13BC-AA04-7047-96FB-A2FFD99C0BE6}"/>
                </a:ext>
              </a:extLst>
            </p:cNvPr>
            <p:cNvSpPr txBox="1"/>
            <p:nvPr/>
          </p:nvSpPr>
          <p:spPr>
            <a:xfrm>
              <a:off x="9387105" y="5523898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2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SVERIGES REGIONER I SAMVERKAN</a:t>
              </a:r>
              <a:endParaRPr kumimoji="0" lang="sv-SE" sz="82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Rektangel 13">
            <a:extLst>
              <a:ext uri="{FF2B5EF4-FFF2-40B4-BE49-F238E27FC236}">
                <a16:creationId xmlns:a16="http://schemas.microsoft.com/office/drawing/2014/main" id="{3C22E89D-5F8D-6846-BCFB-531E94A40F82}"/>
              </a:ext>
            </a:extLst>
          </p:cNvPr>
          <p:cNvSpPr/>
          <p:nvPr userDrawn="1"/>
        </p:nvSpPr>
        <p:spPr>
          <a:xfrm>
            <a:off x="0" y="6649656"/>
            <a:ext cx="12192000" cy="208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upp 14">
            <a:extLst>
              <a:ext uri="{FF2B5EF4-FFF2-40B4-BE49-F238E27FC236}">
                <a16:creationId xmlns:a16="http://schemas.microsoft.com/office/drawing/2014/main" id="{17030F3F-79BD-B340-B21F-259B2B70D2DE}"/>
              </a:ext>
            </a:extLst>
          </p:cNvPr>
          <p:cNvGrpSpPr/>
          <p:nvPr userDrawn="1"/>
        </p:nvGrpSpPr>
        <p:grpSpPr>
          <a:xfrm>
            <a:off x="10444402" y="5729019"/>
            <a:ext cx="2222205" cy="884879"/>
            <a:chOff x="9377915" y="4859079"/>
            <a:chExt cx="2222205" cy="884879"/>
          </a:xfrm>
        </p:grpSpPr>
        <p:sp>
          <p:nvSpPr>
            <p:cNvPr id="16" name="textruta 15">
              <a:extLst>
                <a:ext uri="{FF2B5EF4-FFF2-40B4-BE49-F238E27FC236}">
                  <a16:creationId xmlns:a16="http://schemas.microsoft.com/office/drawing/2014/main" id="{6B0C84F2-76AA-414F-A6BF-AEE900B45DB0}"/>
                </a:ext>
              </a:extLst>
            </p:cNvPr>
            <p:cNvSpPr txBox="1"/>
            <p:nvPr userDrawn="1"/>
          </p:nvSpPr>
          <p:spPr>
            <a:xfrm>
              <a:off x="9377915" y="4859079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Nationellt system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för kunskapsstyrning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Hälso- och sjukvård</a:t>
              </a: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7" name="Rak 16">
              <a:extLst>
                <a:ext uri="{FF2B5EF4-FFF2-40B4-BE49-F238E27FC236}">
                  <a16:creationId xmlns:a16="http://schemas.microsoft.com/office/drawing/2014/main" id="{D3C49365-0748-D64B-A403-DEDBF3586D5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474838" y="5528493"/>
              <a:ext cx="1529859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ruta 17">
              <a:extLst>
                <a:ext uri="{FF2B5EF4-FFF2-40B4-BE49-F238E27FC236}">
                  <a16:creationId xmlns:a16="http://schemas.microsoft.com/office/drawing/2014/main" id="{A9BF9558-A2D8-F84F-9EF5-C73972FE2965}"/>
                </a:ext>
              </a:extLst>
            </p:cNvPr>
            <p:cNvSpPr txBox="1"/>
            <p:nvPr userDrawn="1"/>
          </p:nvSpPr>
          <p:spPr>
            <a:xfrm>
              <a:off x="9387105" y="5523898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2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SVERIGES REGIONER I SAMVERKAN</a:t>
              </a:r>
              <a:endParaRPr kumimoji="0" lang="sv-SE" sz="82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623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rubrik 1">
            <a:extLst>
              <a:ext uri="{FF2B5EF4-FFF2-40B4-BE49-F238E27FC236}">
                <a16:creationId xmlns:a16="http://schemas.microsoft.com/office/drawing/2014/main" id="{18BF671C-FD53-304A-A420-AEADAE282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4090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sv-SE" dirty="0"/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08950591-8A82-364A-86CA-C189240A1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40449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sv-SE" dirty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8C0B532-3FF1-6D4C-B718-CA8EFF31A50B}"/>
              </a:ext>
            </a:extLst>
          </p:cNvPr>
          <p:cNvSpPr/>
          <p:nvPr/>
        </p:nvSpPr>
        <p:spPr>
          <a:xfrm>
            <a:off x="0" y="6649656"/>
            <a:ext cx="12192000" cy="2083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97303B95-650F-714F-8232-5984935A2441}"/>
              </a:ext>
            </a:extLst>
          </p:cNvPr>
          <p:cNvGrpSpPr/>
          <p:nvPr/>
        </p:nvGrpSpPr>
        <p:grpSpPr>
          <a:xfrm>
            <a:off x="10444402" y="5729019"/>
            <a:ext cx="2222205" cy="884879"/>
            <a:chOff x="9377915" y="4859079"/>
            <a:chExt cx="2222205" cy="884879"/>
          </a:xfrm>
        </p:grpSpPr>
        <p:sp>
          <p:nvSpPr>
            <p:cNvPr id="11" name="textruta 10">
              <a:extLst>
                <a:ext uri="{FF2B5EF4-FFF2-40B4-BE49-F238E27FC236}">
                  <a16:creationId xmlns:a16="http://schemas.microsoft.com/office/drawing/2014/main" id="{3A8B58AC-0FAC-EA4C-ADF5-FAADAB680E47}"/>
                </a:ext>
              </a:extLst>
            </p:cNvPr>
            <p:cNvSpPr txBox="1"/>
            <p:nvPr/>
          </p:nvSpPr>
          <p:spPr>
            <a:xfrm>
              <a:off x="9377915" y="4859079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480"/>
                </a:lnSpc>
              </a:pPr>
              <a:r>
                <a:rPr lang="sv-SE" sz="140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Nationellt system </a:t>
              </a:r>
              <a:endParaRPr lang="sv-SE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>
                <a:lnSpc>
                  <a:spcPts val="1480"/>
                </a:lnSpc>
              </a:pPr>
              <a:r>
                <a:rPr lang="sv-SE" sz="140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för kunskapsstyrning </a:t>
              </a:r>
              <a:endParaRPr lang="sv-SE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>
                <a:lnSpc>
                  <a:spcPts val="1480"/>
                </a:lnSpc>
              </a:pPr>
              <a:r>
                <a:rPr lang="sv-SE" sz="140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Hälso- och sjukvård</a:t>
              </a:r>
              <a:endParaRPr lang="sv-SE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2" name="Rak 11">
              <a:extLst>
                <a:ext uri="{FF2B5EF4-FFF2-40B4-BE49-F238E27FC236}">
                  <a16:creationId xmlns:a16="http://schemas.microsoft.com/office/drawing/2014/main" id="{FC4396FF-D82D-CB4F-AACC-5084E37108EB}"/>
                </a:ext>
              </a:extLst>
            </p:cNvPr>
            <p:cNvCxnSpPr>
              <a:cxnSpLocks/>
            </p:cNvCxnSpPr>
            <p:nvPr/>
          </p:nvCxnSpPr>
          <p:spPr>
            <a:xfrm>
              <a:off x="9474838" y="5528493"/>
              <a:ext cx="1529859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ruta 12">
              <a:extLst>
                <a:ext uri="{FF2B5EF4-FFF2-40B4-BE49-F238E27FC236}">
                  <a16:creationId xmlns:a16="http://schemas.microsoft.com/office/drawing/2014/main" id="{C41A13BC-AA04-7047-96FB-A2FFD99C0BE6}"/>
                </a:ext>
              </a:extLst>
            </p:cNvPr>
            <p:cNvSpPr txBox="1"/>
            <p:nvPr/>
          </p:nvSpPr>
          <p:spPr>
            <a:xfrm>
              <a:off x="9387105" y="5523898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v-SE" sz="82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SVERIGES REGIONER I SAMVERKAN</a:t>
              </a:r>
              <a:endParaRPr lang="sv-SE" sz="82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5" name="Grupp 14">
            <a:extLst>
              <a:ext uri="{FF2B5EF4-FFF2-40B4-BE49-F238E27FC236}">
                <a16:creationId xmlns:a16="http://schemas.microsoft.com/office/drawing/2014/main" id="{17030F3F-79BD-B340-B21F-259B2B70D2DE}"/>
              </a:ext>
            </a:extLst>
          </p:cNvPr>
          <p:cNvGrpSpPr/>
          <p:nvPr userDrawn="1"/>
        </p:nvGrpSpPr>
        <p:grpSpPr>
          <a:xfrm>
            <a:off x="10444402" y="5729019"/>
            <a:ext cx="2222205" cy="884879"/>
            <a:chOff x="9377915" y="4859079"/>
            <a:chExt cx="2222205" cy="884879"/>
          </a:xfrm>
        </p:grpSpPr>
        <p:sp>
          <p:nvSpPr>
            <p:cNvPr id="16" name="textruta 15">
              <a:extLst>
                <a:ext uri="{FF2B5EF4-FFF2-40B4-BE49-F238E27FC236}">
                  <a16:creationId xmlns:a16="http://schemas.microsoft.com/office/drawing/2014/main" id="{6B0C84F2-76AA-414F-A6BF-AEE900B45DB0}"/>
                </a:ext>
              </a:extLst>
            </p:cNvPr>
            <p:cNvSpPr txBox="1"/>
            <p:nvPr userDrawn="1"/>
          </p:nvSpPr>
          <p:spPr>
            <a:xfrm>
              <a:off x="9377915" y="4859079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480"/>
                </a:lnSpc>
              </a:pPr>
              <a:r>
                <a:rPr lang="sv-SE" sz="140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Nationellt system </a:t>
              </a:r>
              <a:endParaRPr lang="sv-SE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>
                <a:lnSpc>
                  <a:spcPts val="1480"/>
                </a:lnSpc>
              </a:pPr>
              <a:r>
                <a:rPr lang="sv-SE" sz="140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för kunskapsstyrning </a:t>
              </a:r>
              <a:endParaRPr lang="sv-SE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>
                <a:lnSpc>
                  <a:spcPts val="1480"/>
                </a:lnSpc>
              </a:pPr>
              <a:r>
                <a:rPr lang="sv-SE" sz="140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Hälso- och sjukvård</a:t>
              </a:r>
              <a:endParaRPr lang="sv-SE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7" name="Rak 16">
              <a:extLst>
                <a:ext uri="{FF2B5EF4-FFF2-40B4-BE49-F238E27FC236}">
                  <a16:creationId xmlns:a16="http://schemas.microsoft.com/office/drawing/2014/main" id="{D3C49365-0748-D64B-A403-DEDBF3586D5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474838" y="5528493"/>
              <a:ext cx="1529859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ruta 17">
              <a:extLst>
                <a:ext uri="{FF2B5EF4-FFF2-40B4-BE49-F238E27FC236}">
                  <a16:creationId xmlns:a16="http://schemas.microsoft.com/office/drawing/2014/main" id="{A9BF9558-A2D8-F84F-9EF5-C73972FE2965}"/>
                </a:ext>
              </a:extLst>
            </p:cNvPr>
            <p:cNvSpPr txBox="1"/>
            <p:nvPr userDrawn="1"/>
          </p:nvSpPr>
          <p:spPr>
            <a:xfrm>
              <a:off x="9387105" y="5523898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v-SE" sz="82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SVERIGES REGIONER I SAMVERKAN</a:t>
              </a:r>
              <a:endParaRPr lang="sv-SE" sz="82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5530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nthrowiki.at/index.php?title=Datei:Information_icon.svg&amp;redirect=no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nationelltklinisktkunskapsstod.se/start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anea.liv.se/Document/Document?DocumentNumber=21751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8A990C8-E9E9-46DD-967B-9AF0727641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27120" y="2493628"/>
            <a:ext cx="7437120" cy="1311128"/>
          </a:xfrm>
        </p:spPr>
        <p:txBody>
          <a:bodyPr/>
          <a:lstStyle/>
          <a:p>
            <a:r>
              <a:rPr lang="sv-SE" dirty="0"/>
              <a:t>Arbetssätt </a:t>
            </a:r>
            <a:br>
              <a:rPr lang="sv-SE" dirty="0"/>
            </a:br>
            <a:r>
              <a:rPr lang="sv-SE" dirty="0"/>
              <a:t>Lokala Primärvårdsrådet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57E94A7-75EC-44CE-9410-C23957DC3D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7005" y="3936837"/>
            <a:ext cx="5599074" cy="645902"/>
          </a:xfrm>
        </p:spPr>
        <p:txBody>
          <a:bodyPr/>
          <a:lstStyle/>
          <a:p>
            <a:r>
              <a:rPr lang="sv-SE" dirty="0"/>
              <a:t>Annika Kjellman, Utvecklingsledare Område vårdkvalitet</a:t>
            </a:r>
          </a:p>
        </p:txBody>
      </p:sp>
    </p:spTree>
    <p:extLst>
      <p:ext uri="{BB962C8B-B14F-4D97-AF65-F5344CB8AC3E}">
        <p14:creationId xmlns:p14="http://schemas.microsoft.com/office/powerpoint/2010/main" val="502725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4E946399-4134-CFD1-7B97-69F5EFE753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504" y="2319984"/>
            <a:ext cx="1446474" cy="1446474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80C77E0-F4FF-F35C-633B-C6BB28CB80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44513" y="2117872"/>
            <a:ext cx="5599074" cy="1311128"/>
          </a:xfrm>
        </p:spPr>
        <p:txBody>
          <a:bodyPr/>
          <a:lstStyle/>
          <a:p>
            <a:r>
              <a:rPr lang="sv-SE" dirty="0"/>
              <a:t>HUR</a:t>
            </a:r>
          </a:p>
        </p:txBody>
      </p:sp>
      <p:pic>
        <p:nvPicPr>
          <p:cNvPr id="6" name="Bildobjekt 5" descr="En bild som visar inomhus&#10;&#10;Automatiskt genererad beskrivning">
            <a:extLst>
              <a:ext uri="{FF2B5EF4-FFF2-40B4-BE49-F238E27FC236}">
                <a16:creationId xmlns:a16="http://schemas.microsoft.com/office/drawing/2014/main" id="{ECF7B76E-9FFE-5028-4202-C406EC8FAE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241" y="4242135"/>
            <a:ext cx="2972525" cy="185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544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1738407-0BF6-E212-F0E0-4E93B6FBE3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4464" y="2211281"/>
            <a:ext cx="6934200" cy="4295775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2E25C2E1-06CB-4631-EE9C-219555F668CD}"/>
              </a:ext>
            </a:extLst>
          </p:cNvPr>
          <p:cNvSpPr txBox="1"/>
          <p:nvPr/>
        </p:nvSpPr>
        <p:spPr>
          <a:xfrm>
            <a:off x="4654519" y="1471538"/>
            <a:ext cx="638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Sortering, prioritering, deltagare till LAG : 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88C9462E-07F8-965E-8DC6-E07DE07BF9F7}"/>
              </a:ext>
            </a:extLst>
          </p:cNvPr>
          <p:cNvSpPr/>
          <p:nvPr/>
        </p:nvSpPr>
        <p:spPr>
          <a:xfrm>
            <a:off x="10067752" y="2538020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5400" b="1" i="0" u="none" strike="noStrike" kern="1200" cap="none" spc="0" normalizeH="0" baseline="0" noProof="0" dirty="0">
                <a:ln w="12700">
                  <a:solidFill>
                    <a:srgbClr val="008264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008264"/>
                  </a:fgClr>
                  <a:bgClr>
                    <a:srgbClr val="008264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008264">
                      <a:lumMod val="50000"/>
                    </a:srgbClr>
                  </a:innerShdw>
                </a:effectLst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701A41E9-0326-C731-4B40-00A84B0374A2}"/>
              </a:ext>
            </a:extLst>
          </p:cNvPr>
          <p:cNvSpPr/>
          <p:nvPr/>
        </p:nvSpPr>
        <p:spPr>
          <a:xfrm>
            <a:off x="10088664" y="3671498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5400" b="1" i="0" u="none" strike="noStrike" kern="1200" cap="none" spc="0" normalizeH="0" baseline="0" noProof="0" dirty="0">
                <a:ln w="12700">
                  <a:solidFill>
                    <a:srgbClr val="008264">
                      <a:lumMod val="5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rgbClr val="008264">
                      <a:lumMod val="50000"/>
                    </a:srgbClr>
                  </a:innerShdw>
                </a:effectLst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A48EEDBB-1519-E4C8-758F-81A34BD72449}"/>
              </a:ext>
            </a:extLst>
          </p:cNvPr>
          <p:cNvSpPr/>
          <p:nvPr/>
        </p:nvSpPr>
        <p:spPr>
          <a:xfrm>
            <a:off x="10088664" y="4804976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5400" b="1" i="0" u="none" strike="noStrike" kern="1200" cap="none" spc="0" normalizeH="0" baseline="0" noProof="0" dirty="0">
                <a:ln w="12700">
                  <a:solidFill>
                    <a:srgbClr val="008264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rgbClr val="008264">
                      <a:lumMod val="50000"/>
                    </a:srgbClr>
                  </a:innerShdw>
                </a:effectLst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50972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549373D7-1FA6-EEE3-DEAF-D043C0BB8F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87635" y="2798917"/>
            <a:ext cx="6985513" cy="4059083"/>
          </a:xfrm>
        </p:spPr>
        <p:txBody>
          <a:bodyPr/>
          <a:lstStyle/>
          <a:p>
            <a:endParaRPr lang="sv-SE" dirty="0"/>
          </a:p>
          <a:p>
            <a:r>
              <a:rPr lang="sv-SE" b="1" dirty="0"/>
              <a:t>Regionen:</a:t>
            </a:r>
          </a:p>
          <a:p>
            <a:r>
              <a:rPr lang="sv-SE" sz="1400" dirty="0"/>
              <a:t>Stående punkt på områdesledning Område öppenvård 4 ggr/år efter Stora primärvårdsrådet (info om nya kunskapsstöd, aktuellt kring pågående kunskapsstöd, ärende för beslut). </a:t>
            </a:r>
          </a:p>
          <a:p>
            <a:r>
              <a:rPr lang="sv-SE" sz="1400" dirty="0"/>
              <a:t>Beslutsunderlag till Allmänmedicins AU vid behov. </a:t>
            </a:r>
          </a:p>
          <a:p>
            <a:r>
              <a:rPr lang="sv-SE" sz="1400" dirty="0"/>
              <a:t>Info på Vårdvalsråd (allmänmedicin </a:t>
            </a:r>
            <a:r>
              <a:rPr lang="sv-SE" sz="1400" dirty="0" err="1"/>
              <a:t>resp</a:t>
            </a:r>
            <a:r>
              <a:rPr lang="sv-SE" sz="1400" dirty="0"/>
              <a:t> fysioterapeuter) vid behov. </a:t>
            </a:r>
          </a:p>
          <a:p>
            <a:endParaRPr lang="sv-SE" dirty="0"/>
          </a:p>
          <a:p>
            <a:r>
              <a:rPr lang="sv-SE" b="1" dirty="0"/>
              <a:t>Kommuner:</a:t>
            </a:r>
          </a:p>
          <a:p>
            <a:r>
              <a:rPr lang="sv-SE" sz="1400" dirty="0"/>
              <a:t>Kommunens interna forum för info/förankring/beslutsunderlag till linjechefer - via MAS/MAR-nätverk</a:t>
            </a:r>
            <a:endParaRPr lang="sv-SE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9F71D242-3839-52E0-5E8C-B3FF62A8A084}"/>
              </a:ext>
            </a:extLst>
          </p:cNvPr>
          <p:cNvSpPr txBox="1"/>
          <p:nvPr/>
        </p:nvSpPr>
        <p:spPr>
          <a:xfrm>
            <a:off x="3265715" y="2194348"/>
            <a:ext cx="6985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Information, förankring, beslutsunderlag till linjechefer: </a:t>
            </a:r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CA92E580-1937-A37A-71F8-12703FBB9A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134598" y="132242"/>
            <a:ext cx="1940379" cy="194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130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p 22">
            <a:extLst>
              <a:ext uri="{FF2B5EF4-FFF2-40B4-BE49-F238E27FC236}">
                <a16:creationId xmlns:a16="http://schemas.microsoft.com/office/drawing/2014/main" id="{1EBC1A71-DA8E-4723-A004-19909BBC8DC9}"/>
              </a:ext>
            </a:extLst>
          </p:cNvPr>
          <p:cNvGrpSpPr/>
          <p:nvPr/>
        </p:nvGrpSpPr>
        <p:grpSpPr>
          <a:xfrm>
            <a:off x="190015" y="232652"/>
            <a:ext cx="3721472" cy="3600000"/>
            <a:chOff x="2032000" y="2998893"/>
            <a:chExt cx="6228080" cy="3139440"/>
          </a:xfrm>
        </p:grpSpPr>
        <p:sp>
          <p:nvSpPr>
            <p:cNvPr id="24" name="Pil: höger med huvud 23">
              <a:extLst>
                <a:ext uri="{FF2B5EF4-FFF2-40B4-BE49-F238E27FC236}">
                  <a16:creationId xmlns:a16="http://schemas.microsoft.com/office/drawing/2014/main" id="{C7EAD3CD-8344-4589-8593-A1C9EF01BE0D}"/>
                </a:ext>
              </a:extLst>
            </p:cNvPr>
            <p:cNvSpPr/>
            <p:nvPr/>
          </p:nvSpPr>
          <p:spPr>
            <a:xfrm>
              <a:off x="2032000" y="4882557"/>
              <a:ext cx="6228080" cy="1255776"/>
            </a:xfrm>
            <a:prstGeom prst="notchedRightArrow">
              <a:avLst/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Frihandsfigur: Form 24">
              <a:extLst>
                <a:ext uri="{FF2B5EF4-FFF2-40B4-BE49-F238E27FC236}">
                  <a16:creationId xmlns:a16="http://schemas.microsoft.com/office/drawing/2014/main" id="{C0E10CAC-EE46-49E8-9DF3-BADE7FDF3124}"/>
                </a:ext>
              </a:extLst>
            </p:cNvPr>
            <p:cNvSpPr/>
            <p:nvPr/>
          </p:nvSpPr>
          <p:spPr>
            <a:xfrm>
              <a:off x="2034736" y="2998893"/>
              <a:ext cx="1806386" cy="1255776"/>
            </a:xfrm>
            <a:custGeom>
              <a:avLst/>
              <a:gdLst>
                <a:gd name="connsiteX0" fmla="*/ 0 w 1806386"/>
                <a:gd name="connsiteY0" fmla="*/ 0 h 1255776"/>
                <a:gd name="connsiteX1" fmla="*/ 1806386 w 1806386"/>
                <a:gd name="connsiteY1" fmla="*/ 0 h 1255776"/>
                <a:gd name="connsiteX2" fmla="*/ 1806386 w 1806386"/>
                <a:gd name="connsiteY2" fmla="*/ 1255776 h 1255776"/>
                <a:gd name="connsiteX3" fmla="*/ 0 w 1806386"/>
                <a:gd name="connsiteY3" fmla="*/ 1255776 h 1255776"/>
                <a:gd name="connsiteX4" fmla="*/ 0 w 1806386"/>
                <a:gd name="connsiteY4" fmla="*/ 0 h 1255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6386" h="1255776">
                  <a:moveTo>
                    <a:pt x="0" y="0"/>
                  </a:moveTo>
                  <a:lnTo>
                    <a:pt x="1806386" y="0"/>
                  </a:lnTo>
                  <a:lnTo>
                    <a:pt x="1806386" y="1255776"/>
                  </a:lnTo>
                  <a:lnTo>
                    <a:pt x="0" y="125577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98704" tIns="298704" rIns="298704" bIns="298704" numCol="1" spcCol="1270" anchor="b" anchorCtr="0">
              <a:noAutofit/>
            </a:bodyPr>
            <a:lstStyle/>
            <a:p>
              <a:pPr marL="0" marR="0" lvl="0" indent="0" algn="ctr" defTabSz="18669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4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ihandsfigur: Form 26">
              <a:extLst>
                <a:ext uri="{FF2B5EF4-FFF2-40B4-BE49-F238E27FC236}">
                  <a16:creationId xmlns:a16="http://schemas.microsoft.com/office/drawing/2014/main" id="{8E1E8AC4-703B-4A6F-AA22-2E778C6F9763}"/>
                </a:ext>
              </a:extLst>
            </p:cNvPr>
            <p:cNvSpPr/>
            <p:nvPr/>
          </p:nvSpPr>
          <p:spPr>
            <a:xfrm>
              <a:off x="3931442" y="4882557"/>
              <a:ext cx="1806386" cy="1255776"/>
            </a:xfrm>
            <a:custGeom>
              <a:avLst/>
              <a:gdLst>
                <a:gd name="connsiteX0" fmla="*/ 0 w 1806386"/>
                <a:gd name="connsiteY0" fmla="*/ 0 h 1255776"/>
                <a:gd name="connsiteX1" fmla="*/ 1806386 w 1806386"/>
                <a:gd name="connsiteY1" fmla="*/ 0 h 1255776"/>
                <a:gd name="connsiteX2" fmla="*/ 1806386 w 1806386"/>
                <a:gd name="connsiteY2" fmla="*/ 1255776 h 1255776"/>
                <a:gd name="connsiteX3" fmla="*/ 0 w 1806386"/>
                <a:gd name="connsiteY3" fmla="*/ 1255776 h 1255776"/>
                <a:gd name="connsiteX4" fmla="*/ 0 w 1806386"/>
                <a:gd name="connsiteY4" fmla="*/ 0 h 1255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6386" h="1255776">
                  <a:moveTo>
                    <a:pt x="0" y="0"/>
                  </a:moveTo>
                  <a:lnTo>
                    <a:pt x="1806386" y="0"/>
                  </a:lnTo>
                  <a:lnTo>
                    <a:pt x="1806386" y="1255776"/>
                  </a:lnTo>
                  <a:lnTo>
                    <a:pt x="0" y="125577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98704" tIns="298704" rIns="298704" bIns="298704" numCol="1" spcCol="1270" anchor="t" anchorCtr="0">
              <a:noAutofit/>
            </a:bodyPr>
            <a:lstStyle/>
            <a:p>
              <a:pPr marL="0" marR="0" lvl="0" indent="0" algn="ctr" defTabSz="18669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4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ihandsfigur: Form 28">
              <a:extLst>
                <a:ext uri="{FF2B5EF4-FFF2-40B4-BE49-F238E27FC236}">
                  <a16:creationId xmlns:a16="http://schemas.microsoft.com/office/drawing/2014/main" id="{5C439CE2-D53F-444B-A1B5-96B322F68F0F}"/>
                </a:ext>
              </a:extLst>
            </p:cNvPr>
            <p:cNvSpPr/>
            <p:nvPr/>
          </p:nvSpPr>
          <p:spPr>
            <a:xfrm>
              <a:off x="5828148" y="2998893"/>
              <a:ext cx="1806386" cy="1255776"/>
            </a:xfrm>
            <a:custGeom>
              <a:avLst/>
              <a:gdLst>
                <a:gd name="connsiteX0" fmla="*/ 0 w 1806386"/>
                <a:gd name="connsiteY0" fmla="*/ 0 h 1255776"/>
                <a:gd name="connsiteX1" fmla="*/ 1806386 w 1806386"/>
                <a:gd name="connsiteY1" fmla="*/ 0 h 1255776"/>
                <a:gd name="connsiteX2" fmla="*/ 1806386 w 1806386"/>
                <a:gd name="connsiteY2" fmla="*/ 1255776 h 1255776"/>
                <a:gd name="connsiteX3" fmla="*/ 0 w 1806386"/>
                <a:gd name="connsiteY3" fmla="*/ 1255776 h 1255776"/>
                <a:gd name="connsiteX4" fmla="*/ 0 w 1806386"/>
                <a:gd name="connsiteY4" fmla="*/ 0 h 1255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6386" h="1255776">
                  <a:moveTo>
                    <a:pt x="0" y="0"/>
                  </a:moveTo>
                  <a:lnTo>
                    <a:pt x="1806386" y="0"/>
                  </a:lnTo>
                  <a:lnTo>
                    <a:pt x="1806386" y="1255776"/>
                  </a:lnTo>
                  <a:lnTo>
                    <a:pt x="0" y="125577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98704" tIns="298704" rIns="298704" bIns="298704" numCol="1" spcCol="1270" anchor="b" anchorCtr="0">
              <a:noAutofit/>
            </a:bodyPr>
            <a:lstStyle/>
            <a:p>
              <a:pPr marL="0" marR="0" lvl="0" indent="0" algn="ctr" defTabSz="18669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4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Ellips 29">
              <a:extLst>
                <a:ext uri="{FF2B5EF4-FFF2-40B4-BE49-F238E27FC236}">
                  <a16:creationId xmlns:a16="http://schemas.microsoft.com/office/drawing/2014/main" id="{E1CCEA43-36CA-4BA7-8460-A79E2F9EB06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04183" y="5381013"/>
              <a:ext cx="481983" cy="251155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5" name="Grupp 14">
            <a:extLst>
              <a:ext uri="{FF2B5EF4-FFF2-40B4-BE49-F238E27FC236}">
                <a16:creationId xmlns:a16="http://schemas.microsoft.com/office/drawing/2014/main" id="{613EF495-27DB-413C-8318-C02FD6189E6F}"/>
              </a:ext>
            </a:extLst>
          </p:cNvPr>
          <p:cNvGrpSpPr/>
          <p:nvPr/>
        </p:nvGrpSpPr>
        <p:grpSpPr>
          <a:xfrm>
            <a:off x="3632255" y="2392653"/>
            <a:ext cx="3116878" cy="3600000"/>
            <a:chOff x="2032000" y="2296161"/>
            <a:chExt cx="5242560" cy="3139440"/>
          </a:xfrm>
        </p:grpSpPr>
        <p:sp>
          <p:nvSpPr>
            <p:cNvPr id="16" name="Pil: höger med huvud 15">
              <a:extLst>
                <a:ext uri="{FF2B5EF4-FFF2-40B4-BE49-F238E27FC236}">
                  <a16:creationId xmlns:a16="http://schemas.microsoft.com/office/drawing/2014/main" id="{1FB26BB7-B7CC-4D65-822A-07457CD52DE7}"/>
                </a:ext>
              </a:extLst>
            </p:cNvPr>
            <p:cNvSpPr/>
            <p:nvPr/>
          </p:nvSpPr>
          <p:spPr>
            <a:xfrm>
              <a:off x="2032000" y="2296161"/>
              <a:ext cx="5242560" cy="1255776"/>
            </a:xfrm>
            <a:prstGeom prst="notchedRightArrow">
              <a:avLst/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Frihandsfigur: Form 16">
              <a:extLst>
                <a:ext uri="{FF2B5EF4-FFF2-40B4-BE49-F238E27FC236}">
                  <a16:creationId xmlns:a16="http://schemas.microsoft.com/office/drawing/2014/main" id="{B201B78C-1BF3-42D0-BBD3-C4310E440CF0}"/>
                </a:ext>
              </a:extLst>
            </p:cNvPr>
            <p:cNvSpPr/>
            <p:nvPr/>
          </p:nvSpPr>
          <p:spPr>
            <a:xfrm>
              <a:off x="2034303" y="2296161"/>
              <a:ext cx="1520547" cy="1255776"/>
            </a:xfrm>
            <a:custGeom>
              <a:avLst/>
              <a:gdLst>
                <a:gd name="connsiteX0" fmla="*/ 0 w 1520547"/>
                <a:gd name="connsiteY0" fmla="*/ 0 h 1255776"/>
                <a:gd name="connsiteX1" fmla="*/ 1520547 w 1520547"/>
                <a:gd name="connsiteY1" fmla="*/ 0 h 1255776"/>
                <a:gd name="connsiteX2" fmla="*/ 1520547 w 1520547"/>
                <a:gd name="connsiteY2" fmla="*/ 1255776 h 1255776"/>
                <a:gd name="connsiteX3" fmla="*/ 0 w 1520547"/>
                <a:gd name="connsiteY3" fmla="*/ 1255776 h 1255776"/>
                <a:gd name="connsiteX4" fmla="*/ 0 w 1520547"/>
                <a:gd name="connsiteY4" fmla="*/ 0 h 1255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47" h="1255776">
                  <a:moveTo>
                    <a:pt x="0" y="0"/>
                  </a:moveTo>
                  <a:lnTo>
                    <a:pt x="1520547" y="0"/>
                  </a:lnTo>
                  <a:lnTo>
                    <a:pt x="1520547" y="1255776"/>
                  </a:lnTo>
                  <a:lnTo>
                    <a:pt x="0" y="125577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8920" tIns="248920" rIns="248920" bIns="248920" numCol="1" spcCol="1270" anchor="b" anchorCtr="0">
              <a:noAutofit/>
            </a:bodyPr>
            <a:lstStyle/>
            <a:p>
              <a:pPr marL="0" marR="0" lvl="0" indent="0" algn="ctr" defTabSz="15557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35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ihandsfigur: Form 18">
              <a:extLst>
                <a:ext uri="{FF2B5EF4-FFF2-40B4-BE49-F238E27FC236}">
                  <a16:creationId xmlns:a16="http://schemas.microsoft.com/office/drawing/2014/main" id="{09C12C48-247A-4216-A601-AD45548EA045}"/>
                </a:ext>
              </a:extLst>
            </p:cNvPr>
            <p:cNvSpPr/>
            <p:nvPr/>
          </p:nvSpPr>
          <p:spPr>
            <a:xfrm>
              <a:off x="3630878" y="4179825"/>
              <a:ext cx="1520547" cy="1255776"/>
            </a:xfrm>
            <a:custGeom>
              <a:avLst/>
              <a:gdLst>
                <a:gd name="connsiteX0" fmla="*/ 0 w 1520547"/>
                <a:gd name="connsiteY0" fmla="*/ 0 h 1255776"/>
                <a:gd name="connsiteX1" fmla="*/ 1520547 w 1520547"/>
                <a:gd name="connsiteY1" fmla="*/ 0 h 1255776"/>
                <a:gd name="connsiteX2" fmla="*/ 1520547 w 1520547"/>
                <a:gd name="connsiteY2" fmla="*/ 1255776 h 1255776"/>
                <a:gd name="connsiteX3" fmla="*/ 0 w 1520547"/>
                <a:gd name="connsiteY3" fmla="*/ 1255776 h 1255776"/>
                <a:gd name="connsiteX4" fmla="*/ 0 w 1520547"/>
                <a:gd name="connsiteY4" fmla="*/ 0 h 1255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47" h="1255776">
                  <a:moveTo>
                    <a:pt x="0" y="0"/>
                  </a:moveTo>
                  <a:lnTo>
                    <a:pt x="1520547" y="0"/>
                  </a:lnTo>
                  <a:lnTo>
                    <a:pt x="1520547" y="1255776"/>
                  </a:lnTo>
                  <a:lnTo>
                    <a:pt x="0" y="125577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8920" tIns="248920" rIns="248920" bIns="248920" numCol="1" spcCol="1270" anchor="t" anchorCtr="0">
              <a:noAutofit/>
            </a:bodyPr>
            <a:lstStyle/>
            <a:p>
              <a:pPr marL="0" marR="0" lvl="0" indent="0" algn="ctr" defTabSz="15557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35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ihandsfigur: Form 20">
              <a:extLst>
                <a:ext uri="{FF2B5EF4-FFF2-40B4-BE49-F238E27FC236}">
                  <a16:creationId xmlns:a16="http://schemas.microsoft.com/office/drawing/2014/main" id="{2B249E66-1E23-4012-8049-367A4F2B1E2E}"/>
                </a:ext>
              </a:extLst>
            </p:cNvPr>
            <p:cNvSpPr/>
            <p:nvPr/>
          </p:nvSpPr>
          <p:spPr>
            <a:xfrm>
              <a:off x="5227452" y="2296161"/>
              <a:ext cx="1520547" cy="1255776"/>
            </a:xfrm>
            <a:custGeom>
              <a:avLst/>
              <a:gdLst>
                <a:gd name="connsiteX0" fmla="*/ 0 w 1520547"/>
                <a:gd name="connsiteY0" fmla="*/ 0 h 1255776"/>
                <a:gd name="connsiteX1" fmla="*/ 1520547 w 1520547"/>
                <a:gd name="connsiteY1" fmla="*/ 0 h 1255776"/>
                <a:gd name="connsiteX2" fmla="*/ 1520547 w 1520547"/>
                <a:gd name="connsiteY2" fmla="*/ 1255776 h 1255776"/>
                <a:gd name="connsiteX3" fmla="*/ 0 w 1520547"/>
                <a:gd name="connsiteY3" fmla="*/ 1255776 h 1255776"/>
                <a:gd name="connsiteX4" fmla="*/ 0 w 1520547"/>
                <a:gd name="connsiteY4" fmla="*/ 0 h 1255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47" h="1255776">
                  <a:moveTo>
                    <a:pt x="0" y="0"/>
                  </a:moveTo>
                  <a:lnTo>
                    <a:pt x="1520547" y="0"/>
                  </a:lnTo>
                  <a:lnTo>
                    <a:pt x="1520547" y="1255776"/>
                  </a:lnTo>
                  <a:lnTo>
                    <a:pt x="0" y="125577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8920" tIns="248920" rIns="248920" bIns="248920" numCol="1" spcCol="1270" anchor="b" anchorCtr="0">
              <a:noAutofit/>
            </a:bodyPr>
            <a:lstStyle/>
            <a:p>
              <a:pPr marL="0" marR="0" lvl="0" indent="0" algn="ctr" defTabSz="15557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35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" name="Grupp 6">
            <a:extLst>
              <a:ext uri="{FF2B5EF4-FFF2-40B4-BE49-F238E27FC236}">
                <a16:creationId xmlns:a16="http://schemas.microsoft.com/office/drawing/2014/main" id="{44C93507-52CA-4FB1-B967-C0E557614914}"/>
              </a:ext>
            </a:extLst>
          </p:cNvPr>
          <p:cNvGrpSpPr/>
          <p:nvPr/>
        </p:nvGrpSpPr>
        <p:grpSpPr>
          <a:xfrm>
            <a:off x="6480252" y="2392653"/>
            <a:ext cx="3181968" cy="3600000"/>
            <a:chOff x="2184400" y="3151293"/>
            <a:chExt cx="6228080" cy="3139440"/>
          </a:xfrm>
        </p:grpSpPr>
        <p:sp>
          <p:nvSpPr>
            <p:cNvPr id="8" name="Pil: höger med huvud 7">
              <a:extLst>
                <a:ext uri="{FF2B5EF4-FFF2-40B4-BE49-F238E27FC236}">
                  <a16:creationId xmlns:a16="http://schemas.microsoft.com/office/drawing/2014/main" id="{E407D860-5969-4577-B75A-C7148E506BEF}"/>
                </a:ext>
              </a:extLst>
            </p:cNvPr>
            <p:cNvSpPr/>
            <p:nvPr/>
          </p:nvSpPr>
          <p:spPr>
            <a:xfrm>
              <a:off x="2184400" y="3151293"/>
              <a:ext cx="6228080" cy="1255776"/>
            </a:xfrm>
            <a:prstGeom prst="notchedRightArrow">
              <a:avLst/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Frihandsfigur: Form 8">
              <a:extLst>
                <a:ext uri="{FF2B5EF4-FFF2-40B4-BE49-F238E27FC236}">
                  <a16:creationId xmlns:a16="http://schemas.microsoft.com/office/drawing/2014/main" id="{E3314E70-D61A-4032-8317-640DB5A6B99E}"/>
                </a:ext>
              </a:extLst>
            </p:cNvPr>
            <p:cNvSpPr/>
            <p:nvPr/>
          </p:nvSpPr>
          <p:spPr>
            <a:xfrm>
              <a:off x="2187136" y="3151293"/>
              <a:ext cx="1806386" cy="1255776"/>
            </a:xfrm>
            <a:custGeom>
              <a:avLst/>
              <a:gdLst>
                <a:gd name="connsiteX0" fmla="*/ 0 w 1806386"/>
                <a:gd name="connsiteY0" fmla="*/ 0 h 1255776"/>
                <a:gd name="connsiteX1" fmla="*/ 1806386 w 1806386"/>
                <a:gd name="connsiteY1" fmla="*/ 0 h 1255776"/>
                <a:gd name="connsiteX2" fmla="*/ 1806386 w 1806386"/>
                <a:gd name="connsiteY2" fmla="*/ 1255776 h 1255776"/>
                <a:gd name="connsiteX3" fmla="*/ 0 w 1806386"/>
                <a:gd name="connsiteY3" fmla="*/ 1255776 h 1255776"/>
                <a:gd name="connsiteX4" fmla="*/ 0 w 1806386"/>
                <a:gd name="connsiteY4" fmla="*/ 0 h 1255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6386" h="1255776">
                  <a:moveTo>
                    <a:pt x="0" y="0"/>
                  </a:moveTo>
                  <a:lnTo>
                    <a:pt x="1806386" y="0"/>
                  </a:lnTo>
                  <a:lnTo>
                    <a:pt x="1806386" y="1255776"/>
                  </a:lnTo>
                  <a:lnTo>
                    <a:pt x="0" y="125577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98704" tIns="298704" rIns="298704" bIns="298704" numCol="1" spcCol="1270" anchor="b" anchorCtr="0">
              <a:noAutofit/>
            </a:bodyPr>
            <a:lstStyle/>
            <a:p>
              <a:pPr marL="0" marR="0" lvl="0" indent="0" algn="ctr" defTabSz="18669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4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ihandsfigur: Form 10">
              <a:extLst>
                <a:ext uri="{FF2B5EF4-FFF2-40B4-BE49-F238E27FC236}">
                  <a16:creationId xmlns:a16="http://schemas.microsoft.com/office/drawing/2014/main" id="{C9DDE00A-59FB-4452-9E98-DC54B6BA4D08}"/>
                </a:ext>
              </a:extLst>
            </p:cNvPr>
            <p:cNvSpPr/>
            <p:nvPr/>
          </p:nvSpPr>
          <p:spPr>
            <a:xfrm>
              <a:off x="4083842" y="5034957"/>
              <a:ext cx="1806386" cy="1255776"/>
            </a:xfrm>
            <a:custGeom>
              <a:avLst/>
              <a:gdLst>
                <a:gd name="connsiteX0" fmla="*/ 0 w 1806386"/>
                <a:gd name="connsiteY0" fmla="*/ 0 h 1255776"/>
                <a:gd name="connsiteX1" fmla="*/ 1806386 w 1806386"/>
                <a:gd name="connsiteY1" fmla="*/ 0 h 1255776"/>
                <a:gd name="connsiteX2" fmla="*/ 1806386 w 1806386"/>
                <a:gd name="connsiteY2" fmla="*/ 1255776 h 1255776"/>
                <a:gd name="connsiteX3" fmla="*/ 0 w 1806386"/>
                <a:gd name="connsiteY3" fmla="*/ 1255776 h 1255776"/>
                <a:gd name="connsiteX4" fmla="*/ 0 w 1806386"/>
                <a:gd name="connsiteY4" fmla="*/ 0 h 1255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6386" h="1255776">
                  <a:moveTo>
                    <a:pt x="0" y="0"/>
                  </a:moveTo>
                  <a:lnTo>
                    <a:pt x="1806386" y="0"/>
                  </a:lnTo>
                  <a:lnTo>
                    <a:pt x="1806386" y="1255776"/>
                  </a:lnTo>
                  <a:lnTo>
                    <a:pt x="0" y="125577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98704" tIns="298704" rIns="298704" bIns="298704" numCol="1" spcCol="1270" anchor="t" anchorCtr="0">
              <a:noAutofit/>
            </a:bodyPr>
            <a:lstStyle/>
            <a:p>
              <a:pPr marL="0" marR="0" lvl="0" indent="0" algn="ctr" defTabSz="18669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4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ihandsfigur: Form 12">
              <a:extLst>
                <a:ext uri="{FF2B5EF4-FFF2-40B4-BE49-F238E27FC236}">
                  <a16:creationId xmlns:a16="http://schemas.microsoft.com/office/drawing/2014/main" id="{3DBA22FD-D839-4E98-AFE7-622F5D93E13B}"/>
                </a:ext>
              </a:extLst>
            </p:cNvPr>
            <p:cNvSpPr/>
            <p:nvPr/>
          </p:nvSpPr>
          <p:spPr>
            <a:xfrm>
              <a:off x="5980548" y="3151293"/>
              <a:ext cx="1806386" cy="1255776"/>
            </a:xfrm>
            <a:custGeom>
              <a:avLst/>
              <a:gdLst>
                <a:gd name="connsiteX0" fmla="*/ 0 w 1806386"/>
                <a:gd name="connsiteY0" fmla="*/ 0 h 1255776"/>
                <a:gd name="connsiteX1" fmla="*/ 1806386 w 1806386"/>
                <a:gd name="connsiteY1" fmla="*/ 0 h 1255776"/>
                <a:gd name="connsiteX2" fmla="*/ 1806386 w 1806386"/>
                <a:gd name="connsiteY2" fmla="*/ 1255776 h 1255776"/>
                <a:gd name="connsiteX3" fmla="*/ 0 w 1806386"/>
                <a:gd name="connsiteY3" fmla="*/ 1255776 h 1255776"/>
                <a:gd name="connsiteX4" fmla="*/ 0 w 1806386"/>
                <a:gd name="connsiteY4" fmla="*/ 0 h 1255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6386" h="1255776">
                  <a:moveTo>
                    <a:pt x="0" y="0"/>
                  </a:moveTo>
                  <a:lnTo>
                    <a:pt x="1806386" y="0"/>
                  </a:lnTo>
                  <a:lnTo>
                    <a:pt x="1806386" y="1255776"/>
                  </a:lnTo>
                  <a:lnTo>
                    <a:pt x="0" y="125577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98704" tIns="298704" rIns="298704" bIns="298704" numCol="1" spcCol="1270" anchor="b" anchorCtr="0">
              <a:noAutofit/>
            </a:bodyPr>
            <a:lstStyle/>
            <a:p>
              <a:pPr marL="0" marR="0" lvl="0" indent="0" algn="ctr" defTabSz="18669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4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5" name="Ellips 34">
            <a:extLst>
              <a:ext uri="{FF2B5EF4-FFF2-40B4-BE49-F238E27FC236}">
                <a16:creationId xmlns:a16="http://schemas.microsoft.com/office/drawing/2014/main" id="{8AABBADC-0D02-4AA9-8BC2-AF1055C6CD6D}"/>
              </a:ext>
            </a:extLst>
          </p:cNvPr>
          <p:cNvSpPr>
            <a:spLocks noChangeAspect="1"/>
          </p:cNvSpPr>
          <p:nvPr/>
        </p:nvSpPr>
        <p:spPr>
          <a:xfrm>
            <a:off x="4232437" y="2951544"/>
            <a:ext cx="288000" cy="288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Ellips 35">
            <a:extLst>
              <a:ext uri="{FF2B5EF4-FFF2-40B4-BE49-F238E27FC236}">
                <a16:creationId xmlns:a16="http://schemas.microsoft.com/office/drawing/2014/main" id="{8FC929F5-A943-4B84-8EDC-1948203B999F}"/>
              </a:ext>
            </a:extLst>
          </p:cNvPr>
          <p:cNvSpPr>
            <a:spLocks noChangeAspect="1"/>
          </p:cNvSpPr>
          <p:nvPr/>
        </p:nvSpPr>
        <p:spPr>
          <a:xfrm>
            <a:off x="5364946" y="2951544"/>
            <a:ext cx="288000" cy="288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Ellips 36">
            <a:extLst>
              <a:ext uri="{FF2B5EF4-FFF2-40B4-BE49-F238E27FC236}">
                <a16:creationId xmlns:a16="http://schemas.microsoft.com/office/drawing/2014/main" id="{B9F5A586-6C5F-4774-A8AE-0C8D0E6C094F}"/>
              </a:ext>
            </a:extLst>
          </p:cNvPr>
          <p:cNvSpPr>
            <a:spLocks noChangeAspect="1"/>
          </p:cNvSpPr>
          <p:nvPr/>
        </p:nvSpPr>
        <p:spPr>
          <a:xfrm>
            <a:off x="7069581" y="2951544"/>
            <a:ext cx="288000" cy="288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Ellips 38">
            <a:extLst>
              <a:ext uri="{FF2B5EF4-FFF2-40B4-BE49-F238E27FC236}">
                <a16:creationId xmlns:a16="http://schemas.microsoft.com/office/drawing/2014/main" id="{45891E6E-B140-4825-8909-322F5849C253}"/>
              </a:ext>
            </a:extLst>
          </p:cNvPr>
          <p:cNvSpPr>
            <a:spLocks noChangeAspect="1"/>
          </p:cNvSpPr>
          <p:nvPr/>
        </p:nvSpPr>
        <p:spPr>
          <a:xfrm>
            <a:off x="8113030" y="2964232"/>
            <a:ext cx="288000" cy="288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Ellips 39">
            <a:extLst>
              <a:ext uri="{FF2B5EF4-FFF2-40B4-BE49-F238E27FC236}">
                <a16:creationId xmlns:a16="http://schemas.microsoft.com/office/drawing/2014/main" id="{B4946DF1-0855-48CC-9727-B9BF493D9CDA}"/>
              </a:ext>
            </a:extLst>
          </p:cNvPr>
          <p:cNvSpPr>
            <a:spLocks noChangeAspect="1"/>
          </p:cNvSpPr>
          <p:nvPr/>
        </p:nvSpPr>
        <p:spPr>
          <a:xfrm>
            <a:off x="9036416" y="2964232"/>
            <a:ext cx="288000" cy="288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Ellips 40">
            <a:extLst>
              <a:ext uri="{FF2B5EF4-FFF2-40B4-BE49-F238E27FC236}">
                <a16:creationId xmlns:a16="http://schemas.microsoft.com/office/drawing/2014/main" id="{FC7067B5-29EC-4DBE-A1A6-4115ACCAC8E1}"/>
              </a:ext>
            </a:extLst>
          </p:cNvPr>
          <p:cNvSpPr>
            <a:spLocks noChangeAspect="1"/>
          </p:cNvSpPr>
          <p:nvPr/>
        </p:nvSpPr>
        <p:spPr>
          <a:xfrm>
            <a:off x="2761040" y="2951544"/>
            <a:ext cx="288000" cy="288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Ellips 41">
            <a:extLst>
              <a:ext uri="{FF2B5EF4-FFF2-40B4-BE49-F238E27FC236}">
                <a16:creationId xmlns:a16="http://schemas.microsoft.com/office/drawing/2014/main" id="{2AC007FA-E2FC-48E3-89FD-488303AB7113}"/>
              </a:ext>
            </a:extLst>
          </p:cNvPr>
          <p:cNvSpPr>
            <a:spLocks noChangeAspect="1"/>
          </p:cNvSpPr>
          <p:nvPr/>
        </p:nvSpPr>
        <p:spPr>
          <a:xfrm>
            <a:off x="692639" y="2951544"/>
            <a:ext cx="288000" cy="288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Ellips 43">
            <a:extLst>
              <a:ext uri="{FF2B5EF4-FFF2-40B4-BE49-F238E27FC236}">
                <a16:creationId xmlns:a16="http://schemas.microsoft.com/office/drawing/2014/main" id="{B01D4474-017E-443E-B6C8-017BD22139DF}"/>
              </a:ext>
            </a:extLst>
          </p:cNvPr>
          <p:cNvSpPr>
            <a:spLocks noChangeAspect="1"/>
          </p:cNvSpPr>
          <p:nvPr/>
        </p:nvSpPr>
        <p:spPr>
          <a:xfrm>
            <a:off x="3392834" y="2951544"/>
            <a:ext cx="288000" cy="288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7" name="Koppling: böjd 46">
            <a:extLst>
              <a:ext uri="{FF2B5EF4-FFF2-40B4-BE49-F238E27FC236}">
                <a16:creationId xmlns:a16="http://schemas.microsoft.com/office/drawing/2014/main" id="{7EA5A5E4-5150-4C1F-9E5B-3586B447ACF9}"/>
              </a:ext>
            </a:extLst>
          </p:cNvPr>
          <p:cNvCxnSpPr>
            <a:cxnSpLocks/>
            <a:stCxn id="42" idx="0"/>
            <a:endCxn id="66" idx="2"/>
          </p:cNvCxnSpPr>
          <p:nvPr/>
        </p:nvCxnSpPr>
        <p:spPr>
          <a:xfrm rot="16200000" flipV="1">
            <a:off x="311479" y="2426384"/>
            <a:ext cx="911770" cy="138550"/>
          </a:xfrm>
          <a:prstGeom prst="curvedConnector3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Koppling: böjd 48">
            <a:extLst>
              <a:ext uri="{FF2B5EF4-FFF2-40B4-BE49-F238E27FC236}">
                <a16:creationId xmlns:a16="http://schemas.microsoft.com/office/drawing/2014/main" id="{55973428-B68D-4111-BCB8-7B76628CE157}"/>
              </a:ext>
            </a:extLst>
          </p:cNvPr>
          <p:cNvCxnSpPr>
            <a:cxnSpLocks/>
            <a:stCxn id="40" idx="0"/>
            <a:endCxn id="99" idx="2"/>
          </p:cNvCxnSpPr>
          <p:nvPr/>
        </p:nvCxnSpPr>
        <p:spPr>
          <a:xfrm rot="16200000" flipV="1">
            <a:off x="8638338" y="2422153"/>
            <a:ext cx="986037" cy="98121"/>
          </a:xfrm>
          <a:prstGeom prst="curvedConnector3">
            <a:avLst>
              <a:gd name="adj1" fmla="val 50000"/>
            </a:avLst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Koppling: böjd 49">
            <a:extLst>
              <a:ext uri="{FF2B5EF4-FFF2-40B4-BE49-F238E27FC236}">
                <a16:creationId xmlns:a16="http://schemas.microsoft.com/office/drawing/2014/main" id="{FE4CA85A-B029-4DBC-91D7-57C912EA0D53}"/>
              </a:ext>
            </a:extLst>
          </p:cNvPr>
          <p:cNvCxnSpPr>
            <a:cxnSpLocks/>
            <a:stCxn id="30" idx="0"/>
            <a:endCxn id="67" idx="2"/>
          </p:cNvCxnSpPr>
          <p:nvPr/>
        </p:nvCxnSpPr>
        <p:spPr>
          <a:xfrm rot="16200000" flipV="1">
            <a:off x="518000" y="1910022"/>
            <a:ext cx="1958244" cy="150175"/>
          </a:xfrm>
          <a:prstGeom prst="curvedConnector3">
            <a:avLst>
              <a:gd name="adj1" fmla="val 50000"/>
            </a:avLst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Koppling: böjd 50">
            <a:extLst>
              <a:ext uri="{FF2B5EF4-FFF2-40B4-BE49-F238E27FC236}">
                <a16:creationId xmlns:a16="http://schemas.microsoft.com/office/drawing/2014/main" id="{FFEFD9A9-DEF9-4660-8118-47FFFB5B488E}"/>
              </a:ext>
            </a:extLst>
          </p:cNvPr>
          <p:cNvCxnSpPr>
            <a:cxnSpLocks/>
            <a:stCxn id="36" idx="0"/>
            <a:endCxn id="71" idx="2"/>
          </p:cNvCxnSpPr>
          <p:nvPr/>
        </p:nvCxnSpPr>
        <p:spPr>
          <a:xfrm rot="16200000" flipV="1">
            <a:off x="4492535" y="1935133"/>
            <a:ext cx="1956970" cy="75852"/>
          </a:xfrm>
          <a:prstGeom prst="curvedConnector3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Koppling: böjd 51">
            <a:extLst>
              <a:ext uri="{FF2B5EF4-FFF2-40B4-BE49-F238E27FC236}">
                <a16:creationId xmlns:a16="http://schemas.microsoft.com/office/drawing/2014/main" id="{C0BA4EFB-7ABF-4C36-B7B1-2396B4371772}"/>
              </a:ext>
            </a:extLst>
          </p:cNvPr>
          <p:cNvCxnSpPr>
            <a:cxnSpLocks/>
            <a:stCxn id="35" idx="0"/>
            <a:endCxn id="69" idx="2"/>
          </p:cNvCxnSpPr>
          <p:nvPr/>
        </p:nvCxnSpPr>
        <p:spPr>
          <a:xfrm rot="16200000" flipV="1">
            <a:off x="3818462" y="2393568"/>
            <a:ext cx="1059577" cy="56375"/>
          </a:xfrm>
          <a:prstGeom prst="curvedConnector3">
            <a:avLst>
              <a:gd name="adj1" fmla="val 50000"/>
            </a:avLst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Koppling: böjd 52">
            <a:extLst>
              <a:ext uri="{FF2B5EF4-FFF2-40B4-BE49-F238E27FC236}">
                <a16:creationId xmlns:a16="http://schemas.microsoft.com/office/drawing/2014/main" id="{93522ADE-3D5F-45A2-8465-81E0671098BF}"/>
              </a:ext>
            </a:extLst>
          </p:cNvPr>
          <p:cNvCxnSpPr>
            <a:cxnSpLocks/>
            <a:endCxn id="87" idx="2"/>
          </p:cNvCxnSpPr>
          <p:nvPr/>
        </p:nvCxnSpPr>
        <p:spPr>
          <a:xfrm rot="5400000" flipH="1" flipV="1">
            <a:off x="1943169" y="1769023"/>
            <a:ext cx="2149813" cy="191228"/>
          </a:xfrm>
          <a:prstGeom prst="curvedConnector3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Koppling: böjd 53">
            <a:extLst>
              <a:ext uri="{FF2B5EF4-FFF2-40B4-BE49-F238E27FC236}">
                <a16:creationId xmlns:a16="http://schemas.microsoft.com/office/drawing/2014/main" id="{CD37860F-FB46-4A2C-A8DF-ADBBE4E37465}"/>
              </a:ext>
            </a:extLst>
          </p:cNvPr>
          <p:cNvCxnSpPr>
            <a:cxnSpLocks/>
            <a:stCxn id="44" idx="4"/>
          </p:cNvCxnSpPr>
          <p:nvPr/>
        </p:nvCxnSpPr>
        <p:spPr>
          <a:xfrm rot="5400000">
            <a:off x="2640215" y="3656031"/>
            <a:ext cx="1313107" cy="480132"/>
          </a:xfrm>
          <a:prstGeom prst="curved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ruta 59">
            <a:extLst>
              <a:ext uri="{FF2B5EF4-FFF2-40B4-BE49-F238E27FC236}">
                <a16:creationId xmlns:a16="http://schemas.microsoft.com/office/drawing/2014/main" id="{4D0AC28C-5201-4160-A9D0-2F7234FD1C38}"/>
              </a:ext>
            </a:extLst>
          </p:cNvPr>
          <p:cNvSpPr txBox="1"/>
          <p:nvPr/>
        </p:nvSpPr>
        <p:spPr>
          <a:xfrm>
            <a:off x="2035238" y="4548263"/>
            <a:ext cx="21160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Beslut SKS: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Fastställt kunskapsstöd</a:t>
            </a:r>
          </a:p>
        </p:txBody>
      </p:sp>
      <p:sp>
        <p:nvSpPr>
          <p:cNvPr id="66" name="textruta 65">
            <a:extLst>
              <a:ext uri="{FF2B5EF4-FFF2-40B4-BE49-F238E27FC236}">
                <a16:creationId xmlns:a16="http://schemas.microsoft.com/office/drawing/2014/main" id="{4F257C66-0F48-4919-A6F8-553EB9F193B7}"/>
              </a:ext>
            </a:extLst>
          </p:cNvPr>
          <p:cNvSpPr txBox="1"/>
          <p:nvPr/>
        </p:nvSpPr>
        <p:spPr>
          <a:xfrm>
            <a:off x="-67274" y="1301110"/>
            <a:ext cx="15307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Inventera underlag och intressenter</a:t>
            </a:r>
          </a:p>
        </p:txBody>
      </p:sp>
      <p:sp>
        <p:nvSpPr>
          <p:cNvPr id="67" name="textruta 66">
            <a:extLst>
              <a:ext uri="{FF2B5EF4-FFF2-40B4-BE49-F238E27FC236}">
                <a16:creationId xmlns:a16="http://schemas.microsoft.com/office/drawing/2014/main" id="{887B24F8-A82D-4D02-961C-94F80313E3BC}"/>
              </a:ext>
            </a:extLst>
          </p:cNvPr>
          <p:cNvSpPr txBox="1"/>
          <p:nvPr/>
        </p:nvSpPr>
        <p:spPr>
          <a:xfrm>
            <a:off x="656671" y="482768"/>
            <a:ext cx="1530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Identifiera lokal arbetsgrupp</a:t>
            </a:r>
          </a:p>
        </p:txBody>
      </p:sp>
      <p:sp>
        <p:nvSpPr>
          <p:cNvPr id="68" name="textruta 67">
            <a:extLst>
              <a:ext uri="{FF2B5EF4-FFF2-40B4-BE49-F238E27FC236}">
                <a16:creationId xmlns:a16="http://schemas.microsoft.com/office/drawing/2014/main" id="{C95A6AC8-E63D-46D3-95E5-3BFE99A13FEE}"/>
              </a:ext>
            </a:extLst>
          </p:cNvPr>
          <p:cNvSpPr txBox="1"/>
          <p:nvPr/>
        </p:nvSpPr>
        <p:spPr>
          <a:xfrm>
            <a:off x="7292903" y="505260"/>
            <a:ext cx="1530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8. Genomförande </a:t>
            </a:r>
          </a:p>
        </p:txBody>
      </p:sp>
      <p:sp>
        <p:nvSpPr>
          <p:cNvPr id="69" name="textruta 68">
            <a:extLst>
              <a:ext uri="{FF2B5EF4-FFF2-40B4-BE49-F238E27FC236}">
                <a16:creationId xmlns:a16="http://schemas.microsoft.com/office/drawing/2014/main" id="{75669949-090E-4CD8-A90A-101DD02A745E}"/>
              </a:ext>
            </a:extLst>
          </p:cNvPr>
          <p:cNvSpPr txBox="1"/>
          <p:nvPr/>
        </p:nvSpPr>
        <p:spPr>
          <a:xfrm>
            <a:off x="3780375" y="1368747"/>
            <a:ext cx="1079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 Kartlägga nuläge</a:t>
            </a:r>
          </a:p>
        </p:txBody>
      </p:sp>
      <p:sp>
        <p:nvSpPr>
          <p:cNvPr id="70" name="textruta 69">
            <a:extLst>
              <a:ext uri="{FF2B5EF4-FFF2-40B4-BE49-F238E27FC236}">
                <a16:creationId xmlns:a16="http://schemas.microsoft.com/office/drawing/2014/main" id="{351EEE4B-7843-4E45-90EE-FA79302FDAD6}"/>
              </a:ext>
            </a:extLst>
          </p:cNvPr>
          <p:cNvSpPr txBox="1"/>
          <p:nvPr/>
        </p:nvSpPr>
        <p:spPr>
          <a:xfrm>
            <a:off x="1785835" y="1315323"/>
            <a:ext cx="1125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Samla in synpunkter </a:t>
            </a:r>
          </a:p>
        </p:txBody>
      </p:sp>
      <p:sp>
        <p:nvSpPr>
          <p:cNvPr id="71" name="textruta 70">
            <a:extLst>
              <a:ext uri="{FF2B5EF4-FFF2-40B4-BE49-F238E27FC236}">
                <a16:creationId xmlns:a16="http://schemas.microsoft.com/office/drawing/2014/main" id="{00F2C6CA-E939-4FB1-B50A-0944503EC20F}"/>
              </a:ext>
            </a:extLst>
          </p:cNvPr>
          <p:cNvSpPr txBox="1"/>
          <p:nvPr/>
        </p:nvSpPr>
        <p:spPr>
          <a:xfrm>
            <a:off x="4667731" y="471354"/>
            <a:ext cx="1530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6. Gapanalys </a:t>
            </a:r>
            <a:r>
              <a:rPr kumimoji="0" lang="sv-S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inkl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lokal </a:t>
            </a:r>
            <a:r>
              <a:rPr kumimoji="0" lang="sv-S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prio</a:t>
            </a: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Ellips 77">
            <a:extLst>
              <a:ext uri="{FF2B5EF4-FFF2-40B4-BE49-F238E27FC236}">
                <a16:creationId xmlns:a16="http://schemas.microsoft.com/office/drawing/2014/main" id="{EA5F5E26-7863-4C33-AF1A-7AA4CB905B22}"/>
              </a:ext>
            </a:extLst>
          </p:cNvPr>
          <p:cNvSpPr>
            <a:spLocks noChangeAspect="1"/>
          </p:cNvSpPr>
          <p:nvPr/>
        </p:nvSpPr>
        <p:spPr>
          <a:xfrm>
            <a:off x="2106055" y="2951544"/>
            <a:ext cx="288000" cy="288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9" name="Koppling: böjd 78">
            <a:extLst>
              <a:ext uri="{FF2B5EF4-FFF2-40B4-BE49-F238E27FC236}">
                <a16:creationId xmlns:a16="http://schemas.microsoft.com/office/drawing/2014/main" id="{000424A3-AF9C-4811-984D-25BC94639935}"/>
              </a:ext>
            </a:extLst>
          </p:cNvPr>
          <p:cNvCxnSpPr>
            <a:cxnSpLocks/>
            <a:stCxn id="78" idx="0"/>
            <a:endCxn id="70" idx="2"/>
          </p:cNvCxnSpPr>
          <p:nvPr/>
        </p:nvCxnSpPr>
        <p:spPr>
          <a:xfrm rot="5400000" flipH="1" flipV="1">
            <a:off x="1742937" y="2345662"/>
            <a:ext cx="1113001" cy="98765"/>
          </a:xfrm>
          <a:prstGeom prst="curvedConnector3">
            <a:avLst>
              <a:gd name="adj1" fmla="val 50000"/>
            </a:avLst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ruta 86">
            <a:extLst>
              <a:ext uri="{FF2B5EF4-FFF2-40B4-BE49-F238E27FC236}">
                <a16:creationId xmlns:a16="http://schemas.microsoft.com/office/drawing/2014/main" id="{61C7CB33-B50E-4EB6-892A-B71DDB094A36}"/>
              </a:ext>
            </a:extLst>
          </p:cNvPr>
          <p:cNvSpPr txBox="1"/>
          <p:nvPr/>
        </p:nvSpPr>
        <p:spPr>
          <a:xfrm>
            <a:off x="2550704" y="481953"/>
            <a:ext cx="11259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 Remissvar</a:t>
            </a:r>
          </a:p>
        </p:txBody>
      </p:sp>
      <p:sp>
        <p:nvSpPr>
          <p:cNvPr id="97" name="textruta 96">
            <a:extLst>
              <a:ext uri="{FF2B5EF4-FFF2-40B4-BE49-F238E27FC236}">
                <a16:creationId xmlns:a16="http://schemas.microsoft.com/office/drawing/2014/main" id="{EA5C0CCC-DF58-4F5F-ACF7-36DABB0CFA32}"/>
              </a:ext>
            </a:extLst>
          </p:cNvPr>
          <p:cNvSpPr txBox="1"/>
          <p:nvPr/>
        </p:nvSpPr>
        <p:spPr>
          <a:xfrm>
            <a:off x="6118034" y="1360409"/>
            <a:ext cx="1741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7. Införandeplan </a:t>
            </a:r>
            <a:r>
              <a:rPr kumimoji="0" lang="sv-S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inkl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kommunikationsplan</a:t>
            </a:r>
          </a:p>
        </p:txBody>
      </p:sp>
      <p:sp>
        <p:nvSpPr>
          <p:cNvPr id="99" name="textruta 98">
            <a:extLst>
              <a:ext uri="{FF2B5EF4-FFF2-40B4-BE49-F238E27FC236}">
                <a16:creationId xmlns:a16="http://schemas.microsoft.com/office/drawing/2014/main" id="{7D783A59-3312-424B-AF0F-AE63BBC61853}"/>
              </a:ext>
            </a:extLst>
          </p:cNvPr>
          <p:cNvSpPr txBox="1"/>
          <p:nvPr/>
        </p:nvSpPr>
        <p:spPr>
          <a:xfrm>
            <a:off x="8316932" y="1239531"/>
            <a:ext cx="15307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9. Uppföljning införandeplan och indikatorer</a:t>
            </a:r>
          </a:p>
        </p:txBody>
      </p:sp>
      <p:cxnSp>
        <p:nvCxnSpPr>
          <p:cNvPr id="107" name="Koppling: böjd 106">
            <a:extLst>
              <a:ext uri="{FF2B5EF4-FFF2-40B4-BE49-F238E27FC236}">
                <a16:creationId xmlns:a16="http://schemas.microsoft.com/office/drawing/2014/main" id="{D4E8C2D0-A23B-42C7-9612-316CFDDB85F9}"/>
              </a:ext>
            </a:extLst>
          </p:cNvPr>
          <p:cNvCxnSpPr>
            <a:cxnSpLocks/>
            <a:stCxn id="39" idx="0"/>
            <a:endCxn id="68" idx="2"/>
          </p:cNvCxnSpPr>
          <p:nvPr/>
        </p:nvCxnSpPr>
        <p:spPr>
          <a:xfrm rot="16200000" flipV="1">
            <a:off x="7082051" y="1789253"/>
            <a:ext cx="2151195" cy="198764"/>
          </a:xfrm>
          <a:prstGeom prst="curvedConnector3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Koppling: böjd 107">
            <a:extLst>
              <a:ext uri="{FF2B5EF4-FFF2-40B4-BE49-F238E27FC236}">
                <a16:creationId xmlns:a16="http://schemas.microsoft.com/office/drawing/2014/main" id="{A475B1F8-C16D-4110-B52B-9E83A43B0D2F}"/>
              </a:ext>
            </a:extLst>
          </p:cNvPr>
          <p:cNvCxnSpPr>
            <a:cxnSpLocks/>
            <a:stCxn id="37" idx="0"/>
            <a:endCxn id="97" idx="2"/>
          </p:cNvCxnSpPr>
          <p:nvPr/>
        </p:nvCxnSpPr>
        <p:spPr>
          <a:xfrm rot="16200000" flipV="1">
            <a:off x="6567329" y="2305292"/>
            <a:ext cx="1067915" cy="224590"/>
          </a:xfrm>
          <a:prstGeom prst="curvedConnector3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ruta 123">
            <a:extLst>
              <a:ext uri="{FF2B5EF4-FFF2-40B4-BE49-F238E27FC236}">
                <a16:creationId xmlns:a16="http://schemas.microsoft.com/office/drawing/2014/main" id="{8F580AA3-9907-43F0-8A26-894AE7524439}"/>
              </a:ext>
            </a:extLst>
          </p:cNvPr>
          <p:cNvSpPr txBox="1"/>
          <p:nvPr/>
        </p:nvSpPr>
        <p:spPr>
          <a:xfrm>
            <a:off x="712689" y="3183428"/>
            <a:ext cx="23304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Remissfas</a:t>
            </a: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5" name="textruta 124">
            <a:extLst>
              <a:ext uri="{FF2B5EF4-FFF2-40B4-BE49-F238E27FC236}">
                <a16:creationId xmlns:a16="http://schemas.microsoft.com/office/drawing/2014/main" id="{7C4F53DF-6265-43C2-AE66-F335A1E865F3}"/>
              </a:ext>
            </a:extLst>
          </p:cNvPr>
          <p:cNvSpPr txBox="1"/>
          <p:nvPr/>
        </p:nvSpPr>
        <p:spPr>
          <a:xfrm>
            <a:off x="3537704" y="3187112"/>
            <a:ext cx="31161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Kartläggnings- och prioriteringsfas</a:t>
            </a:r>
          </a:p>
        </p:txBody>
      </p:sp>
      <p:sp>
        <p:nvSpPr>
          <p:cNvPr id="126" name="textruta 125">
            <a:extLst>
              <a:ext uri="{FF2B5EF4-FFF2-40B4-BE49-F238E27FC236}">
                <a16:creationId xmlns:a16="http://schemas.microsoft.com/office/drawing/2014/main" id="{C379DE75-1F73-439C-BF57-1FB008769A34}"/>
              </a:ext>
            </a:extLst>
          </p:cNvPr>
          <p:cNvSpPr txBox="1"/>
          <p:nvPr/>
        </p:nvSpPr>
        <p:spPr>
          <a:xfrm>
            <a:off x="6419415" y="3203900"/>
            <a:ext cx="32428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Genomförande och uppföljningsfas</a:t>
            </a:r>
          </a:p>
        </p:txBody>
      </p:sp>
      <p:graphicFrame>
        <p:nvGraphicFramePr>
          <p:cNvPr id="64" name="Diagram 63">
            <a:extLst>
              <a:ext uri="{FF2B5EF4-FFF2-40B4-BE49-F238E27FC236}">
                <a16:creationId xmlns:a16="http://schemas.microsoft.com/office/drawing/2014/main" id="{84046021-0963-4958-B1FC-E2308C63D02F}"/>
              </a:ext>
            </a:extLst>
          </p:cNvPr>
          <p:cNvGraphicFramePr/>
          <p:nvPr/>
        </p:nvGraphicFramePr>
        <p:xfrm>
          <a:off x="9098135" y="1972614"/>
          <a:ext cx="3309890" cy="2044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6" name="Ellips 55">
            <a:extLst>
              <a:ext uri="{FF2B5EF4-FFF2-40B4-BE49-F238E27FC236}">
                <a16:creationId xmlns:a16="http://schemas.microsoft.com/office/drawing/2014/main" id="{F17DF0B4-60E4-4CD1-8BEE-6826220055BB}"/>
              </a:ext>
            </a:extLst>
          </p:cNvPr>
          <p:cNvSpPr>
            <a:spLocks noChangeAspect="1"/>
          </p:cNvSpPr>
          <p:nvPr/>
        </p:nvSpPr>
        <p:spPr>
          <a:xfrm>
            <a:off x="10642557" y="2870962"/>
            <a:ext cx="288000" cy="288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7" name="Koppling: böjd 56">
            <a:extLst>
              <a:ext uri="{FF2B5EF4-FFF2-40B4-BE49-F238E27FC236}">
                <a16:creationId xmlns:a16="http://schemas.microsoft.com/office/drawing/2014/main" id="{90CC6169-26D0-41D5-84A7-7CAF5F8F71C5}"/>
              </a:ext>
            </a:extLst>
          </p:cNvPr>
          <p:cNvCxnSpPr>
            <a:cxnSpLocks/>
            <a:stCxn id="56" idx="0"/>
            <a:endCxn id="2" idx="2"/>
          </p:cNvCxnSpPr>
          <p:nvPr/>
        </p:nvCxnSpPr>
        <p:spPr>
          <a:xfrm rot="16200000" flipV="1">
            <a:off x="9686537" y="1770941"/>
            <a:ext cx="1864974" cy="335067"/>
          </a:xfrm>
          <a:prstGeom prst="curvedConnector3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ruta 1">
            <a:extLst>
              <a:ext uri="{FF2B5EF4-FFF2-40B4-BE49-F238E27FC236}">
                <a16:creationId xmlns:a16="http://schemas.microsoft.com/office/drawing/2014/main" id="{2D1A72C3-E1A9-4210-B98C-CD4396E063D3}"/>
              </a:ext>
            </a:extLst>
          </p:cNvPr>
          <p:cNvSpPr txBox="1"/>
          <p:nvPr/>
        </p:nvSpPr>
        <p:spPr>
          <a:xfrm>
            <a:off x="9686127" y="482768"/>
            <a:ext cx="1530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10. Överlämnat till förvaltning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8AB5EE3A-B19F-4F90-9CCD-33388DAE4BCD}"/>
              </a:ext>
            </a:extLst>
          </p:cNvPr>
          <p:cNvSpPr txBox="1"/>
          <p:nvPr/>
        </p:nvSpPr>
        <p:spPr>
          <a:xfrm>
            <a:off x="1785835" y="5133038"/>
            <a:ext cx="82035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Arbetssätt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ordnat mottagande av kunskapsstöd</a:t>
            </a:r>
          </a:p>
        </p:txBody>
      </p:sp>
    </p:spTree>
    <p:extLst>
      <p:ext uri="{BB962C8B-B14F-4D97-AF65-F5344CB8AC3E}">
        <p14:creationId xmlns:p14="http://schemas.microsoft.com/office/powerpoint/2010/main" val="4839831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34B059D8-4FDF-BDC6-EBCF-9183E4FB5D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503" y="413658"/>
            <a:ext cx="1615722" cy="1615722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6D06D07-4937-C7CA-C95E-2DCC37E6E9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20514" y="304594"/>
            <a:ext cx="5599074" cy="1311128"/>
          </a:xfrm>
        </p:spPr>
        <p:txBody>
          <a:bodyPr/>
          <a:lstStyle/>
          <a:p>
            <a:pPr algn="ctr"/>
            <a:r>
              <a:rPr lang="sv-SE" dirty="0"/>
              <a:t>VILKA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B0D46089-5506-3901-A9F7-CA7C60FD32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67108" y="1791625"/>
            <a:ext cx="7154036" cy="1864524"/>
          </a:xfrm>
        </p:spPr>
        <p:txBody>
          <a:bodyPr/>
          <a:lstStyle/>
          <a:p>
            <a:r>
              <a:rPr lang="sv-SE" sz="2000" b="1" u="sng" dirty="0"/>
              <a:t>Representanter från:</a:t>
            </a:r>
          </a:p>
          <a:p>
            <a:endParaRPr lang="sv-SE" sz="2000" b="1" u="sng" dirty="0"/>
          </a:p>
          <a:p>
            <a:pPr marL="182563" indent="-182563"/>
            <a:r>
              <a:rPr lang="sv-SE" sz="1400" dirty="0"/>
              <a:t>-    Allmänmedicin </a:t>
            </a:r>
          </a:p>
          <a:p>
            <a:pPr marL="269875" indent="-269875">
              <a:buFontTx/>
              <a:buChar char="-"/>
            </a:pPr>
            <a:r>
              <a:rPr lang="sv-SE" sz="1400" dirty="0"/>
              <a:t>Primärvårdsrehabiliteringen</a:t>
            </a:r>
          </a:p>
          <a:p>
            <a:pPr marL="269875" indent="-269875">
              <a:buFontTx/>
              <a:buChar char="-"/>
            </a:pPr>
            <a:r>
              <a:rPr lang="sv-SE" sz="1400" dirty="0"/>
              <a:t>Kommunerna</a:t>
            </a:r>
          </a:p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lang="sv-SE" sz="1400" dirty="0"/>
              <a:t>Kunskapsstyrnings- och patientsäkerhetsenheten</a:t>
            </a:r>
          </a:p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lang="sv-SE" sz="1400" dirty="0"/>
              <a:t>Vårdval allmänmedicin + fysioterapi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2000" b="1" i="0" u="none" strike="noStrike" kern="1200" cap="none" spc="0" normalizeH="0" baseline="0" noProof="0" dirty="0">
              <a:ln>
                <a:noFill/>
              </a:ln>
              <a:solidFill>
                <a:srgbClr val="003A7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003A7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Utvecklingsledare KPE ansvarar för att: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3A7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    samordna Primärvårdsrådet + Stora Primärvårdsrådet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3A7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    lägga upp dagordningar till respektive möte i Teamskanal Lokala Primärvårdsrådet.      </a:t>
            </a:r>
          </a:p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3A7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skicka ut inbjudningar + aktuellt material inför Stora Primärvårdsrådet.</a:t>
            </a:r>
          </a:p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3A7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vara kontaktperson för ärendeinstyrning från övriga LPO.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srgbClr val="003A7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003A7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Gemensamt ansvar för alla involverade att läsa igenom material inför mötet och arbeta enligt överenskommet arbetssätt.</a:t>
            </a:r>
          </a:p>
          <a:p>
            <a:pPr marL="342900" indent="-342900">
              <a:buFontTx/>
              <a:buChar char="-"/>
            </a:pPr>
            <a:endParaRPr lang="sv-SE" sz="2000" dirty="0"/>
          </a:p>
          <a:p>
            <a:pPr marL="342900" indent="-342900">
              <a:buFontTx/>
              <a:buChar char="-"/>
            </a:pPr>
            <a:endParaRPr lang="sv-SE" sz="2000" dirty="0"/>
          </a:p>
          <a:p>
            <a:endParaRPr lang="sv-SE" sz="2000" dirty="0"/>
          </a:p>
          <a:p>
            <a:pPr marL="342900" indent="-342900">
              <a:buFontTx/>
              <a:buChar char="-"/>
            </a:pPr>
            <a:endParaRPr lang="sv-SE" sz="2000" dirty="0"/>
          </a:p>
          <a:p>
            <a:pPr marL="342900" indent="-342900">
              <a:buFontTx/>
              <a:buChar char="-"/>
            </a:pPr>
            <a:endParaRPr lang="sv-SE" sz="2000" dirty="0"/>
          </a:p>
          <a:p>
            <a:endParaRPr lang="sv-SE" sz="2000" dirty="0"/>
          </a:p>
          <a:p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32937009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F8FD4DAC-D29A-4F6B-6B32-F450C1EF54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442" y="713849"/>
            <a:ext cx="1687286" cy="1687286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DB2CF23F-4E80-B1C2-0039-3482547D1B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45051" y="616127"/>
            <a:ext cx="5599074" cy="1311128"/>
          </a:xfrm>
        </p:spPr>
        <p:txBody>
          <a:bodyPr/>
          <a:lstStyle/>
          <a:p>
            <a:pPr algn="ctr"/>
            <a:r>
              <a:rPr lang="sv-SE" dirty="0"/>
              <a:t>NÄR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41C23B7F-16E6-4F75-0D80-1EC8F042976E}"/>
              </a:ext>
            </a:extLst>
          </p:cNvPr>
          <p:cNvSpPr txBox="1"/>
          <p:nvPr/>
        </p:nvSpPr>
        <p:spPr>
          <a:xfrm>
            <a:off x="1741714" y="5186941"/>
            <a:ext cx="10040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003A7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Primärvårdsrådet: </a:t>
            </a:r>
            <a:r>
              <a:rPr kumimoji="0" lang="sv-SE" sz="1800" i="0" u="none" strike="noStrike" kern="1200" cap="none" spc="0" normalizeH="0" baseline="0" noProof="0" dirty="0">
                <a:ln>
                  <a:noFill/>
                </a:ln>
                <a:solidFill>
                  <a:srgbClr val="003A7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Träffas löpande var 14:e dag (allmänmedicin + rehab, 1 timme)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003A7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Stora Primärvårdsrådet: 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3A7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Träffas 2-3 veckor efter nationellt remissläpp, 4 ggr/år (alla, 2 timmar).</a:t>
            </a:r>
          </a:p>
        </p:txBody>
      </p:sp>
      <p:sp>
        <p:nvSpPr>
          <p:cNvPr id="4" name="Ellips 3">
            <a:extLst>
              <a:ext uri="{FF2B5EF4-FFF2-40B4-BE49-F238E27FC236}">
                <a16:creationId xmlns:a16="http://schemas.microsoft.com/office/drawing/2014/main" id="{019D1BE3-39CC-6B21-F33F-BA69589BD34D}"/>
              </a:ext>
            </a:extLst>
          </p:cNvPr>
          <p:cNvSpPr/>
          <p:nvPr/>
        </p:nvSpPr>
        <p:spPr>
          <a:xfrm>
            <a:off x="4176269" y="3187337"/>
            <a:ext cx="1388504" cy="85997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15 feb</a:t>
            </a:r>
          </a:p>
        </p:txBody>
      </p:sp>
      <p:sp>
        <p:nvSpPr>
          <p:cNvPr id="5" name="Ellips 4">
            <a:extLst>
              <a:ext uri="{FF2B5EF4-FFF2-40B4-BE49-F238E27FC236}">
                <a16:creationId xmlns:a16="http://schemas.microsoft.com/office/drawing/2014/main" id="{A6BCBCA9-11E8-310D-FA5A-86B450C534B5}"/>
              </a:ext>
            </a:extLst>
          </p:cNvPr>
          <p:cNvSpPr/>
          <p:nvPr/>
        </p:nvSpPr>
        <p:spPr>
          <a:xfrm>
            <a:off x="5750600" y="3187335"/>
            <a:ext cx="1388504" cy="85997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15 april</a:t>
            </a:r>
          </a:p>
        </p:txBody>
      </p:sp>
      <p:sp>
        <p:nvSpPr>
          <p:cNvPr id="6" name="Ellips 5">
            <a:extLst>
              <a:ext uri="{FF2B5EF4-FFF2-40B4-BE49-F238E27FC236}">
                <a16:creationId xmlns:a16="http://schemas.microsoft.com/office/drawing/2014/main" id="{F1CF27D9-2238-BFDC-44D0-AB7741800C2E}"/>
              </a:ext>
            </a:extLst>
          </p:cNvPr>
          <p:cNvSpPr/>
          <p:nvPr/>
        </p:nvSpPr>
        <p:spPr>
          <a:xfrm>
            <a:off x="7324931" y="3187335"/>
            <a:ext cx="1388504" cy="85997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15 sep</a:t>
            </a:r>
          </a:p>
        </p:txBody>
      </p:sp>
      <p:sp>
        <p:nvSpPr>
          <p:cNvPr id="7" name="Ellips 6">
            <a:extLst>
              <a:ext uri="{FF2B5EF4-FFF2-40B4-BE49-F238E27FC236}">
                <a16:creationId xmlns:a16="http://schemas.microsoft.com/office/drawing/2014/main" id="{399377F8-89EE-5483-9620-C79FF61F736F}"/>
              </a:ext>
            </a:extLst>
          </p:cNvPr>
          <p:cNvSpPr/>
          <p:nvPr/>
        </p:nvSpPr>
        <p:spPr>
          <a:xfrm>
            <a:off x="8865835" y="3187336"/>
            <a:ext cx="1388504" cy="85997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15 nov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73C0CA4F-B771-260E-4807-18ED09DA1837}"/>
              </a:ext>
            </a:extLst>
          </p:cNvPr>
          <p:cNvSpPr/>
          <p:nvPr/>
        </p:nvSpPr>
        <p:spPr>
          <a:xfrm>
            <a:off x="4044797" y="2497072"/>
            <a:ext cx="410240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0" i="0" u="none" strike="noStrike" kern="1200" cap="none" spc="0" normalizeH="0" baseline="0" noProof="0" dirty="0">
                <a:ln w="0"/>
                <a:solidFill>
                  <a:srgbClr val="003A7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Nationellt remissläpp:</a:t>
            </a:r>
          </a:p>
        </p:txBody>
      </p:sp>
    </p:spTree>
    <p:extLst>
      <p:ext uri="{BB962C8B-B14F-4D97-AF65-F5344CB8AC3E}">
        <p14:creationId xmlns:p14="http://schemas.microsoft.com/office/powerpoint/2010/main" val="15243314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C294DCB4-42A8-2DB9-2200-FBDD7447E1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79"/>
          <a:stretch/>
        </p:blipFill>
        <p:spPr>
          <a:xfrm>
            <a:off x="5456630" y="4288971"/>
            <a:ext cx="3458355" cy="2590801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6F55E059-7FB5-C5C0-3E1D-7B7457C99B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6271" y="529530"/>
            <a:ext cx="5599074" cy="1311128"/>
          </a:xfrm>
        </p:spPr>
        <p:txBody>
          <a:bodyPr/>
          <a:lstStyle/>
          <a:p>
            <a:pPr algn="ctr"/>
            <a:r>
              <a:rPr lang="sv-SE" dirty="0"/>
              <a:t>Hur vill vi arbeta med remisserna?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77CE58F-F279-53EF-5F29-E32756BA2C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88154" y="2087615"/>
            <a:ext cx="6490732" cy="645902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sv-SE" dirty="0"/>
              <a:t>Utse representanter och börja bilda arbetsgrupp i remissfas eller när kunskapsstödet är fastställt? – </a:t>
            </a:r>
            <a:r>
              <a:rPr lang="sv-SE" dirty="0">
                <a:solidFill>
                  <a:srgbClr val="FF0000"/>
                </a:solidFill>
              </a:rPr>
              <a:t>I remissfas</a:t>
            </a:r>
          </a:p>
          <a:p>
            <a:endParaRPr lang="sv-SE" dirty="0"/>
          </a:p>
          <a:p>
            <a:pPr marL="285750" indent="-285750">
              <a:buFontTx/>
              <a:buChar char="-"/>
            </a:pPr>
            <a:r>
              <a:rPr lang="sv-SE" dirty="0"/>
              <a:t>Skicka ut remiss på kunskapsstöd brett eller till representanter?</a:t>
            </a:r>
          </a:p>
          <a:p>
            <a:r>
              <a:rPr lang="sv-SE" dirty="0">
                <a:solidFill>
                  <a:srgbClr val="FF0000"/>
                </a:solidFill>
              </a:rPr>
              <a:t>       – Till representanter som i sin tur kan sprida till fler</a:t>
            </a:r>
          </a:p>
          <a:p>
            <a:endParaRPr lang="sv-SE" dirty="0"/>
          </a:p>
          <a:p>
            <a:pPr marL="285750" indent="-285750">
              <a:buFontTx/>
              <a:buChar char="-"/>
            </a:pPr>
            <a:r>
              <a:rPr lang="sv-SE" dirty="0"/>
              <a:t>Gemensamt remissvar region och kommun eller svara var för sig?</a:t>
            </a:r>
          </a:p>
          <a:p>
            <a:pPr marL="358775" indent="-358775"/>
            <a:r>
              <a:rPr lang="sv-SE" dirty="0"/>
              <a:t>      </a:t>
            </a:r>
            <a:r>
              <a:rPr lang="sv-SE" dirty="0">
                <a:solidFill>
                  <a:srgbClr val="FF0000"/>
                </a:solidFill>
              </a:rPr>
              <a:t>- Testar gemensamt remissvar under våren 2023, utvärderar inför    remissläpp 15 sep. </a:t>
            </a:r>
          </a:p>
          <a:p>
            <a:pPr marL="285750" indent="-285750">
              <a:buFontTx/>
              <a:buChar char="-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01496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F6D72F-8E2D-1B43-0B25-4E5AE81394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25440" y="3905885"/>
            <a:ext cx="5806440" cy="1219200"/>
          </a:xfrm>
        </p:spPr>
        <p:txBody>
          <a:bodyPr>
            <a:normAutofit fontScale="90000"/>
          </a:bodyPr>
          <a:lstStyle/>
          <a:p>
            <a:r>
              <a:rPr lang="sv-SE" sz="5300" i="0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Kunskapsstyrning -  </a:t>
            </a:r>
            <a:br>
              <a:rPr lang="sv-SE" i="0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</a:br>
            <a:r>
              <a:rPr lang="sv-SE" i="0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Svensk hälso- och sjukvårds gemensamma system för att leverera en kunskapsbaserad, jämlik och resurseffektiv vård av hög kvalitet.</a:t>
            </a:r>
            <a:endParaRPr lang="sv-SE" dirty="0">
              <a:solidFill>
                <a:srgbClr val="7030A0"/>
              </a:solidFill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8B2327C-2437-AF58-C3A6-5F13607395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02879" cy="665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58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4B2AB-8C2F-4FDA-9F23-DF0A5756F712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838200" y="-4743"/>
            <a:ext cx="10356273" cy="1325563"/>
          </a:xfrm>
        </p:spPr>
        <p:txBody>
          <a:bodyPr>
            <a:normAutofit/>
          </a:bodyPr>
          <a:lstStyle/>
          <a:p>
            <a:r>
              <a:rPr lang="sv-SE" sz="4000" dirty="0"/>
              <a:t>Kunskapsstyrningssystemets vision och målbild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10A22B-F3AA-45D1-A096-134346F5025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gray"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1FF730-ACCE-4D5D-8EAD-5653F0C2C7E5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A15DCF69-12FA-4551-9BDB-1880A53B6DE7}"/>
              </a:ext>
            </a:extLst>
          </p:cNvPr>
          <p:cNvSpPr txBox="1">
            <a:spLocks/>
          </p:cNvSpPr>
          <p:nvPr/>
        </p:nvSpPr>
        <p:spPr bwMode="gray">
          <a:xfrm>
            <a:off x="940940" y="1481464"/>
            <a:ext cx="2634467" cy="1686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377D7A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Vår framgång räknas i </a:t>
            </a:r>
            <a:b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liv och jämlik hälsa </a:t>
            </a:r>
            <a:b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377D7A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endParaRPr kumimoji="0" lang="sv-SE" sz="1800" b="1" i="0" u="none" strike="noStrike" kern="1200" cap="none" spc="0" normalizeH="0" baseline="0" noProof="0" dirty="0">
              <a:ln>
                <a:noFill/>
              </a:ln>
              <a:solidFill>
                <a:srgbClr val="377D7A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7" name="Underrubrik 2">
            <a:extLst>
              <a:ext uri="{FF2B5EF4-FFF2-40B4-BE49-F238E27FC236}">
                <a16:creationId xmlns:a16="http://schemas.microsoft.com/office/drawing/2014/main" id="{5BE0A730-5A4E-4FA5-9B3F-B033A1C75B6B}"/>
              </a:ext>
            </a:extLst>
          </p:cNvPr>
          <p:cNvSpPr txBox="1">
            <a:spLocks/>
          </p:cNvSpPr>
          <p:nvPr/>
        </p:nvSpPr>
        <p:spPr bwMode="gray">
          <a:xfrm>
            <a:off x="1000674" y="3715513"/>
            <a:ext cx="9084266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Tillsammans gör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 varandra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framgångsrika!</a:t>
            </a:r>
            <a:b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Bildobjekt 3">
            <a:extLst>
              <a:ext uri="{FF2B5EF4-FFF2-40B4-BE49-F238E27FC236}">
                <a16:creationId xmlns:a16="http://schemas.microsoft.com/office/drawing/2014/main" id="{8AE6E576-E0C7-4414-AEF2-B733910106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8779" y="1481464"/>
            <a:ext cx="5175732" cy="398479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Platshållare för innehåll 4">
            <a:extLst>
              <a:ext uri="{FF2B5EF4-FFF2-40B4-BE49-F238E27FC236}">
                <a16:creationId xmlns:a16="http://schemas.microsoft.com/office/drawing/2014/main" id="{4F0DA7F9-D912-43FC-A371-67AB86A4E64E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6351889" y="2965319"/>
            <a:ext cx="3468160" cy="411283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800" dirty="0"/>
              <a:t>Alla invånare ska få en god, jämlik och kunskapsbaserad vård oavsett var de bor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800" dirty="0"/>
              <a:t>Patienter, brukare och hälso- och sjukvårdens medarbetare ska vara trygga i att bästa tillgängliga kunskap används i varje </a:t>
            </a:r>
            <a:r>
              <a:rPr lang="sv-SE" sz="1800" dirty="0" err="1"/>
              <a:t>vårdmöte</a:t>
            </a:r>
            <a:r>
              <a:rPr lang="sv-SE" sz="1800" dirty="0"/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E792A20-093A-4E9A-A0B3-70EF8DF03AA5}"/>
              </a:ext>
            </a:extLst>
          </p:cNvPr>
          <p:cNvSpPr/>
          <p:nvPr/>
        </p:nvSpPr>
        <p:spPr bwMode="gray">
          <a:xfrm>
            <a:off x="897935" y="1077247"/>
            <a:ext cx="5089264" cy="428508"/>
          </a:xfrm>
          <a:prstGeom prst="rect">
            <a:avLst/>
          </a:prstGeom>
          <a:solidFill>
            <a:srgbClr val="377D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Vision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AF89189-1669-4BC0-801B-22CB72CB65A4}"/>
              </a:ext>
            </a:extLst>
          </p:cNvPr>
          <p:cNvSpPr/>
          <p:nvPr/>
        </p:nvSpPr>
        <p:spPr bwMode="gray">
          <a:xfrm>
            <a:off x="6263512" y="1077247"/>
            <a:ext cx="5089263" cy="428508"/>
          </a:xfrm>
          <a:prstGeom prst="rect">
            <a:avLst/>
          </a:prstGeom>
          <a:solidFill>
            <a:srgbClr val="377D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Målbild</a:t>
            </a:r>
          </a:p>
        </p:txBody>
      </p:sp>
      <p:sp>
        <p:nvSpPr>
          <p:cNvPr id="13" name="Rubrik 1">
            <a:extLst>
              <a:ext uri="{FF2B5EF4-FFF2-40B4-BE49-F238E27FC236}">
                <a16:creationId xmlns:a16="http://schemas.microsoft.com/office/drawing/2014/main" id="{3E1DF1E9-E82E-4B78-A2C8-5460A09B4FD2}"/>
              </a:ext>
            </a:extLst>
          </p:cNvPr>
          <p:cNvSpPr txBox="1">
            <a:spLocks/>
          </p:cNvSpPr>
          <p:nvPr/>
        </p:nvSpPr>
        <p:spPr bwMode="gray">
          <a:xfrm>
            <a:off x="6351891" y="1302542"/>
            <a:ext cx="3295544" cy="1686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377D7A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Tillsammans minskar vi skillnader i kvalitet och resultat!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3ADCA9-A34B-4823-A810-5B00DEFBB3C4}"/>
              </a:ext>
            </a:extLst>
          </p:cNvPr>
          <p:cNvSpPr/>
          <p:nvPr/>
        </p:nvSpPr>
        <p:spPr bwMode="gray">
          <a:xfrm>
            <a:off x="897935" y="1077247"/>
            <a:ext cx="5089264" cy="4396080"/>
          </a:xfrm>
          <a:prstGeom prst="rect">
            <a:avLst/>
          </a:prstGeom>
          <a:noFill/>
          <a:ln>
            <a:solidFill>
              <a:srgbClr val="377D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9CCE72A-D83F-4791-A043-14947E6B38D2}"/>
              </a:ext>
            </a:extLst>
          </p:cNvPr>
          <p:cNvSpPr/>
          <p:nvPr/>
        </p:nvSpPr>
        <p:spPr bwMode="gray">
          <a:xfrm>
            <a:off x="6253237" y="1077247"/>
            <a:ext cx="5089264" cy="4396080"/>
          </a:xfrm>
          <a:prstGeom prst="rect">
            <a:avLst/>
          </a:prstGeom>
          <a:noFill/>
          <a:ln>
            <a:solidFill>
              <a:srgbClr val="377D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latshållare för bild 4">
            <a:extLst>
              <a:ext uri="{FF2B5EF4-FFF2-40B4-BE49-F238E27FC236}">
                <a16:creationId xmlns:a16="http://schemas.microsoft.com/office/drawing/2014/main" id="{3B2BC2B7-D846-42CF-BB4A-663305993E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966" y="1515124"/>
            <a:ext cx="2634468" cy="395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304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DFC4692-0A35-F942-CC49-869CFF25BA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27884" y="3820680"/>
            <a:ext cx="8195436" cy="1311128"/>
          </a:xfrm>
        </p:spPr>
        <p:txBody>
          <a:bodyPr/>
          <a:lstStyle/>
          <a:p>
            <a:r>
              <a:rPr lang="sv-SE" sz="3200" dirty="0"/>
              <a:t>Överenskommen plattform för publicering av nationella kunskapsstöd: </a:t>
            </a:r>
            <a:br>
              <a:rPr lang="sv-SE" sz="3200" dirty="0"/>
            </a:br>
            <a:br>
              <a:rPr lang="sv-SE" sz="3200" dirty="0"/>
            </a:br>
            <a:r>
              <a:rPr lang="sv-SE" dirty="0">
                <a:hlinkClick r:id="rId2"/>
              </a:rPr>
              <a:t>Nationellt kliniskt kunskapsstöd (NKK)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51484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509E11C-E003-CE31-7BF5-15B7801EE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6000" y="502767"/>
            <a:ext cx="7200000" cy="570447"/>
          </a:xfrm>
        </p:spPr>
        <p:txBody>
          <a:bodyPr/>
          <a:lstStyle/>
          <a:p>
            <a:r>
              <a:rPr lang="sv-SE" dirty="0"/>
              <a:t>Kunskapsstyrning Värmland</a:t>
            </a:r>
          </a:p>
        </p:txBody>
      </p:sp>
      <p:grpSp>
        <p:nvGrpSpPr>
          <p:cNvPr id="5" name="Grupp 4">
            <a:extLst>
              <a:ext uri="{FF2B5EF4-FFF2-40B4-BE49-F238E27FC236}">
                <a16:creationId xmlns:a16="http://schemas.microsoft.com/office/drawing/2014/main" id="{DD600E5F-E072-53A5-F8E5-C56F69015A96}"/>
              </a:ext>
            </a:extLst>
          </p:cNvPr>
          <p:cNvGrpSpPr/>
          <p:nvPr/>
        </p:nvGrpSpPr>
        <p:grpSpPr>
          <a:xfrm>
            <a:off x="666369" y="1703490"/>
            <a:ext cx="11395710" cy="4938444"/>
            <a:chOff x="1916343" y="1507296"/>
            <a:chExt cx="11395710" cy="4938444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93DCE95B-9BD9-A85C-791D-951ADA28CBC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958"/>
            <a:stretch/>
          </p:blipFill>
          <p:spPr bwMode="auto">
            <a:xfrm>
              <a:off x="1916343" y="1507296"/>
              <a:ext cx="11395710" cy="49384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ruta 3">
              <a:extLst>
                <a:ext uri="{FF2B5EF4-FFF2-40B4-BE49-F238E27FC236}">
                  <a16:creationId xmlns:a16="http://schemas.microsoft.com/office/drawing/2014/main" id="{D3544D1D-FB15-678A-279E-1320B707139B}"/>
                </a:ext>
              </a:extLst>
            </p:cNvPr>
            <p:cNvSpPr txBox="1"/>
            <p:nvPr/>
          </p:nvSpPr>
          <p:spPr>
            <a:xfrm>
              <a:off x="8296314" y="2941708"/>
              <a:ext cx="3958685" cy="107721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Utvecklingsledare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Arbetar i flera programområden. </a:t>
              </a:r>
              <a:r>
                <a:rPr kumimoji="0" lang="sv-SE" sz="1600" b="0" i="0" u="none" strike="noStrike" kern="120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Faciliterar</a:t>
              </a:r>
              <a:r>
                <a:rPr kumimoji="0" lang="sv-SE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arbetet i programområdet och stödjer sakkunnig </a:t>
              </a:r>
            </a:p>
          </p:txBody>
        </p:sp>
        <p:sp>
          <p:nvSpPr>
            <p:cNvPr id="8" name="textruta 4">
              <a:extLst>
                <a:ext uri="{FF2B5EF4-FFF2-40B4-BE49-F238E27FC236}">
                  <a16:creationId xmlns:a16="http://schemas.microsoft.com/office/drawing/2014/main" id="{39BD9FEB-F0B9-5879-CD07-564E5C172C80}"/>
                </a:ext>
              </a:extLst>
            </p:cNvPr>
            <p:cNvSpPr txBox="1"/>
            <p:nvPr/>
          </p:nvSpPr>
          <p:spPr>
            <a:xfrm>
              <a:off x="8233661" y="2021696"/>
              <a:ext cx="3357305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Sakkunnig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Expert i ett programområde.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Regional representant i RPO. </a:t>
              </a:r>
            </a:p>
          </p:txBody>
        </p:sp>
        <p:sp>
          <p:nvSpPr>
            <p:cNvPr id="11" name="textruta 5">
              <a:extLst>
                <a:ext uri="{FF2B5EF4-FFF2-40B4-BE49-F238E27FC236}">
                  <a16:creationId xmlns:a16="http://schemas.microsoft.com/office/drawing/2014/main" id="{E936E8C5-7E7B-85E6-2944-556B535E0625}"/>
                </a:ext>
              </a:extLst>
            </p:cNvPr>
            <p:cNvSpPr txBox="1"/>
            <p:nvPr/>
          </p:nvSpPr>
          <p:spPr>
            <a:xfrm>
              <a:off x="8296314" y="4162710"/>
              <a:ext cx="3713359" cy="107721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Kunskapsstyrningsråd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Samordnar lokal kunskapsstyrning. Stödjer Hälso- och sjukvårdsledningen i kunskapsstyrningsfrågor.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958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35A71D4-6B90-544A-89A0-7DD92235C0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/>
          </a:p>
        </p:txBody>
      </p:sp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CFC09437-8F89-A743-86CF-4B8E3061AE20}"/>
              </a:ext>
            </a:extLst>
          </p:cNvPr>
          <p:cNvGraphicFramePr>
            <a:graphicFrameLocks noGrp="1"/>
          </p:cNvGraphicFramePr>
          <p:nvPr/>
        </p:nvGraphicFramePr>
        <p:xfrm>
          <a:off x="-9" y="4"/>
          <a:ext cx="12192006" cy="7170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71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22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16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93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45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471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47140">
                  <a:extLst>
                    <a:ext uri="{9D8B030D-6E8A-4147-A177-3AD203B41FA5}">
                      <a16:colId xmlns:a16="http://schemas.microsoft.com/office/drawing/2014/main" val="3634603133"/>
                    </a:ext>
                  </a:extLst>
                </a:gridCol>
                <a:gridCol w="49930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1421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6949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69497">
                  <a:extLst>
                    <a:ext uri="{9D8B030D-6E8A-4147-A177-3AD203B41FA5}">
                      <a16:colId xmlns:a16="http://schemas.microsoft.com/office/drawing/2014/main" val="3611048713"/>
                    </a:ext>
                  </a:extLst>
                </a:gridCol>
                <a:gridCol w="46949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7694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06757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9930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91851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91851">
                  <a:extLst>
                    <a:ext uri="{9D8B030D-6E8A-4147-A177-3AD203B41FA5}">
                      <a16:colId xmlns:a16="http://schemas.microsoft.com/office/drawing/2014/main" val="1051244451"/>
                    </a:ext>
                  </a:extLst>
                </a:gridCol>
                <a:gridCol w="469497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17330">
                  <a:extLst>
                    <a:ext uri="{9D8B030D-6E8A-4147-A177-3AD203B41FA5}">
                      <a16:colId xmlns:a16="http://schemas.microsoft.com/office/drawing/2014/main" val="1956462772"/>
                    </a:ext>
                  </a:extLst>
                </a:gridCol>
                <a:gridCol w="41733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9249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92490">
                  <a:extLst>
                    <a:ext uri="{9D8B030D-6E8A-4147-A177-3AD203B41FA5}">
                      <a16:colId xmlns:a16="http://schemas.microsoft.com/office/drawing/2014/main" val="1385379159"/>
                    </a:ext>
                  </a:extLst>
                </a:gridCol>
                <a:gridCol w="392490">
                  <a:extLst>
                    <a:ext uri="{9D8B030D-6E8A-4147-A177-3AD203B41FA5}">
                      <a16:colId xmlns:a16="http://schemas.microsoft.com/office/drawing/2014/main" val="2773580905"/>
                    </a:ext>
                  </a:extLst>
                </a:gridCol>
                <a:gridCol w="392490">
                  <a:extLst>
                    <a:ext uri="{9D8B030D-6E8A-4147-A177-3AD203B41FA5}">
                      <a16:colId xmlns:a16="http://schemas.microsoft.com/office/drawing/2014/main" val="3616307915"/>
                    </a:ext>
                  </a:extLst>
                </a:gridCol>
                <a:gridCol w="392490">
                  <a:extLst>
                    <a:ext uri="{9D8B030D-6E8A-4147-A177-3AD203B41FA5}">
                      <a16:colId xmlns:a16="http://schemas.microsoft.com/office/drawing/2014/main" val="2521640188"/>
                    </a:ext>
                  </a:extLst>
                </a:gridCol>
                <a:gridCol w="392490">
                  <a:extLst>
                    <a:ext uri="{9D8B030D-6E8A-4147-A177-3AD203B41FA5}">
                      <a16:colId xmlns:a16="http://schemas.microsoft.com/office/drawing/2014/main" val="1256421835"/>
                    </a:ext>
                  </a:extLst>
                </a:gridCol>
              </a:tblGrid>
              <a:tr h="589829">
                <a:tc gridSpan="27">
                  <a:txBody>
                    <a:bodyPr/>
                    <a:lstStyle/>
                    <a:p>
                      <a:pPr algn="l" defTabSz="454025"/>
                      <a:r>
                        <a:rPr lang="sv-SE" sz="1600" dirty="0"/>
                        <a:t>Nationella Programområden (NPO)               </a:t>
                      </a:r>
                      <a:r>
                        <a:rPr lang="sv-SE" sz="1400" b="0" dirty="0"/>
                        <a:t>Respektive NPO speglar hela vårdkedjan: prevention, primärvård, specialistvård, </a:t>
                      </a:r>
                      <a:br>
                        <a:rPr lang="sv-SE" sz="1600" dirty="0"/>
                      </a:br>
                      <a:r>
                        <a:rPr lang="sv-SE" sz="1400" b="0" dirty="0">
                          <a:solidFill>
                            <a:schemeClr val="bg1"/>
                          </a:solidFill>
                        </a:rPr>
                        <a:t>(Regionalt värdskap)                                                     </a:t>
                      </a:r>
                      <a:r>
                        <a:rPr lang="sv-SE" sz="1400" b="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sv-SE" sz="1400" b="0" dirty="0">
                          <a:solidFill>
                            <a:schemeClr val="bg1"/>
                          </a:solidFill>
                        </a:rPr>
                        <a:t>rehabilitering, </a:t>
                      </a:r>
                      <a:r>
                        <a:rPr lang="sv-SE" sz="1400" b="0" baseline="0" dirty="0">
                          <a:solidFill>
                            <a:schemeClr val="bg1"/>
                          </a:solidFill>
                        </a:rPr>
                        <a:t>omvårdnad etc.</a:t>
                      </a:r>
                      <a:endParaRPr lang="sv-SE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91187" marR="91187" marT="45594" marB="45594">
                    <a:solidFill>
                      <a:srgbClr val="377D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defTabSz="454025"/>
                      <a:endParaRPr lang="sv-SE" sz="1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77D7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defTabSz="454025"/>
                      <a:endParaRPr lang="sv-SE" sz="1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77D7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defTabSz="454025"/>
                      <a:endParaRPr lang="sv-SE" sz="1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77D7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defTabSz="454025"/>
                      <a:endParaRPr lang="sv-SE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91187" marR="91187" marT="45594" marB="45594">
                    <a:solidFill>
                      <a:srgbClr val="377D7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defTabSz="454025"/>
                      <a:endParaRPr lang="sv-SE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91187" marR="91187" marT="45594" marB="45594">
                    <a:solidFill>
                      <a:srgbClr val="377D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9326">
                <a:tc>
                  <a:txBody>
                    <a:bodyPr/>
                    <a:lstStyle/>
                    <a:p>
                      <a:pPr lvl="1" algn="r"/>
                      <a:r>
                        <a:rPr lang="sv-SE" sz="1400" dirty="0">
                          <a:solidFill>
                            <a:schemeClr val="tx1"/>
                          </a:solidFill>
                        </a:rPr>
                        <a:t>Akut vård</a:t>
                      </a:r>
                    </a:p>
                  </a:txBody>
                  <a:tcPr marL="91187" marR="91187" marT="45594" marB="45594" vert="vert270" anchor="b"/>
                </a:tc>
                <a:tc>
                  <a:txBody>
                    <a:bodyPr/>
                    <a:lstStyle/>
                    <a:p>
                      <a:pPr marL="457200" marR="0" lvl="1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/>
                        <a:t>Barn och ungdomars hälsa</a:t>
                      </a:r>
                    </a:p>
                    <a:p>
                      <a:pPr marL="457200" marR="0" lvl="1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dirty="0"/>
                    </a:p>
                    <a:p>
                      <a:pPr marL="457200" marR="0" lvl="1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dirty="0"/>
                    </a:p>
                  </a:txBody>
                  <a:tcPr marL="91187" marR="91187" marT="45594" marB="45594" vert="vert270"/>
                </a:tc>
                <a:tc>
                  <a:txBody>
                    <a:bodyPr/>
                    <a:lstStyle/>
                    <a:p>
                      <a:pPr marL="457200" marR="0" lvl="1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dirty="0"/>
                    </a:p>
                    <a:p>
                      <a:pPr marL="457200" marR="0" lvl="1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dirty="0"/>
                    </a:p>
                    <a:p>
                      <a:pPr marL="457200" marR="0" lvl="1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dirty="0"/>
                    </a:p>
                    <a:p>
                      <a:pPr marL="457200" marR="0" lvl="1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/>
                        <a:t>Cancersjukdomar </a:t>
                      </a:r>
                      <a:endParaRPr lang="sv-SE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187" marR="91187" marT="45594" marB="45594" vert="vert270" anchor="b"/>
                </a:tc>
                <a:tc>
                  <a:txBody>
                    <a:bodyPr/>
                    <a:lstStyle/>
                    <a:p>
                      <a:pPr marL="457200" marR="0" lvl="1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/>
                        <a:t>Endokrina sjukdomar</a:t>
                      </a:r>
                      <a:endParaRPr lang="sv-SE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187" marR="91187" marT="45594" marB="45594" vert="vert270" anchor="b"/>
                </a:tc>
                <a:tc>
                  <a:txBody>
                    <a:bodyPr/>
                    <a:lstStyle/>
                    <a:p>
                      <a:pPr marL="457200" marR="0" lvl="1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sv-SE" sz="1400" dirty="0"/>
                        <a:t>Hjärt-</a:t>
                      </a:r>
                      <a:r>
                        <a:rPr lang="sv-SE" sz="1400" baseline="0" dirty="0"/>
                        <a:t> och </a:t>
                      </a:r>
                      <a:r>
                        <a:rPr lang="sv-SE" sz="1400" dirty="0"/>
                        <a:t>kärlsjukdomar</a:t>
                      </a:r>
                    </a:p>
                    <a:p>
                      <a:pPr marL="457200" marR="0" lvl="1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sv-SE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187" marR="91187" marT="45594" marB="45594" vert="vert270" anchor="b"/>
                </a:tc>
                <a:tc>
                  <a:txBody>
                    <a:bodyPr/>
                    <a:lstStyle/>
                    <a:p>
                      <a:pPr marL="457200" marR="0" lvl="1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/>
                        <a:t>Hud- och könssjukdomar</a:t>
                      </a:r>
                    </a:p>
                    <a:p>
                      <a:pPr marL="457200" marR="0" lvl="1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187" marR="91187" marT="45594" marB="45594" vert="vert270" anchor="b"/>
                </a:tc>
                <a:tc>
                  <a:txBody>
                    <a:bodyPr/>
                    <a:lstStyle/>
                    <a:p>
                      <a:pPr marL="457200" marR="0" lvl="1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>
                          <a:solidFill>
                            <a:schemeClr val="tx1"/>
                          </a:solidFill>
                        </a:rPr>
                        <a:t>Infektionssjukdomar</a:t>
                      </a:r>
                    </a:p>
                  </a:txBody>
                  <a:tcPr marL="91187" marR="91187" marT="45594" marB="45594" vert="vert270" anchor="b"/>
                </a:tc>
                <a:tc>
                  <a:txBody>
                    <a:bodyPr/>
                    <a:lstStyle/>
                    <a:p>
                      <a:pPr marL="457200" marR="0" lvl="1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>
                          <a:solidFill>
                            <a:schemeClr val="tx1"/>
                          </a:solidFill>
                        </a:rPr>
                        <a:t>Kirurgi och plastikkirurgi</a:t>
                      </a:r>
                    </a:p>
                  </a:txBody>
                  <a:tcPr marL="91187" marR="91187" marT="45594" marB="45594" vert="vert270" anchor="b"/>
                </a:tc>
                <a:tc>
                  <a:txBody>
                    <a:bodyPr/>
                    <a:lstStyle/>
                    <a:p>
                      <a:pPr marL="457200" marR="0" lvl="1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/>
                        <a:t>Kvinnosjukdomar och förlossning</a:t>
                      </a:r>
                    </a:p>
                  </a:txBody>
                  <a:tcPr marL="91187" marR="91187" marT="45594" marB="45594" vert="vert270" anchor="b"/>
                </a:tc>
                <a:tc>
                  <a:txBody>
                    <a:bodyPr/>
                    <a:lstStyle/>
                    <a:p>
                      <a:pPr marL="457200" marR="0" lvl="1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sv-SE" sz="1400" dirty="0"/>
                        <a:t>Levnadsvanor</a:t>
                      </a:r>
                    </a:p>
                  </a:txBody>
                  <a:tcPr marL="91187" marR="91187" marT="45594" marB="45594" vert="vert270" anchor="b"/>
                </a:tc>
                <a:tc>
                  <a:txBody>
                    <a:bodyPr/>
                    <a:lstStyle/>
                    <a:p>
                      <a:pPr marL="457200" marR="0" lvl="1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/>
                        <a:t>Lung- och allergisjukdomar</a:t>
                      </a:r>
                    </a:p>
                  </a:txBody>
                  <a:tcPr marL="91187" marR="91187" marT="45594" marB="45594" vert="vert270" anchor="b"/>
                </a:tc>
                <a:tc>
                  <a:txBody>
                    <a:bodyPr/>
                    <a:lstStyle/>
                    <a:p>
                      <a:pPr marL="457200" marR="0" lvl="1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/>
                        <a:t>Nationellt</a:t>
                      </a:r>
                      <a:r>
                        <a:rPr lang="sv-SE" sz="1400" baseline="0" dirty="0"/>
                        <a:t> primärvårdsråd</a:t>
                      </a:r>
                      <a:endParaRPr lang="sv-SE" sz="1400" dirty="0"/>
                    </a:p>
                  </a:txBody>
                  <a:tcPr marL="91187" marR="91187" marT="45594" marB="45594" vert="vert270" anchor="b"/>
                </a:tc>
                <a:tc>
                  <a:txBody>
                    <a:bodyPr/>
                    <a:lstStyle/>
                    <a:p>
                      <a:pPr marL="457200" marR="0" lvl="1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dirty="0"/>
                    </a:p>
                  </a:txBody>
                  <a:tcPr marL="91187" marR="91187" marT="45594" marB="45594" vert="vert270" anchor="b"/>
                </a:tc>
                <a:tc>
                  <a:txBody>
                    <a:bodyPr/>
                    <a:lstStyle/>
                    <a:p>
                      <a:pPr marL="457200" marR="0" lvl="1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sv-SE" sz="1400" dirty="0"/>
                        <a:t>Nervsystemets sjukdomar</a:t>
                      </a:r>
                    </a:p>
                    <a:p>
                      <a:pPr marL="457200" marR="0" lvl="1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sv-SE" sz="1400" dirty="0">
                        <a:solidFill>
                          <a:schemeClr val="tx1"/>
                        </a:solidFill>
                      </a:endParaRPr>
                    </a:p>
                    <a:p>
                      <a:pPr marL="457200" marR="0" lvl="1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sv-SE" sz="1400" dirty="0"/>
                    </a:p>
                    <a:p>
                      <a:pPr marL="457200" marR="0" lvl="1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/>
                        <a:t>Njur- och urinvägs</a:t>
                      </a:r>
                      <a:r>
                        <a:rPr lang="sv-SE" sz="1400" baseline="0" dirty="0"/>
                        <a:t>sjukdomar</a:t>
                      </a:r>
                      <a:endParaRPr lang="sv-SE" sz="1400" dirty="0"/>
                    </a:p>
                  </a:txBody>
                  <a:tcPr marL="91187" marR="91187" marT="45594" marB="45594" vert="vert270" anchor="b"/>
                </a:tc>
                <a:tc>
                  <a:txBody>
                    <a:bodyPr/>
                    <a:lstStyle/>
                    <a:p>
                      <a:pPr marL="457200" marR="0" lvl="1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/>
                        <a:t>Mag- och tarmsjukdomar</a:t>
                      </a:r>
                    </a:p>
                  </a:txBody>
                  <a:tcPr marL="91187" marR="91187" marT="45594" marB="45594" vert="vert270" anchor="b"/>
                </a:tc>
                <a:tc>
                  <a:txBody>
                    <a:bodyPr/>
                    <a:lstStyle/>
                    <a:p>
                      <a:pPr marL="457200" marR="0" lvl="1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/>
                        <a:t>Medicinsk diagnostik</a:t>
                      </a:r>
                    </a:p>
                  </a:txBody>
                  <a:tcPr marL="91187" marR="91187" marT="45594" marB="45594" vert="vert270" anchor="b"/>
                </a:tc>
                <a:tc>
                  <a:txBody>
                    <a:bodyPr/>
                    <a:lstStyle/>
                    <a:p>
                      <a:pPr marL="457200" marR="0" lvl="1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>
                          <a:latin typeface="+mn-lt"/>
                        </a:rPr>
                        <a:t>Perioperativ vård, intensivvård och transplantation</a:t>
                      </a:r>
                      <a:endParaRPr lang="sv-SE" sz="1400" dirty="0"/>
                    </a:p>
                  </a:txBody>
                  <a:tcPr marL="91187" marR="91187" marT="45594" marB="45594" vert="vert270" anchor="b"/>
                </a:tc>
                <a:tc>
                  <a:txBody>
                    <a:bodyPr/>
                    <a:lstStyle/>
                    <a:p>
                      <a:pPr marL="457200" marR="0" lvl="1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dirty="0"/>
                    </a:p>
                  </a:txBody>
                  <a:tcPr marL="91187" marR="91187" marT="45594" marB="45594" vert="vert270" anchor="b"/>
                </a:tc>
                <a:tc>
                  <a:txBody>
                    <a:bodyPr/>
                    <a:lstStyle/>
                    <a:p>
                      <a:pPr marL="457200" marR="0" lvl="1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/>
                        <a:t>Psykisk hälsa</a:t>
                      </a:r>
                    </a:p>
                    <a:p>
                      <a:pPr marL="457200" marR="0" lvl="1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dirty="0">
                        <a:solidFill>
                          <a:schemeClr val="tx1"/>
                        </a:solidFill>
                      </a:endParaRPr>
                    </a:p>
                    <a:p>
                      <a:pPr marL="457200" marR="0" lvl="1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/>
                        <a:t>Rehabilitering, habilitering och försäkringsmedicin</a:t>
                      </a:r>
                    </a:p>
                  </a:txBody>
                  <a:tcPr marL="91187" marR="91187" marT="45594" marB="45594" vert="vert270" anchor="b"/>
                </a:tc>
                <a:tc>
                  <a:txBody>
                    <a:bodyPr/>
                    <a:lstStyle/>
                    <a:p>
                      <a:pPr marL="457200" marR="0" lvl="1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/>
                        <a:t>Reumatiska</a:t>
                      </a:r>
                      <a:r>
                        <a:rPr lang="sv-SE" sz="1400" baseline="0" dirty="0"/>
                        <a:t> sjukdomar</a:t>
                      </a:r>
                      <a:endParaRPr lang="sv-SE" sz="1400" dirty="0"/>
                    </a:p>
                  </a:txBody>
                  <a:tcPr marL="91187" marR="91187" marT="45594" marB="45594" vert="vert270" anchor="b"/>
                </a:tc>
                <a:tc>
                  <a:txBody>
                    <a:bodyPr/>
                    <a:lstStyle/>
                    <a:p>
                      <a:pPr marL="457200" marR="0" lvl="1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/>
                        <a:t>Rörelseorganens sjukdomar</a:t>
                      </a:r>
                    </a:p>
                  </a:txBody>
                  <a:tcPr marL="91187" marR="91187" marT="45594" marB="45594" vert="vert270" anchor="b"/>
                </a:tc>
                <a:tc>
                  <a:txBody>
                    <a:bodyPr/>
                    <a:lstStyle/>
                    <a:p>
                      <a:pPr marL="457200" marR="0" lvl="1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/>
                        <a:t>Sällsynta sjukdomar</a:t>
                      </a:r>
                    </a:p>
                  </a:txBody>
                  <a:tcPr marL="91187" marR="91187" marT="45594" marB="45594" vert="vert270" anchor="b"/>
                </a:tc>
                <a:tc>
                  <a:txBody>
                    <a:bodyPr/>
                    <a:lstStyle/>
                    <a:p>
                      <a:pPr marL="457200" marR="0" lvl="1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/>
                        <a:t>Tandvård</a:t>
                      </a:r>
                    </a:p>
                  </a:txBody>
                  <a:tcPr marL="91187" marR="91187" marT="45594" marB="45594" vert="vert270" anchor="b"/>
                </a:tc>
                <a:tc>
                  <a:txBody>
                    <a:bodyPr/>
                    <a:lstStyle/>
                    <a:p>
                      <a:pPr marL="457200" marR="0" lvl="1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dirty="0"/>
                    </a:p>
                    <a:p>
                      <a:pPr marL="457200" marR="0" lvl="1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/>
                        <a:t>Äldres hälsa</a:t>
                      </a:r>
                    </a:p>
                  </a:txBody>
                  <a:tcPr marL="91187" marR="91187" marT="45594" marB="45594" vert="vert270" anchor="b"/>
                </a:tc>
                <a:tc>
                  <a:txBody>
                    <a:bodyPr/>
                    <a:lstStyle/>
                    <a:p>
                      <a:pPr marL="457200" marR="0" lvl="1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/>
                        <a:t>Ögonsjukdomar</a:t>
                      </a:r>
                    </a:p>
                  </a:txBody>
                  <a:tcPr marL="91187" marR="91187" marT="45594" marB="45594" vert="vert270" anchor="b"/>
                </a:tc>
                <a:tc>
                  <a:txBody>
                    <a:bodyPr/>
                    <a:lstStyle/>
                    <a:p>
                      <a:pPr marL="457200" marR="0" lvl="1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/>
                        <a:t>Öron-,</a:t>
                      </a:r>
                      <a:r>
                        <a:rPr lang="sv-SE" sz="1400" baseline="0" dirty="0"/>
                        <a:t> </a:t>
                      </a:r>
                      <a:r>
                        <a:rPr lang="sv-SE" sz="1400" dirty="0"/>
                        <a:t>näsa-</a:t>
                      </a:r>
                      <a:r>
                        <a:rPr lang="sv-SE" sz="1400" baseline="0" dirty="0"/>
                        <a:t> och </a:t>
                      </a:r>
                      <a:r>
                        <a:rPr lang="sv-SE" sz="1400" dirty="0"/>
                        <a:t>halssjukdomar</a:t>
                      </a:r>
                      <a:endParaRPr lang="sv-SE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187" marR="91187" marT="45594" marB="45594" vert="vert270" anchor="b"/>
                </a:tc>
                <a:tc>
                  <a:txBody>
                    <a:bodyPr/>
                    <a:lstStyle/>
                    <a:p>
                      <a:pPr marL="457200" marR="0" lvl="1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187" marR="91187" marT="45594" marB="45594" vert="vert27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9125">
                <a:tc gridSpan="27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b="1" dirty="0">
                          <a:solidFill>
                            <a:schemeClr val="bg1"/>
                          </a:solidFill>
                        </a:rPr>
                        <a:t>Nationella samverkansgrupper (NSG)</a:t>
                      </a:r>
                      <a:endParaRPr lang="sv-SE" sz="16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187" marR="91187" marT="45594" marB="45594">
                    <a:solidFill>
                      <a:srgbClr val="BF9B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6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BF9BA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6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BF9BA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6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BF9BA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6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187" marR="91187" marT="45594" marB="45594">
                    <a:solidFill>
                      <a:srgbClr val="BF9BA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6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187" marR="91187" marT="45594" marB="45594">
                    <a:solidFill>
                      <a:srgbClr val="BF9B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809">
                <a:tc gridSpan="27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/>
                        <a:t>Metoder för kunskapsstöd</a:t>
                      </a:r>
                    </a:p>
                  </a:txBody>
                  <a:tcPr marL="91187" marR="91187" marT="45594" marB="45594">
                    <a:solidFill>
                      <a:srgbClr val="377D7A">
                        <a:alpha val="1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dirty="0"/>
                    </a:p>
                  </a:txBody>
                  <a:tcPr marL="91187" marR="91187" marT="45594" marB="45594">
                    <a:solidFill>
                      <a:srgbClr val="377D7A">
                        <a:alpha val="1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dirty="0"/>
                    </a:p>
                  </a:txBody>
                  <a:tcPr marL="91187" marR="91187" marT="45594" marB="45594">
                    <a:solidFill>
                      <a:srgbClr val="377D7A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809">
                <a:tc gridSpan="27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/>
                        <a:t>Kvalitetsregister</a:t>
                      </a:r>
                      <a:endParaRPr lang="sv-SE" sz="1400" dirty="0">
                        <a:latin typeface="+mn-lt"/>
                      </a:endParaRPr>
                    </a:p>
                  </a:txBody>
                  <a:tcPr marL="91187" marR="91187" marT="45594" marB="45594">
                    <a:solidFill>
                      <a:srgbClr val="377D7A">
                        <a:alpha val="1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sz="80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 sz="80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 sz="80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sz="80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 sz="80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dirty="0">
                        <a:latin typeface="+mn-lt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dirty="0">
                        <a:latin typeface="+mn-lt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dirty="0">
                        <a:latin typeface="+mn-lt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dirty="0">
                        <a:latin typeface="+mn-lt"/>
                      </a:endParaRPr>
                    </a:p>
                  </a:txBody>
                  <a:tcPr marL="91187" marR="91187" marT="45594" marB="45594">
                    <a:solidFill>
                      <a:srgbClr val="377D7A">
                        <a:alpha val="1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dirty="0">
                        <a:latin typeface="+mn-lt"/>
                      </a:endParaRPr>
                    </a:p>
                  </a:txBody>
                  <a:tcPr marL="91187" marR="91187" marT="45594" marB="45594">
                    <a:solidFill>
                      <a:srgbClr val="377D7A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809">
                <a:tc gridSpan="27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/>
                        <a:t>Uppföljning och analys </a:t>
                      </a:r>
                      <a:endParaRPr lang="sv-SE" sz="1400" dirty="0">
                        <a:latin typeface="+mn-lt"/>
                      </a:endParaRPr>
                    </a:p>
                  </a:txBody>
                  <a:tcPr marL="91187" marR="91187" marT="45594" marB="45594">
                    <a:solidFill>
                      <a:srgbClr val="377D7A">
                        <a:alpha val="1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dirty="0">
                        <a:latin typeface="+mn-lt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dirty="0">
                        <a:latin typeface="+mn-lt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dirty="0">
                        <a:latin typeface="+mn-lt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dirty="0">
                        <a:latin typeface="+mn-lt"/>
                      </a:endParaRPr>
                    </a:p>
                  </a:txBody>
                  <a:tcPr marL="91187" marR="91187" marT="45594" marB="45594">
                    <a:solidFill>
                      <a:srgbClr val="377D7A">
                        <a:alpha val="1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dirty="0">
                        <a:latin typeface="+mn-lt"/>
                      </a:endParaRPr>
                    </a:p>
                  </a:txBody>
                  <a:tcPr marL="91187" marR="91187" marT="45594" marB="45594">
                    <a:solidFill>
                      <a:srgbClr val="377D7A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7243">
                <a:tc gridSpan="27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/>
                        <a:t>Läkemedel/medicinteknik</a:t>
                      </a:r>
                      <a:endParaRPr lang="sv-SE" sz="1400" dirty="0">
                        <a:latin typeface="+mn-lt"/>
                      </a:endParaRPr>
                    </a:p>
                  </a:txBody>
                  <a:tcPr marL="91187" marR="91187" marT="45594" marB="45594">
                    <a:solidFill>
                      <a:srgbClr val="377D7A">
                        <a:alpha val="1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dirty="0">
                        <a:latin typeface="+mn-lt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dirty="0">
                        <a:latin typeface="+mn-lt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dirty="0">
                        <a:latin typeface="+mn-lt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dirty="0">
                        <a:latin typeface="+mn-lt"/>
                      </a:endParaRPr>
                    </a:p>
                  </a:txBody>
                  <a:tcPr marL="91187" marR="91187" marT="45594" marB="45594">
                    <a:solidFill>
                      <a:srgbClr val="377D7A">
                        <a:alpha val="1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dirty="0">
                        <a:latin typeface="+mn-lt"/>
                      </a:endParaRPr>
                    </a:p>
                  </a:txBody>
                  <a:tcPr marL="91187" marR="91187" marT="45594" marB="45594">
                    <a:solidFill>
                      <a:srgbClr val="377D7A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2809">
                <a:tc gridSpan="27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/>
                        <a:t>Forskning/Life Science</a:t>
                      </a:r>
                      <a:endParaRPr lang="sv-SE" sz="1400" dirty="0">
                        <a:latin typeface="+mn-lt"/>
                      </a:endParaRPr>
                    </a:p>
                  </a:txBody>
                  <a:tcPr marL="91187" marR="91187" marT="45594" marB="45594">
                    <a:solidFill>
                      <a:srgbClr val="377D7A">
                        <a:alpha val="1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dirty="0">
                        <a:latin typeface="+mn-lt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dirty="0">
                        <a:latin typeface="+mn-lt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dirty="0">
                        <a:latin typeface="+mn-lt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dirty="0">
                        <a:latin typeface="+mn-lt"/>
                      </a:endParaRPr>
                    </a:p>
                  </a:txBody>
                  <a:tcPr marL="91187" marR="91187" marT="45594" marB="45594">
                    <a:solidFill>
                      <a:srgbClr val="377D7A">
                        <a:alpha val="1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dirty="0">
                        <a:latin typeface="+mn-lt"/>
                      </a:endParaRPr>
                    </a:p>
                  </a:txBody>
                  <a:tcPr marL="91187" marR="91187" marT="45594" marB="45594">
                    <a:solidFill>
                      <a:srgbClr val="377D7A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2809">
                <a:tc gridSpan="27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>
                          <a:latin typeface="+mn-lt"/>
                        </a:rPr>
                        <a:t>Patientsäkerhet</a:t>
                      </a:r>
                    </a:p>
                  </a:txBody>
                  <a:tcPr marL="91187" marR="91187" marT="45594" marB="45594">
                    <a:solidFill>
                      <a:srgbClr val="377D7A">
                        <a:alpha val="1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dirty="0">
                        <a:latin typeface="+mn-lt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dirty="0">
                        <a:latin typeface="+mn-lt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dirty="0">
                        <a:latin typeface="+mn-lt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dirty="0">
                        <a:latin typeface="+mn-lt"/>
                      </a:endParaRPr>
                    </a:p>
                  </a:txBody>
                  <a:tcPr marL="91187" marR="91187" marT="45594" marB="45594">
                    <a:solidFill>
                      <a:srgbClr val="377D7A">
                        <a:alpha val="1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dirty="0">
                        <a:latin typeface="+mn-lt"/>
                      </a:endParaRPr>
                    </a:p>
                  </a:txBody>
                  <a:tcPr marL="91187" marR="91187" marT="45594" marB="45594">
                    <a:solidFill>
                      <a:srgbClr val="377D7A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2809">
                <a:tc gridSpan="27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>
                          <a:latin typeface="+mn-lt"/>
                        </a:rPr>
                        <a:t>Strukturerad vårdinformation</a:t>
                      </a:r>
                    </a:p>
                  </a:txBody>
                  <a:tcPr marL="91187" marR="91187" marT="45594" marB="45594">
                    <a:solidFill>
                      <a:srgbClr val="377D7A">
                        <a:alpha val="1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dirty="0">
                        <a:latin typeface="+mn-lt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dirty="0">
                        <a:latin typeface="+mn-lt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dirty="0">
                        <a:latin typeface="+mn-lt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dirty="0">
                        <a:latin typeface="+mn-lt"/>
                      </a:endParaRPr>
                    </a:p>
                  </a:txBody>
                  <a:tcPr marL="91187" marR="91187" marT="45594" marB="45594">
                    <a:solidFill>
                      <a:srgbClr val="377D7A">
                        <a:alpha val="1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dirty="0">
                        <a:latin typeface="+mn-lt"/>
                      </a:endParaRPr>
                    </a:p>
                  </a:txBody>
                  <a:tcPr marL="91187" marR="91187" marT="45594" marB="45594">
                    <a:solidFill>
                      <a:srgbClr val="377D7A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2809">
                <a:tc gridSpan="27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>
                          <a:latin typeface="+mn-lt"/>
                        </a:rPr>
                        <a:t>Stöd för utveckling</a:t>
                      </a:r>
                    </a:p>
                  </a:txBody>
                  <a:tcPr marL="91187" marR="91187" marT="45594" marB="45594">
                    <a:solidFill>
                      <a:srgbClr val="377D7A">
                        <a:alpha val="1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731380"/>
                  </a:ext>
                </a:extLst>
              </a:tr>
              <a:tr h="312809">
                <a:tc gridSpan="27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/>
                        <a:t>Tillfälliga satsningar</a:t>
                      </a:r>
                      <a:endParaRPr lang="sv-SE" sz="1400" dirty="0">
                        <a:latin typeface="+mn-lt"/>
                      </a:endParaRPr>
                    </a:p>
                  </a:txBody>
                  <a:tcPr marL="91187" marR="91187" marT="45594" marB="45594">
                    <a:solidFill>
                      <a:srgbClr val="EBF2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dirty="0">
                        <a:latin typeface="+mn-lt"/>
                      </a:endParaRPr>
                    </a:p>
                  </a:txBody>
                  <a:tcPr marL="91187" marR="91187" marT="45594" marB="45594">
                    <a:solidFill>
                      <a:srgbClr val="377D7A">
                        <a:alpha val="1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dirty="0">
                        <a:latin typeface="+mn-lt"/>
                      </a:endParaRPr>
                    </a:p>
                  </a:txBody>
                  <a:tcPr marL="91187" marR="91187" marT="45594" marB="45594">
                    <a:solidFill>
                      <a:srgbClr val="377D7A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6751506"/>
                  </a:ext>
                </a:extLst>
              </a:tr>
              <a:tr h="312809">
                <a:tc gridSpan="27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dirty="0">
                        <a:latin typeface="+mn-lt"/>
                      </a:endParaRPr>
                    </a:p>
                  </a:txBody>
                  <a:tcPr marL="91187" marR="91187" marT="45594" marB="45594">
                    <a:solidFill>
                      <a:srgbClr val="EBF2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dirty="0">
                        <a:latin typeface="+mn-lt"/>
                      </a:endParaRPr>
                    </a:p>
                  </a:txBody>
                  <a:tcPr marL="91187" marR="91187" marT="45594" marB="45594">
                    <a:solidFill>
                      <a:srgbClr val="377D7A">
                        <a:alpha val="1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dirty="0">
                        <a:latin typeface="+mn-lt"/>
                      </a:endParaRPr>
                    </a:p>
                  </a:txBody>
                  <a:tcPr marL="91187" marR="91187" marT="45594" marB="45594">
                    <a:solidFill>
                      <a:srgbClr val="377D7A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3965673"/>
                  </a:ext>
                </a:extLst>
              </a:tr>
            </a:tbl>
          </a:graphicData>
        </a:graphic>
      </p:graphicFrame>
      <p:sp>
        <p:nvSpPr>
          <p:cNvPr id="3" name="Ellips 2">
            <a:extLst>
              <a:ext uri="{FF2B5EF4-FFF2-40B4-BE49-F238E27FC236}">
                <a16:creationId xmlns:a16="http://schemas.microsoft.com/office/drawing/2014/main" id="{35540B4B-B3E3-41F8-8DD0-22EF4E7DC578}"/>
              </a:ext>
            </a:extLst>
          </p:cNvPr>
          <p:cNvSpPr/>
          <p:nvPr/>
        </p:nvSpPr>
        <p:spPr>
          <a:xfrm rot="10800000">
            <a:off x="5192485" y="475520"/>
            <a:ext cx="446313" cy="223502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7831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15CFCCC-E34C-93B4-94E5-258B23290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496" y="972000"/>
            <a:ext cx="8640000" cy="1325563"/>
          </a:xfrm>
        </p:spPr>
        <p:txBody>
          <a:bodyPr anchor="b">
            <a:normAutofit/>
          </a:bodyPr>
          <a:lstStyle/>
          <a:p>
            <a:r>
              <a:rPr lang="sv-SE"/>
              <a:t>Identifierade utvecklingsbehov i Primärvårdsrådet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F639517A-1A85-D496-E077-334DB4A994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496" y="2939625"/>
            <a:ext cx="4140000" cy="2328750"/>
          </a:xfrm>
          <a:prstGeom prst="rect">
            <a:avLst/>
          </a:prstGeom>
          <a:noFill/>
        </p:spPr>
      </p:pic>
      <p:sp>
        <p:nvSpPr>
          <p:cNvPr id="3" name="Underrubrik 2">
            <a:extLst>
              <a:ext uri="{FF2B5EF4-FFF2-40B4-BE49-F238E27FC236}">
                <a16:creationId xmlns:a16="http://schemas.microsoft.com/office/drawing/2014/main" id="{A4292487-787F-D36E-24F1-F581465E6A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3496" y="2484000"/>
            <a:ext cx="4140000" cy="3240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v-SE" sz="1300"/>
              <a:t>Inget systematiskt arbetssätt eller forum att hantera frågor och ärende i.</a:t>
            </a:r>
          </a:p>
          <a:p>
            <a:pPr>
              <a:lnSpc>
                <a:spcPct val="90000"/>
              </a:lnSpc>
            </a:pPr>
            <a:r>
              <a:rPr lang="sv-SE" sz="1300"/>
              <a:t>Primärvården = allmänmedicin, behöver breddas och innefatta primärvårdsrehab och kommuner.</a:t>
            </a:r>
          </a:p>
          <a:p>
            <a:pPr>
              <a:lnSpc>
                <a:spcPct val="90000"/>
              </a:lnSpc>
            </a:pPr>
            <a:r>
              <a:rPr lang="sv-SE" sz="1300"/>
              <a:t>Ärenden och önskemål om deltagande i arbetsgrupper mm kommer ”från alla håll”.</a:t>
            </a:r>
          </a:p>
          <a:p>
            <a:pPr>
              <a:lnSpc>
                <a:spcPct val="90000"/>
              </a:lnSpc>
            </a:pPr>
            <a:r>
              <a:rPr lang="sv-SE" sz="1300"/>
              <a:t>Ingen sortering och prioritering av ärenden sker.</a:t>
            </a:r>
          </a:p>
          <a:p>
            <a:pPr>
              <a:lnSpc>
                <a:spcPct val="90000"/>
              </a:lnSpc>
            </a:pPr>
            <a:r>
              <a:rPr lang="sv-SE" sz="1300"/>
              <a:t>Upplevelse från andra LPO att primärvården är svår att nå, svårt att få svar, saknar representanter i arbetsgrupper mm.</a:t>
            </a:r>
          </a:p>
          <a:p>
            <a:pPr>
              <a:lnSpc>
                <a:spcPct val="90000"/>
              </a:lnSpc>
            </a:pPr>
            <a:r>
              <a:rPr lang="sv-SE" sz="1300"/>
              <a:t>Upplevelse från primärvården att man drunknar i ärenden, ingen egen styrning och prioritering, saknas ibland primärvårdsperspektiv på införande av kunskapsstöd.</a:t>
            </a:r>
          </a:p>
          <a:p>
            <a:pPr>
              <a:lnSpc>
                <a:spcPct val="90000"/>
              </a:lnSpc>
            </a:pPr>
            <a:endParaRPr lang="sv-SE" sz="1300"/>
          </a:p>
        </p:txBody>
      </p:sp>
    </p:spTree>
    <p:extLst>
      <p:ext uri="{BB962C8B-B14F-4D97-AF65-F5344CB8AC3E}">
        <p14:creationId xmlns:p14="http://schemas.microsoft.com/office/powerpoint/2010/main" val="453157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743699F-C879-20F1-AF28-0852255225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8559" y="2616720"/>
            <a:ext cx="6693507" cy="1311128"/>
          </a:xfrm>
        </p:spPr>
        <p:txBody>
          <a:bodyPr/>
          <a:lstStyle/>
          <a:p>
            <a:r>
              <a:rPr lang="sv-SE" dirty="0"/>
              <a:t>Uppdrag </a:t>
            </a:r>
            <a:br>
              <a:rPr lang="sv-SE" dirty="0"/>
            </a:br>
            <a:r>
              <a:rPr lang="sv-SE" dirty="0"/>
              <a:t>Stora Primärvårdsrådet</a:t>
            </a:r>
          </a:p>
        </p:txBody>
      </p:sp>
    </p:spTree>
    <p:extLst>
      <p:ext uri="{BB962C8B-B14F-4D97-AF65-F5344CB8AC3E}">
        <p14:creationId xmlns:p14="http://schemas.microsoft.com/office/powerpoint/2010/main" val="1997104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2B3D626C-60C0-869F-0EAA-4B64AC6AEA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56" y="1116752"/>
            <a:ext cx="1443934" cy="1443934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DC7088AA-271A-5E18-B6B1-5074D6C837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6478" y="855373"/>
            <a:ext cx="5599074" cy="1311128"/>
          </a:xfrm>
        </p:spPr>
        <p:txBody>
          <a:bodyPr/>
          <a:lstStyle/>
          <a:p>
            <a:pPr algn="ctr"/>
            <a:r>
              <a:rPr lang="sv-SE" dirty="0"/>
              <a:t>VAD</a:t>
            </a:r>
            <a:endParaRPr lang="sv-SE" sz="2000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FF29EF8-5BA2-8A27-04B1-7502002AB1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56709" y="2823310"/>
            <a:ext cx="8569234" cy="2523753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sv-SE" sz="2000" dirty="0"/>
              <a:t>Sortera/prioritera kunskapsstöd som innefattar primärvård (kan några slås ihop utifrån primärvårdsperspektiv?)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v-SE" sz="2000" dirty="0"/>
              <a:t>Ge förslag på deltagare från primärvården till lokala arbetsgrupper utifrån behov och prioritering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v-SE" sz="2000" dirty="0"/>
              <a:t>Ansvara för information/förankring/beslutsunderlag till linjechefer inom primärvården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v-SE" sz="2000" dirty="0"/>
              <a:t>Utsedda representanter som deltar i lokal arbetsgrupp (LAG) arbetar enligt </a:t>
            </a:r>
            <a:r>
              <a:rPr lang="sv-SE" sz="2000" dirty="0">
                <a:hlinkClick r:id="rId3"/>
              </a:rPr>
              <a:t>processen för ordnat mottagande av kunskapsstöd</a:t>
            </a:r>
            <a:r>
              <a:rPr lang="sv-SE" sz="2000" dirty="0"/>
              <a:t> (leds av det lokala programområde (LPO) som ansvarar för kunskapsstödet)</a:t>
            </a:r>
          </a:p>
          <a:p>
            <a:endParaRPr lang="sv-SE" dirty="0"/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89DEC5E8-D985-A5B4-BB94-A025FCB160C3}"/>
              </a:ext>
            </a:extLst>
          </p:cNvPr>
          <p:cNvSpPr txBox="1">
            <a:spLocks/>
          </p:cNvSpPr>
          <p:nvPr/>
        </p:nvSpPr>
        <p:spPr>
          <a:xfrm>
            <a:off x="3804623" y="199809"/>
            <a:ext cx="5599074" cy="13111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srgbClr val="003A7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884817747"/>
      </p:ext>
    </p:extLst>
  </p:cSld>
  <p:clrMapOvr>
    <a:masterClrMapping/>
  </p:clrMapOvr>
</p:sld>
</file>

<file path=ppt/theme/theme1.xml><?xml version="1.0" encoding="utf-8"?>
<a:theme xmlns:a="http://schemas.openxmlformats.org/drawingml/2006/main" name="Region Varmland">
  <a:themeElements>
    <a:clrScheme name="Region Varmland farger">
      <a:dk1>
        <a:srgbClr val="000000"/>
      </a:dk1>
      <a:lt1>
        <a:srgbClr val="FFFFFF"/>
      </a:lt1>
      <a:dk2>
        <a:srgbClr val="6F6E68"/>
      </a:dk2>
      <a:lt2>
        <a:srgbClr val="E7E6E6"/>
      </a:lt2>
      <a:accent1>
        <a:srgbClr val="003A70"/>
      </a:accent1>
      <a:accent2>
        <a:srgbClr val="93328E"/>
      </a:accent2>
      <a:accent3>
        <a:srgbClr val="008264"/>
      </a:accent3>
      <a:accent4>
        <a:srgbClr val="F9B000"/>
      </a:accent4>
      <a:accent5>
        <a:srgbClr val="005EB8"/>
      </a:accent5>
      <a:accent6>
        <a:srgbClr val="AA112C"/>
      </a:accent6>
      <a:hlink>
        <a:srgbClr val="003A70"/>
      </a:hlink>
      <a:folHlink>
        <a:srgbClr val="93328E"/>
      </a:folHlink>
    </a:clrScheme>
    <a:fontScheme name="Region Varml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-Region Värmland" id="{D301F77F-05F8-4EAC-B0A7-77EEF84B37BE}" vid="{0349C4BF-E19F-44D1-80A2-52EBC7B72535}"/>
    </a:ext>
  </a:extLst>
</a:theme>
</file>

<file path=ppt/theme/theme2.xml><?xml version="1.0" encoding="utf-8"?>
<a:theme xmlns:a="http://schemas.openxmlformats.org/drawingml/2006/main" name="Region Varmland Grå">
  <a:themeElements>
    <a:clrScheme name="Region Varmland farger">
      <a:dk1>
        <a:srgbClr val="000000"/>
      </a:dk1>
      <a:lt1>
        <a:srgbClr val="FFFFFF"/>
      </a:lt1>
      <a:dk2>
        <a:srgbClr val="6F6E68"/>
      </a:dk2>
      <a:lt2>
        <a:srgbClr val="E7E6E6"/>
      </a:lt2>
      <a:accent1>
        <a:srgbClr val="003A70"/>
      </a:accent1>
      <a:accent2>
        <a:srgbClr val="93328E"/>
      </a:accent2>
      <a:accent3>
        <a:srgbClr val="008264"/>
      </a:accent3>
      <a:accent4>
        <a:srgbClr val="F9B000"/>
      </a:accent4>
      <a:accent5>
        <a:srgbClr val="005EB8"/>
      </a:accent5>
      <a:accent6>
        <a:srgbClr val="AA112C"/>
      </a:accent6>
      <a:hlink>
        <a:srgbClr val="003A70"/>
      </a:hlink>
      <a:folHlink>
        <a:srgbClr val="93328E"/>
      </a:folHlink>
    </a:clrScheme>
    <a:fontScheme name="Region Varml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-Region Värmland" id="{D301F77F-05F8-4EAC-B0A7-77EEF84B37BE}" vid="{BA14B6D6-CCF9-4C6F-B87B-D4013CFA3824}"/>
    </a:ext>
  </a:extLst>
</a:theme>
</file>

<file path=ppt/theme/theme3.xml><?xml version="1.0" encoding="utf-8"?>
<a:theme xmlns:a="http://schemas.openxmlformats.org/drawingml/2006/main" name="Stor rubrik">
  <a:themeElements>
    <a:clrScheme name="Region Värmland-HEX">
      <a:dk1>
        <a:srgbClr val="000000"/>
      </a:dk1>
      <a:lt1>
        <a:srgbClr val="FFFFFF"/>
      </a:lt1>
      <a:dk2>
        <a:srgbClr val="6F6E68"/>
      </a:dk2>
      <a:lt2>
        <a:srgbClr val="E7E6E6"/>
      </a:lt2>
      <a:accent1>
        <a:srgbClr val="003A70"/>
      </a:accent1>
      <a:accent2>
        <a:srgbClr val="93328E"/>
      </a:accent2>
      <a:accent3>
        <a:srgbClr val="008264"/>
      </a:accent3>
      <a:accent4>
        <a:srgbClr val="F9B000"/>
      </a:accent4>
      <a:accent5>
        <a:srgbClr val="005EB8"/>
      </a:accent5>
      <a:accent6>
        <a:srgbClr val="AA112C"/>
      </a:accent6>
      <a:hlink>
        <a:srgbClr val="003A70"/>
      </a:hlink>
      <a:folHlink>
        <a:srgbClr val="93328E"/>
      </a:folHlink>
    </a:clrScheme>
    <a:fontScheme name="Region Varml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-Region Värmland" id="{D301F77F-05F8-4EAC-B0A7-77EEF84B37BE}" vid="{E6EA708E-2F9B-4427-93FC-14D83DF272B5}"/>
    </a:ext>
  </a:extLst>
</a:theme>
</file>

<file path=ppt/theme/theme4.xml><?xml version="1.0" encoding="utf-8"?>
<a:theme xmlns:a="http://schemas.openxmlformats.org/drawingml/2006/main" name="3_Tema_sveriges_regioner_i_samverkan">
  <a:themeElements>
    <a:clrScheme name="Sveriges regioner i samverka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77D7A"/>
      </a:accent1>
      <a:accent2>
        <a:srgbClr val="CC91A9"/>
      </a:accent2>
      <a:accent3>
        <a:srgbClr val="203670"/>
      </a:accent3>
      <a:accent4>
        <a:srgbClr val="EBAE51"/>
      </a:accent4>
      <a:accent5>
        <a:srgbClr val="6C3F80"/>
      </a:accent5>
      <a:accent6>
        <a:srgbClr val="D34B50"/>
      </a:accent6>
      <a:hlink>
        <a:srgbClr val="18A7B8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mall" id="{C0197AE7-D54F-5043-BB08-EE43D68BCDE4}" vid="{1FF52E99-8E52-0F49-960F-93856A592B9D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Tema_sveriges_regioner_i_samverkan">
  <a:themeElements>
    <a:clrScheme name="Sveriges regioner i samverka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77D7A"/>
      </a:accent1>
      <a:accent2>
        <a:srgbClr val="CC91A9"/>
      </a:accent2>
      <a:accent3>
        <a:srgbClr val="203670"/>
      </a:accent3>
      <a:accent4>
        <a:srgbClr val="EBAE51"/>
      </a:accent4>
      <a:accent5>
        <a:srgbClr val="6C3F80"/>
      </a:accent5>
      <a:accent6>
        <a:srgbClr val="D34B50"/>
      </a:accent6>
      <a:hlink>
        <a:srgbClr val="18A7B8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mall" id="{C0197AE7-D54F-5043-BB08-EE43D68BCDE4}" vid="{1FF52E99-8E52-0F49-960F-93856A592B9D}"/>
    </a:ext>
  </a:extLst>
</a:theme>
</file>

<file path=ppt/theme/theme7.xml><?xml version="1.0" encoding="utf-8"?>
<a:theme xmlns:a="http://schemas.openxmlformats.org/drawingml/2006/main" name="Tema_sveriges_regioner_i_samverkan">
  <a:themeElements>
    <a:clrScheme name="Sveriges regioner i samverka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77D7A"/>
      </a:accent1>
      <a:accent2>
        <a:srgbClr val="CC91A9"/>
      </a:accent2>
      <a:accent3>
        <a:srgbClr val="203670"/>
      </a:accent3>
      <a:accent4>
        <a:srgbClr val="EBAE51"/>
      </a:accent4>
      <a:accent5>
        <a:srgbClr val="6C3F80"/>
      </a:accent5>
      <a:accent6>
        <a:srgbClr val="D34B50"/>
      </a:accent6>
      <a:hlink>
        <a:srgbClr val="18A7B8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4" id="{02D4D526-D8A4-4F4A-B69B-4B3AF82E4831}" vid="{66A6ED8C-007A-4142-BC86-762536A5AB75}"/>
    </a:ext>
  </a:extLst>
</a:theme>
</file>

<file path=ppt/theme/theme8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48BFDD35732E43B838DD08796DC13B" ma:contentTypeVersion="16" ma:contentTypeDescription="Create a new document." ma:contentTypeScope="" ma:versionID="ec9dbfc91702cbe6960253255da2d78e">
  <xsd:schema xmlns:xsd="http://www.w3.org/2001/XMLSchema" xmlns:xs="http://www.w3.org/2001/XMLSchema" xmlns:p="http://schemas.microsoft.com/office/2006/metadata/properties" xmlns:ns2="028bd542-375a-4b83-af00-307dbaeab82a" xmlns:ns3="745a1c57-3a34-4589-b17e-3f1d97344612" targetNamespace="http://schemas.microsoft.com/office/2006/metadata/properties" ma:root="true" ma:fieldsID="26fd35bff7e041efa18e9dd85d538e4a" ns2:_="" ns3:_="">
    <xsd:import namespace="028bd542-375a-4b83-af00-307dbaeab82a"/>
    <xsd:import namespace="745a1c57-3a34-4589-b17e-3f1d9734461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8bd542-375a-4b83-af00-307dbaeab8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56c666c-3d86-41dd-931b-6486b2d8a6b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5a1c57-3a34-4589-b17e-3f1d9734461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fa98b33-8588-4f96-8edb-9b3ea09d410e}" ma:internalName="TaxCatchAll" ma:showField="CatchAllData" ma:web="745a1c57-3a34-4589-b17e-3f1d9734461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28bd542-375a-4b83-af00-307dbaeab82a">
      <Terms xmlns="http://schemas.microsoft.com/office/infopath/2007/PartnerControls"/>
    </lcf76f155ced4ddcb4097134ff3c332f>
    <TaxCatchAll xmlns="745a1c57-3a34-4589-b17e-3f1d9734461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2A68145-2223-4CBB-BF7D-31B69CD238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8bd542-375a-4b83-af00-307dbaeab82a"/>
    <ds:schemaRef ds:uri="745a1c57-3a34-4589-b17e-3f1d973446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E9C67C3-4882-493F-87C6-74AA7E14E342}">
  <ds:schemaRefs>
    <ds:schemaRef ds:uri="745a1c57-3a34-4589-b17e-3f1d97344612"/>
    <ds:schemaRef ds:uri="http://www.w3.org/XML/1998/namespace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028bd542-375a-4b83-af00-307dbaeab82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73279353-4F2D-48A0-ACAA-A047200347E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Region Värmland_Mac</Template>
  <TotalTime>852</TotalTime>
  <Words>1063</Words>
  <Application>Microsoft Office PowerPoint</Application>
  <PresentationFormat>Bredbild</PresentationFormat>
  <Paragraphs>169</Paragraphs>
  <Slides>16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7</vt:i4>
      </vt:variant>
      <vt:variant>
        <vt:lpstr>Bildrubriker</vt:lpstr>
      </vt:variant>
      <vt:variant>
        <vt:i4>16</vt:i4>
      </vt:variant>
    </vt:vector>
  </HeadingPairs>
  <TitlesOfParts>
    <vt:vector size="29" baseType="lpstr">
      <vt:lpstr>Arial</vt:lpstr>
      <vt:lpstr>Calibri</vt:lpstr>
      <vt:lpstr>Calibri Light</vt:lpstr>
      <vt:lpstr>Courier New</vt:lpstr>
      <vt:lpstr>open sans</vt:lpstr>
      <vt:lpstr>Wingdings</vt:lpstr>
      <vt:lpstr>Region Varmland</vt:lpstr>
      <vt:lpstr>Region Varmland Grå</vt:lpstr>
      <vt:lpstr>Stor rubrik</vt:lpstr>
      <vt:lpstr>3_Tema_sveriges_regioner_i_samverkan</vt:lpstr>
      <vt:lpstr>Office-tema</vt:lpstr>
      <vt:lpstr>2_Tema_sveriges_regioner_i_samverkan</vt:lpstr>
      <vt:lpstr>Tema_sveriges_regioner_i_samverkan</vt:lpstr>
      <vt:lpstr>Arbetssätt  Lokala Primärvårdsrådet</vt:lpstr>
      <vt:lpstr>Kunskapsstyrning -   Svensk hälso- och sjukvårds gemensamma system för att leverera en kunskapsbaserad, jämlik och resurseffektiv vård av hög kvalitet.</vt:lpstr>
      <vt:lpstr>Kunskapsstyrningssystemets vision och målbild</vt:lpstr>
      <vt:lpstr>Överenskommen plattform för publicering av nationella kunskapsstöd:   Nationellt kliniskt kunskapsstöd (NKK)</vt:lpstr>
      <vt:lpstr>Kunskapsstyrning Värmland</vt:lpstr>
      <vt:lpstr>PowerPoint-presentation</vt:lpstr>
      <vt:lpstr>Identifierade utvecklingsbehov i Primärvårdsrådet</vt:lpstr>
      <vt:lpstr>Uppdrag  Stora Primärvårdsrådet</vt:lpstr>
      <vt:lpstr>VAD</vt:lpstr>
      <vt:lpstr>HUR</vt:lpstr>
      <vt:lpstr>PowerPoint-presentation</vt:lpstr>
      <vt:lpstr>PowerPoint-presentation</vt:lpstr>
      <vt:lpstr>PowerPoint-presentation</vt:lpstr>
      <vt:lpstr>VILKA</vt:lpstr>
      <vt:lpstr>NÄR</vt:lpstr>
      <vt:lpstr>Hur vill vi arbeta med remisserna?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Arbetssätt  Lokala Primärvårdsrådet</dc:title>
  <dc:creator>Annika Kjellman</dc:creator>
  <cp:lastModifiedBy>Berit Bryske</cp:lastModifiedBy>
  <cp:revision>3</cp:revision>
  <dcterms:created xsi:type="dcterms:W3CDTF">2022-12-02T10:11:39Z</dcterms:created>
  <dcterms:modified xsi:type="dcterms:W3CDTF">2023-05-02T12:16:45Z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0x0101006E48BFDD35732E43B838DD08796DC13B</vt:lpwstr>
  </property>
  <property fmtid="{D5CDD505-2E9C-101B-9397-08002B2CF9AE}" pid="3" name="MediaServiceImageTags">
    <vt:lpwstr/>
  </property>
</Properties>
</file>