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7"/>
  </p:notesMasterIdLst>
  <p:sldIdLst>
    <p:sldId id="256" r:id="rId7"/>
    <p:sldId id="277" r:id="rId8"/>
    <p:sldId id="314" r:id="rId9"/>
    <p:sldId id="317" r:id="rId10"/>
    <p:sldId id="331" r:id="rId11"/>
    <p:sldId id="336" r:id="rId12"/>
    <p:sldId id="320" r:id="rId13"/>
    <p:sldId id="334" r:id="rId14"/>
    <p:sldId id="337" r:id="rId15"/>
    <p:sldId id="318" r:id="rId16"/>
    <p:sldId id="321" r:id="rId17"/>
    <p:sldId id="326" r:id="rId18"/>
    <p:sldId id="322" r:id="rId19"/>
    <p:sldId id="323" r:id="rId20"/>
    <p:sldId id="338" r:id="rId21"/>
    <p:sldId id="335" r:id="rId22"/>
    <p:sldId id="339" r:id="rId23"/>
    <p:sldId id="333" r:id="rId24"/>
    <p:sldId id="327" r:id="rId25"/>
    <p:sldId id="312" r:id="rId26"/>
  </p:sldIdLst>
  <p:sldSz cx="12192000" cy="6858000"/>
  <p:notesSz cx="6794500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0760E-7558-4D87-A62F-A57F8F27C30E}" v="4" dt="2024-12-10T09:35:50.035"/>
    <p1510:client id="{F4540419-21B4-4AF9-A318-086E7A37AFBD}" v="8" dt="2024-12-10T09:31:53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 Molarius" userId="5c51d30d-2192-4079-a132-328a9982ed65" providerId="ADAL" clId="{4900760E-7558-4D87-A62F-A57F8F27C30E}"/>
    <pc:docChg chg="custSel modSld sldOrd">
      <pc:chgData name="Anu Molarius" userId="5c51d30d-2192-4079-a132-328a9982ed65" providerId="ADAL" clId="{4900760E-7558-4D87-A62F-A57F8F27C30E}" dt="2024-12-10T09:35:50.035" v="14" actId="20577"/>
      <pc:docMkLst>
        <pc:docMk/>
      </pc:docMkLst>
      <pc:sldChg chg="modSp mod">
        <pc:chgData name="Anu Molarius" userId="5c51d30d-2192-4079-a132-328a9982ed65" providerId="ADAL" clId="{4900760E-7558-4D87-A62F-A57F8F27C30E}" dt="2024-12-10T09:32:49.301" v="5" actId="14100"/>
        <pc:sldMkLst>
          <pc:docMk/>
          <pc:sldMk cId="999455004" sldId="321"/>
        </pc:sldMkLst>
        <pc:spChg chg="mod">
          <ac:chgData name="Anu Molarius" userId="5c51d30d-2192-4079-a132-328a9982ed65" providerId="ADAL" clId="{4900760E-7558-4D87-A62F-A57F8F27C30E}" dt="2024-12-10T09:32:49.301" v="5" actId="14100"/>
          <ac:spMkLst>
            <pc:docMk/>
            <pc:sldMk cId="999455004" sldId="321"/>
            <ac:spMk id="4" creationId="{F3B4768D-0580-4429-AD99-7FB5F8318D2D}"/>
          </ac:spMkLst>
        </pc:spChg>
      </pc:sldChg>
      <pc:sldChg chg="modSp modAnim">
        <pc:chgData name="Anu Molarius" userId="5c51d30d-2192-4079-a132-328a9982ed65" providerId="ADAL" clId="{4900760E-7558-4D87-A62F-A57F8F27C30E}" dt="2024-12-10T09:35:50.035" v="14" actId="20577"/>
        <pc:sldMkLst>
          <pc:docMk/>
          <pc:sldMk cId="1178040828" sldId="326"/>
        </pc:sldMkLst>
        <pc:spChg chg="mod">
          <ac:chgData name="Anu Molarius" userId="5c51d30d-2192-4079-a132-328a9982ed65" providerId="ADAL" clId="{4900760E-7558-4D87-A62F-A57F8F27C30E}" dt="2024-12-10T09:35:50.035" v="14" actId="20577"/>
          <ac:spMkLst>
            <pc:docMk/>
            <pc:sldMk cId="1178040828" sldId="326"/>
            <ac:spMk id="3" creationId="{B62DD4EB-1EE1-436E-814A-5C76F2259EBB}"/>
          </ac:spMkLst>
        </pc:spChg>
      </pc:sldChg>
      <pc:sldChg chg="addSp delSp modSp mod ord">
        <pc:chgData name="Anu Molarius" userId="5c51d30d-2192-4079-a132-328a9982ed65" providerId="ADAL" clId="{4900760E-7558-4D87-A62F-A57F8F27C30E}" dt="2024-12-10T09:35:03.854" v="11" actId="14100"/>
        <pc:sldMkLst>
          <pc:docMk/>
          <pc:sldMk cId="1378650557" sldId="336"/>
        </pc:sldMkLst>
        <pc:spChg chg="add mod">
          <ac:chgData name="Anu Molarius" userId="5c51d30d-2192-4079-a132-328a9982ed65" providerId="ADAL" clId="{4900760E-7558-4D87-A62F-A57F8F27C30E}" dt="2024-12-10T09:34:37.010" v="9"/>
          <ac:spMkLst>
            <pc:docMk/>
            <pc:sldMk cId="1378650557" sldId="336"/>
            <ac:spMk id="2" creationId="{23025C7D-2B8D-1660-1655-8D29625DA1F7}"/>
          </ac:spMkLst>
        </pc:spChg>
        <pc:spChg chg="mod">
          <ac:chgData name="Anu Molarius" userId="5c51d30d-2192-4079-a132-328a9982ed65" providerId="ADAL" clId="{4900760E-7558-4D87-A62F-A57F8F27C30E}" dt="2024-12-10T09:35:03.854" v="11" actId="14100"/>
          <ac:spMkLst>
            <pc:docMk/>
            <pc:sldMk cId="1378650557" sldId="336"/>
            <ac:spMk id="3" creationId="{31B3BBC0-54BB-09AF-D944-F5B122AD358B}"/>
          </ac:spMkLst>
        </pc:spChg>
        <pc:spChg chg="del">
          <ac:chgData name="Anu Molarius" userId="5c51d30d-2192-4079-a132-328a9982ed65" providerId="ADAL" clId="{4900760E-7558-4D87-A62F-A57F8F27C30E}" dt="2024-12-10T09:34:35.768" v="8" actId="478"/>
          <ac:spMkLst>
            <pc:docMk/>
            <pc:sldMk cId="1378650557" sldId="336"/>
            <ac:spMk id="5" creationId="{281BDC89-8583-5BF9-617D-E2654DF8FACD}"/>
          </ac:spMkLst>
        </pc:spChg>
      </pc:sldChg>
    </pc:docChg>
  </pc:docChgLst>
  <pc:docChgLst>
    <pc:chgData name="Anu Molarius" userId="S::anu.molarius@regionvarmland.se::5c51d30d-2192-4079-a132-328a9982ed65" providerId="AD" clId="Web-{F4540419-21B4-4AF9-A318-086E7A37AFBD}"/>
    <pc:docChg chg="modSld">
      <pc:chgData name="Anu Molarius" userId="S::anu.molarius@regionvarmland.se::5c51d30d-2192-4079-a132-328a9982ed65" providerId="AD" clId="Web-{F4540419-21B4-4AF9-A318-086E7A37AFBD}" dt="2024-12-10T09:31:50.422" v="4" actId="20577"/>
      <pc:docMkLst>
        <pc:docMk/>
      </pc:docMkLst>
      <pc:sldChg chg="modSp">
        <pc:chgData name="Anu Molarius" userId="S::anu.molarius@regionvarmland.se::5c51d30d-2192-4079-a132-328a9982ed65" providerId="AD" clId="Web-{F4540419-21B4-4AF9-A318-086E7A37AFBD}" dt="2024-12-10T09:31:41.140" v="2" actId="1076"/>
        <pc:sldMkLst>
          <pc:docMk/>
          <pc:sldMk cId="502725873" sldId="256"/>
        </pc:sldMkLst>
        <pc:spChg chg="mod">
          <ac:chgData name="Anu Molarius" userId="S::anu.molarius@regionvarmland.se::5c51d30d-2192-4079-a132-328a9982ed65" providerId="AD" clId="Web-{F4540419-21B4-4AF9-A318-086E7A37AFBD}" dt="2024-12-10T09:31:41.140" v="2" actId="1076"/>
          <ac:spMkLst>
            <pc:docMk/>
            <pc:sldMk cId="502725873" sldId="256"/>
            <ac:spMk id="2" creationId="{98A990C8-E9E9-46DD-967B-9AF072764173}"/>
          </ac:spMkLst>
        </pc:spChg>
      </pc:sldChg>
      <pc:sldChg chg="modSp">
        <pc:chgData name="Anu Molarius" userId="S::anu.molarius@regionvarmland.se::5c51d30d-2192-4079-a132-328a9982ed65" providerId="AD" clId="Web-{F4540419-21B4-4AF9-A318-086E7A37AFBD}" dt="2024-12-10T09:31:50.422" v="4" actId="20577"/>
        <pc:sldMkLst>
          <pc:docMk/>
          <pc:sldMk cId="2702740119" sldId="277"/>
        </pc:sldMkLst>
        <pc:spChg chg="mod">
          <ac:chgData name="Anu Molarius" userId="S::anu.molarius@regionvarmland.se::5c51d30d-2192-4079-a132-328a9982ed65" providerId="AD" clId="Web-{F4540419-21B4-4AF9-A318-086E7A37AFBD}" dt="2024-12-10T09:31:50.422" v="4" actId="20577"/>
          <ac:spMkLst>
            <pc:docMk/>
            <pc:sldMk cId="2702740119" sldId="277"/>
            <ac:spMk id="4" creationId="{665CBC15-0A5F-4759-BDF9-457ECCCAC1F2}"/>
          </ac:spMkLst>
        </pc:spChg>
      </pc:sldChg>
    </pc:docChg>
  </pc:docChgLst>
  <pc:docChgLst>
    <pc:chgData name="Cecilia Nyberg" userId="ccffea21-8d7c-47a3-9397-b8726338f9b9" providerId="ADAL" clId="{E41007F2-1F08-45C2-8CC7-CBDAA0BBECA8}"/>
    <pc:docChg chg="modSld">
      <pc:chgData name="Cecilia Nyberg" userId="ccffea21-8d7c-47a3-9397-b8726338f9b9" providerId="ADAL" clId="{E41007F2-1F08-45C2-8CC7-CBDAA0BBECA8}" dt="2024-12-06T13:32:38.221" v="0" actId="108"/>
      <pc:docMkLst>
        <pc:docMk/>
      </pc:docMkLst>
      <pc:sldChg chg="modSp mod">
        <pc:chgData name="Cecilia Nyberg" userId="ccffea21-8d7c-47a3-9397-b8726338f9b9" providerId="ADAL" clId="{E41007F2-1F08-45C2-8CC7-CBDAA0BBECA8}" dt="2024-12-06T13:32:38.221" v="0" actId="108"/>
        <pc:sldMkLst>
          <pc:docMk/>
          <pc:sldMk cId="2702740119" sldId="277"/>
        </pc:sldMkLst>
        <pc:spChg chg="mod">
          <ac:chgData name="Cecilia Nyberg" userId="ccffea21-8d7c-47a3-9397-b8726338f9b9" providerId="ADAL" clId="{E41007F2-1F08-45C2-8CC7-CBDAA0BBECA8}" dt="2024-12-06T13:32:38.221" v="0" actId="108"/>
          <ac:spMkLst>
            <pc:docMk/>
            <pc:sldMk cId="2702740119" sldId="277"/>
            <ac:spMk id="2" creationId="{E0F4034D-2B91-420E-BF2A-BD53D6DFE8A3}"/>
          </ac:spMkLst>
        </pc:spChg>
      </pc:sldChg>
    </pc:docChg>
  </pc:docChgLst>
  <pc:docChgLst>
    <pc:chgData name="Cecilia Nyberg" userId="S::cecilia.nyberg@regionvarmland.se::ccffea21-8d7c-47a3-9397-b8726338f9b9" providerId="AD" clId="Web-{B1B6EEB8-7781-48DB-891C-D3F3EF833E28}"/>
    <pc:docChg chg="modSld">
      <pc:chgData name="Cecilia Nyberg" userId="S::cecilia.nyberg@regionvarmland.se::ccffea21-8d7c-47a3-9397-b8726338f9b9" providerId="AD" clId="Web-{B1B6EEB8-7781-48DB-891C-D3F3EF833E28}" dt="2024-12-06T13:32:05.809" v="2" actId="20577"/>
      <pc:docMkLst>
        <pc:docMk/>
      </pc:docMkLst>
      <pc:sldChg chg="modSp">
        <pc:chgData name="Cecilia Nyberg" userId="S::cecilia.nyberg@regionvarmland.se::ccffea21-8d7c-47a3-9397-b8726338f9b9" providerId="AD" clId="Web-{B1B6EEB8-7781-48DB-891C-D3F3EF833E28}" dt="2024-12-06T13:32:05.809" v="2" actId="20577"/>
        <pc:sldMkLst>
          <pc:docMk/>
          <pc:sldMk cId="2702740119" sldId="277"/>
        </pc:sldMkLst>
        <pc:spChg chg="mod">
          <ac:chgData name="Cecilia Nyberg" userId="S::cecilia.nyberg@regionvarmland.se::ccffea21-8d7c-47a3-9397-b8726338f9b9" providerId="AD" clId="Web-{B1B6EEB8-7781-48DB-891C-D3F3EF833E28}" dt="2024-12-06T13:32:05.809" v="2" actId="20577"/>
          <ac:spMkLst>
            <pc:docMk/>
            <pc:sldMk cId="2702740119" sldId="277"/>
            <ac:spMk id="2" creationId="{E0F4034D-2B91-420E-BF2A-BD53D6DFE8A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_ny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_n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iv-my.sharepoint.com/personal/anu_molarius_regionvarmland_se/Documents/Dokument/HLV2024/HLV2024_resultat_n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Blad18!$B$3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Blad18!$C$3:$F$3</c:f>
              <c:numCache>
                <c:formatCode>General</c:formatCode>
                <c:ptCount val="4"/>
                <c:pt idx="0">
                  <c:v>12.6</c:v>
                </c:pt>
                <c:pt idx="1">
                  <c:v>15.4</c:v>
                </c:pt>
                <c:pt idx="2">
                  <c:v>14.7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04-47BA-AD97-C4B0A6F47417}"/>
            </c:ext>
          </c:extLst>
        </c:ser>
        <c:ser>
          <c:idx val="1"/>
          <c:order val="1"/>
          <c:tx>
            <c:strRef>
              <c:f>Blad18!$B$4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Blad18!$C$4:$F$4</c:f>
              <c:numCache>
                <c:formatCode>General</c:formatCode>
                <c:ptCount val="4"/>
                <c:pt idx="0">
                  <c:v>10</c:v>
                </c:pt>
                <c:pt idx="1">
                  <c:v>12.4</c:v>
                </c:pt>
                <c:pt idx="2">
                  <c:v>11.9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04-47BA-AD97-C4B0A6F47417}"/>
            </c:ext>
          </c:extLst>
        </c:ser>
        <c:ser>
          <c:idx val="2"/>
          <c:order val="2"/>
          <c:tx>
            <c:strRef>
              <c:f>Blad18!$B$5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Blad18!$C$2:$F$2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Blad18!$C$5:$F$5</c:f>
              <c:numCache>
                <c:formatCode>General</c:formatCode>
                <c:ptCount val="4"/>
                <c:pt idx="0">
                  <c:v>11.2</c:v>
                </c:pt>
                <c:pt idx="1">
                  <c:v>13.8</c:v>
                </c:pt>
                <c:pt idx="2">
                  <c:v>13.2</c:v>
                </c:pt>
                <c:pt idx="3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04-47BA-AD97-C4B0A6F47417}"/>
            </c:ext>
          </c:extLst>
        </c:ser>
        <c:ser>
          <c:idx val="3"/>
          <c:order val="3"/>
          <c:tx>
            <c:strRef>
              <c:f>Blad18!$B$6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Blad18!$C$2:$F$2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Blad18!$C$6:$F$6</c:f>
              <c:numCache>
                <c:formatCode>General</c:formatCode>
                <c:ptCount val="4"/>
                <c:pt idx="0">
                  <c:v>11.3</c:v>
                </c:pt>
                <c:pt idx="1">
                  <c:v>14.6</c:v>
                </c:pt>
                <c:pt idx="2">
                  <c:v>14.3</c:v>
                </c:pt>
                <c:pt idx="3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04-47BA-AD97-C4B0A6F47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4059439"/>
        <c:axId val="1094075759"/>
      </c:lineChart>
      <c:catAx>
        <c:axId val="109405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94075759"/>
        <c:crosses val="autoZero"/>
        <c:auto val="1"/>
        <c:lblAlgn val="ctr"/>
        <c:lblOffset val="100"/>
        <c:noMultiLvlLbl val="0"/>
      </c:catAx>
      <c:valAx>
        <c:axId val="1094075759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9405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Blad2!$B$4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Blad2!$C$3:$F$3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Blad2!$C$4:$F$4</c:f>
              <c:numCache>
                <c:formatCode>General</c:formatCode>
                <c:ptCount val="4"/>
                <c:pt idx="0">
                  <c:v>70</c:v>
                </c:pt>
                <c:pt idx="1">
                  <c:v>68.2</c:v>
                </c:pt>
                <c:pt idx="2">
                  <c:v>69.900000000000006</c:v>
                </c:pt>
                <c:pt idx="3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3B-4724-B91B-D3646ADC86DC}"/>
            </c:ext>
          </c:extLst>
        </c:ser>
        <c:ser>
          <c:idx val="1"/>
          <c:order val="1"/>
          <c:tx>
            <c:strRef>
              <c:f>Blad2!$B$5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Blad2!$C$3:$F$3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Blad2!$C$5:$F$5</c:f>
              <c:numCache>
                <c:formatCode>General</c:formatCode>
                <c:ptCount val="4"/>
                <c:pt idx="0">
                  <c:v>71.2</c:v>
                </c:pt>
                <c:pt idx="1">
                  <c:v>69.7</c:v>
                </c:pt>
                <c:pt idx="2">
                  <c:v>74.099999999999994</c:v>
                </c:pt>
                <c:pt idx="3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3B-4724-B91B-D3646ADC86DC}"/>
            </c:ext>
          </c:extLst>
        </c:ser>
        <c:ser>
          <c:idx val="2"/>
          <c:order val="2"/>
          <c:tx>
            <c:strRef>
              <c:f>Blad2!$B$6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Blad2!$C$3:$F$3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Blad2!$C$6:$F$6</c:f>
              <c:numCache>
                <c:formatCode>General</c:formatCode>
                <c:ptCount val="4"/>
                <c:pt idx="0">
                  <c:v>70.599999999999994</c:v>
                </c:pt>
                <c:pt idx="1">
                  <c:v>69</c:v>
                </c:pt>
                <c:pt idx="2">
                  <c:v>72</c:v>
                </c:pt>
                <c:pt idx="3">
                  <c:v>66.2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3B-4724-B91B-D3646ADC86DC}"/>
            </c:ext>
          </c:extLst>
        </c:ser>
        <c:ser>
          <c:idx val="3"/>
          <c:order val="3"/>
          <c:tx>
            <c:strRef>
              <c:f>Blad2!$B$7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Blad2!$C$3:$F$3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Blad2!$C$7:$F$7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73.5</c:v>
                </c:pt>
                <c:pt idx="2">
                  <c:v>74.5</c:v>
                </c:pt>
                <c:pt idx="3">
                  <c:v>69.099999999999994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3B-4724-B91B-D3646ADC8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854367"/>
        <c:axId val="528854847"/>
      </c:lineChart>
      <c:catAx>
        <c:axId val="52885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854847"/>
        <c:crosses val="autoZero"/>
        <c:auto val="1"/>
        <c:lblAlgn val="ctr"/>
        <c:lblOffset val="100"/>
        <c:noMultiLvlLbl val="0"/>
      </c:catAx>
      <c:valAx>
        <c:axId val="528854847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85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8997680311677"/>
          <c:y val="0.90745767296068314"/>
          <c:w val="0.70651954726182131"/>
          <c:h val="9.0971237817870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Blad4!$B$3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Blad4!$C$2:$F$2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Blad4!$C$3:$F$3</c:f>
              <c:numCache>
                <c:formatCode>General</c:formatCode>
                <c:ptCount val="4"/>
                <c:pt idx="0">
                  <c:v>47.7</c:v>
                </c:pt>
                <c:pt idx="1">
                  <c:v>45.4</c:v>
                </c:pt>
                <c:pt idx="2">
                  <c:v>52.6</c:v>
                </c:pt>
                <c:pt idx="3">
                  <c:v>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DF-4536-B635-449ED654A6CE}"/>
            </c:ext>
          </c:extLst>
        </c:ser>
        <c:ser>
          <c:idx val="1"/>
          <c:order val="1"/>
          <c:tx>
            <c:strRef>
              <c:f>Blad4!$B$4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Blad4!$C$2:$F$2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Blad4!$C$4:$F$4</c:f>
              <c:numCache>
                <c:formatCode>General</c:formatCode>
                <c:ptCount val="4"/>
                <c:pt idx="0">
                  <c:v>29.5</c:v>
                </c:pt>
                <c:pt idx="1">
                  <c:v>32.1</c:v>
                </c:pt>
                <c:pt idx="2">
                  <c:v>31.3</c:v>
                </c:pt>
                <c:pt idx="3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DF-4536-B635-449ED654A6CE}"/>
            </c:ext>
          </c:extLst>
        </c:ser>
        <c:ser>
          <c:idx val="2"/>
          <c:order val="2"/>
          <c:tx>
            <c:strRef>
              <c:f>Blad4!$B$5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Blad4!$C$2:$F$2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Blad4!$C$5:$F$5</c:f>
              <c:numCache>
                <c:formatCode>General</c:formatCode>
                <c:ptCount val="4"/>
                <c:pt idx="0">
                  <c:v>38.5</c:v>
                </c:pt>
                <c:pt idx="1">
                  <c:v>38.6</c:v>
                </c:pt>
                <c:pt idx="2">
                  <c:v>41.8</c:v>
                </c:pt>
                <c:pt idx="3">
                  <c:v>43.9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DF-4536-B635-449ED654A6CE}"/>
            </c:ext>
          </c:extLst>
        </c:ser>
        <c:ser>
          <c:idx val="3"/>
          <c:order val="3"/>
          <c:tx>
            <c:strRef>
              <c:f>Blad4!$B$6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Blad4!$C$2:$F$2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Blad4!$C$6:$F$6</c:f>
              <c:numCache>
                <c:formatCode>General</c:formatCode>
                <c:ptCount val="4"/>
                <c:pt idx="0">
                  <c:v>39.1</c:v>
                </c:pt>
                <c:pt idx="1">
                  <c:v>40.799999999999997</c:v>
                </c:pt>
                <c:pt idx="2">
                  <c:v>42.6</c:v>
                </c:pt>
                <c:pt idx="3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DF-4536-B635-449ED654A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264831"/>
        <c:axId val="243241311"/>
      </c:lineChart>
      <c:catAx>
        <c:axId val="24326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3241311"/>
        <c:crosses val="autoZero"/>
        <c:auto val="1"/>
        <c:lblAlgn val="ctr"/>
        <c:lblOffset val="100"/>
        <c:noMultiLvlLbl val="0"/>
      </c:catAx>
      <c:valAx>
        <c:axId val="2432413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326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Blad20!$B$3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Blad20!$C$2:$F$2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Blad20!$C$3:$F$3</c:f>
              <c:numCache>
                <c:formatCode>General</c:formatCode>
                <c:ptCount val="4"/>
                <c:pt idx="0">
                  <c:v>45.5</c:v>
                </c:pt>
                <c:pt idx="1">
                  <c:v>47.7</c:v>
                </c:pt>
                <c:pt idx="2">
                  <c:v>50.5</c:v>
                </c:pt>
                <c:pt idx="3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06-4D22-9E97-5C1E73935487}"/>
            </c:ext>
          </c:extLst>
        </c:ser>
        <c:ser>
          <c:idx val="1"/>
          <c:order val="1"/>
          <c:tx>
            <c:strRef>
              <c:f>Blad20!$B$4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Blad20!$C$2:$F$2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Blad20!$C$4:$F$4</c:f>
              <c:numCache>
                <c:formatCode>General</c:formatCode>
                <c:ptCount val="4"/>
                <c:pt idx="0">
                  <c:v>30.2</c:v>
                </c:pt>
                <c:pt idx="1">
                  <c:v>37.6</c:v>
                </c:pt>
                <c:pt idx="2">
                  <c:v>37.1</c:v>
                </c:pt>
                <c:pt idx="3">
                  <c:v>38.700000000000003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06-4D22-9E97-5C1E73935487}"/>
            </c:ext>
          </c:extLst>
        </c:ser>
        <c:ser>
          <c:idx val="2"/>
          <c:order val="2"/>
          <c:tx>
            <c:strRef>
              <c:f>Blad20!$B$5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Blad20!$C$2:$F$2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Blad20!$C$5:$F$5</c:f>
              <c:numCache>
                <c:formatCode>General</c:formatCode>
                <c:ptCount val="4"/>
                <c:pt idx="0">
                  <c:v>37.700000000000003</c:v>
                </c:pt>
                <c:pt idx="1">
                  <c:v>42.6</c:v>
                </c:pt>
                <c:pt idx="2">
                  <c:v>43.7</c:v>
                </c:pt>
                <c:pt idx="3">
                  <c:v>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06-4D22-9E97-5C1E73935487}"/>
            </c:ext>
          </c:extLst>
        </c:ser>
        <c:ser>
          <c:idx val="3"/>
          <c:order val="3"/>
          <c:tx>
            <c:strRef>
              <c:f>Blad20!$B$6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Blad20!$C$2:$F$2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Blad20!$C$6:$F$6</c:f>
              <c:numCache>
                <c:formatCode>General</c:formatCode>
                <c:ptCount val="4"/>
                <c:pt idx="0">
                  <c:v>39.4</c:v>
                </c:pt>
                <c:pt idx="1">
                  <c:v>41.9</c:v>
                </c:pt>
                <c:pt idx="2">
                  <c:v>43.3</c:v>
                </c:pt>
                <c:pt idx="3">
                  <c:v>44.3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06-4D22-9E97-5C1E73935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109055"/>
        <c:axId val="2132094175"/>
      </c:lineChart>
      <c:catAx>
        <c:axId val="213210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2094175"/>
        <c:crosses val="autoZero"/>
        <c:auto val="1"/>
        <c:lblAlgn val="ctr"/>
        <c:lblOffset val="100"/>
        <c:noMultiLvlLbl val="0"/>
      </c:catAx>
      <c:valAx>
        <c:axId val="21320941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210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Blad11!$B$3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Blad11!$C$2:$F$2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Blad11!$C$3:$F$3</c:f>
              <c:numCache>
                <c:formatCode>General</c:formatCode>
                <c:ptCount val="4"/>
                <c:pt idx="0">
                  <c:v>24.7</c:v>
                </c:pt>
                <c:pt idx="1">
                  <c:v>27.5</c:v>
                </c:pt>
                <c:pt idx="2">
                  <c:v>25.4</c:v>
                </c:pt>
                <c:pt idx="3">
                  <c:v>29.1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8F-4922-A55C-7AA9255B8EB9}"/>
            </c:ext>
          </c:extLst>
        </c:ser>
        <c:ser>
          <c:idx val="1"/>
          <c:order val="1"/>
          <c:tx>
            <c:strRef>
              <c:f>Blad11!$B$4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Blad11!$C$2:$F$2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Blad11!$C$4:$F$4</c:f>
              <c:numCache>
                <c:formatCode>General</c:formatCode>
                <c:ptCount val="4"/>
                <c:pt idx="0">
                  <c:v>23.5</c:v>
                </c:pt>
                <c:pt idx="1">
                  <c:v>26.1</c:v>
                </c:pt>
                <c:pt idx="2">
                  <c:v>29.3</c:v>
                </c:pt>
                <c:pt idx="3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F-4922-A55C-7AA9255B8EB9}"/>
            </c:ext>
          </c:extLst>
        </c:ser>
        <c:ser>
          <c:idx val="2"/>
          <c:order val="2"/>
          <c:tx>
            <c:strRef>
              <c:f>Blad11!$B$5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17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Blad11!$C$2:$F$2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Blad11!$C$5:$F$5</c:f>
              <c:numCache>
                <c:formatCode>General</c:formatCode>
                <c:ptCount val="4"/>
                <c:pt idx="0">
                  <c:v>24.1</c:v>
                </c:pt>
                <c:pt idx="1">
                  <c:v>26.8</c:v>
                </c:pt>
                <c:pt idx="2">
                  <c:v>27.3</c:v>
                </c:pt>
                <c:pt idx="3">
                  <c:v>30.7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8F-4922-A55C-7AA9255B8EB9}"/>
            </c:ext>
          </c:extLst>
        </c:ser>
        <c:ser>
          <c:idx val="3"/>
          <c:order val="3"/>
          <c:tx>
            <c:strRef>
              <c:f>Blad11!$B$6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Blad11!$C$2:$F$2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Blad11!$C$6:$F$6</c:f>
              <c:numCache>
                <c:formatCode>General</c:formatCode>
                <c:ptCount val="4"/>
                <c:pt idx="0">
                  <c:v>22.2</c:v>
                </c:pt>
                <c:pt idx="1">
                  <c:v>23.4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8F-4922-A55C-7AA9255B8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873631"/>
        <c:axId val="496876991"/>
      </c:lineChart>
      <c:catAx>
        <c:axId val="49687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96876991"/>
        <c:crosses val="autoZero"/>
        <c:auto val="1"/>
        <c:lblAlgn val="ctr"/>
        <c:lblOffset val="100"/>
        <c:noMultiLvlLbl val="0"/>
      </c:catAx>
      <c:valAx>
        <c:axId val="496876991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9687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Blad13!$B$3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Blad13!$C$2:$F$2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Blad13!$C$3:$F$3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19.8</c:v>
                </c:pt>
                <c:pt idx="2">
                  <c:v>19.100000000000001</c:v>
                </c:pt>
                <c:pt idx="3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8-4568-8251-927689D542D0}"/>
            </c:ext>
          </c:extLst>
        </c:ser>
        <c:ser>
          <c:idx val="1"/>
          <c:order val="1"/>
          <c:tx>
            <c:strRef>
              <c:f>Blad13!$B$4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Blad13!$C$2:$F$2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Blad13!$C$4:$F$4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18.2</c:v>
                </c:pt>
                <c:pt idx="2">
                  <c:v>19.7</c:v>
                </c:pt>
                <c:pt idx="3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8-4568-8251-927689D542D0}"/>
            </c:ext>
          </c:extLst>
        </c:ser>
        <c:ser>
          <c:idx val="2"/>
          <c:order val="2"/>
          <c:tx>
            <c:strRef>
              <c:f>Blad13!$B$5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17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Blad13!$C$2:$F$2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Blad13!$C$5:$F$5</c:f>
              <c:numCache>
                <c:formatCode>General</c:formatCode>
                <c:ptCount val="4"/>
                <c:pt idx="0">
                  <c:v>18.7</c:v>
                </c:pt>
                <c:pt idx="1">
                  <c:v>19</c:v>
                </c:pt>
                <c:pt idx="2">
                  <c:v>19.399999999999999</c:v>
                </c:pt>
                <c:pt idx="3">
                  <c:v>20.100000000000001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C8-4568-8251-927689D542D0}"/>
            </c:ext>
          </c:extLst>
        </c:ser>
        <c:ser>
          <c:idx val="3"/>
          <c:order val="3"/>
          <c:tx>
            <c:strRef>
              <c:f>Blad13!$B$6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Blad13!$C$2:$F$2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Blad13!$C$6:$F$6</c:f>
              <c:numCache>
                <c:formatCode>General</c:formatCode>
                <c:ptCount val="4"/>
                <c:pt idx="0">
                  <c:v>15.6</c:v>
                </c:pt>
                <c:pt idx="1">
                  <c:v>15.9</c:v>
                </c:pt>
                <c:pt idx="2">
                  <c:v>16.2</c:v>
                </c:pt>
                <c:pt idx="3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C8-4568-8251-927689D5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949296"/>
        <c:axId val="644950736"/>
      </c:lineChart>
      <c:catAx>
        <c:axId val="6449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4950736"/>
        <c:crosses val="autoZero"/>
        <c:auto val="1"/>
        <c:lblAlgn val="ctr"/>
        <c:lblOffset val="100"/>
        <c:noMultiLvlLbl val="0"/>
      </c:catAx>
      <c:valAx>
        <c:axId val="64495073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494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Blad16!$B$2</c:f>
              <c:strCache>
                <c:ptCount val="1"/>
                <c:pt idx="0">
                  <c:v>Karlstad, Hammarö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Blad16!$A$3:$A$8</c:f>
              <c:strCache>
                <c:ptCount val="6"/>
                <c:pt idx="0">
                  <c:v>Bra hälsa</c:v>
                </c:pt>
                <c:pt idx="1">
                  <c:v>Bra tandhälsa</c:v>
                </c:pt>
                <c:pt idx="2">
                  <c:v>Fysiskt aktiva</c:v>
                </c:pt>
                <c:pt idx="3">
                  <c:v>Fetma</c:v>
                </c:pt>
                <c:pt idx="4">
                  <c:v>Tillit till andra människor</c:v>
                </c:pt>
                <c:pt idx="5">
                  <c:v>Orolig för att förlora arbetet (16-64 år)</c:v>
                </c:pt>
              </c:strCache>
            </c:strRef>
          </c:cat>
          <c:val>
            <c:numRef>
              <c:f>Blad16!$B$3:$B$8</c:f>
              <c:numCache>
                <c:formatCode>General</c:formatCode>
                <c:ptCount val="6"/>
                <c:pt idx="0">
                  <c:v>68</c:v>
                </c:pt>
                <c:pt idx="1">
                  <c:v>78</c:v>
                </c:pt>
                <c:pt idx="2">
                  <c:v>67</c:v>
                </c:pt>
                <c:pt idx="3">
                  <c:v>16</c:v>
                </c:pt>
                <c:pt idx="4">
                  <c:v>72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A-4868-A498-8C43FD985009}"/>
            </c:ext>
          </c:extLst>
        </c:ser>
        <c:ser>
          <c:idx val="1"/>
          <c:order val="1"/>
          <c:tx>
            <c:strRef>
              <c:f>Blad16!$C$2</c:f>
              <c:strCache>
                <c:ptCount val="1"/>
                <c:pt idx="0">
                  <c:v>Kil, Forshaga, Kristinehamn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Blad16!$A$3:$A$8</c:f>
              <c:strCache>
                <c:ptCount val="6"/>
                <c:pt idx="0">
                  <c:v>Bra hälsa</c:v>
                </c:pt>
                <c:pt idx="1">
                  <c:v>Bra tandhälsa</c:v>
                </c:pt>
                <c:pt idx="2">
                  <c:v>Fysiskt aktiva</c:v>
                </c:pt>
                <c:pt idx="3">
                  <c:v>Fetma</c:v>
                </c:pt>
                <c:pt idx="4">
                  <c:v>Tillit till andra människor</c:v>
                </c:pt>
                <c:pt idx="5">
                  <c:v>Orolig för att förlora arbetet (16-64 år)</c:v>
                </c:pt>
              </c:strCache>
            </c:strRef>
          </c:cat>
          <c:val>
            <c:numRef>
              <c:f>Blad16!$C$3:$C$8</c:f>
              <c:numCache>
                <c:formatCode>General</c:formatCode>
                <c:ptCount val="6"/>
                <c:pt idx="0">
                  <c:v>64</c:v>
                </c:pt>
                <c:pt idx="1">
                  <c:v>79</c:v>
                </c:pt>
                <c:pt idx="2">
                  <c:v>50</c:v>
                </c:pt>
                <c:pt idx="3">
                  <c:v>24</c:v>
                </c:pt>
                <c:pt idx="4">
                  <c:v>68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A-4868-A498-8C43FD985009}"/>
            </c:ext>
          </c:extLst>
        </c:ser>
        <c:ser>
          <c:idx val="2"/>
          <c:order val="2"/>
          <c:tx>
            <c:strRef>
              <c:f>Blad16!$D$2</c:f>
              <c:strCache>
                <c:ptCount val="1"/>
                <c:pt idx="0">
                  <c:v>Arvika, Eda, Årjäng, Säffle, Grums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Blad16!$A$3:$A$8</c:f>
              <c:strCache>
                <c:ptCount val="6"/>
                <c:pt idx="0">
                  <c:v>Bra hälsa</c:v>
                </c:pt>
                <c:pt idx="1">
                  <c:v>Bra tandhälsa</c:v>
                </c:pt>
                <c:pt idx="2">
                  <c:v>Fysiskt aktiva</c:v>
                </c:pt>
                <c:pt idx="3">
                  <c:v>Fetma</c:v>
                </c:pt>
                <c:pt idx="4">
                  <c:v>Tillit till andra människor</c:v>
                </c:pt>
                <c:pt idx="5">
                  <c:v>Orolig för att förlora arbetet (16-64 år)</c:v>
                </c:pt>
              </c:strCache>
            </c:strRef>
          </c:cat>
          <c:val>
            <c:numRef>
              <c:f>Blad16!$D$3:$D$8</c:f>
              <c:numCache>
                <c:formatCode>General</c:formatCode>
                <c:ptCount val="6"/>
                <c:pt idx="0">
                  <c:v>63</c:v>
                </c:pt>
                <c:pt idx="1">
                  <c:v>72</c:v>
                </c:pt>
                <c:pt idx="2">
                  <c:v>57</c:v>
                </c:pt>
                <c:pt idx="3">
                  <c:v>23</c:v>
                </c:pt>
                <c:pt idx="4">
                  <c:v>69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AA-4868-A498-8C43FD985009}"/>
            </c:ext>
          </c:extLst>
        </c:ser>
        <c:ser>
          <c:idx val="3"/>
          <c:order val="3"/>
          <c:tx>
            <c:strRef>
              <c:f>Blad16!$E$2</c:f>
              <c:strCache>
                <c:ptCount val="1"/>
                <c:pt idx="0">
                  <c:v>Torsby, Sunne, Hagfors, Munkfors, Storfors, Filipstad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Blad16!$A$3:$A$8</c:f>
              <c:strCache>
                <c:ptCount val="6"/>
                <c:pt idx="0">
                  <c:v>Bra hälsa</c:v>
                </c:pt>
                <c:pt idx="1">
                  <c:v>Bra tandhälsa</c:v>
                </c:pt>
                <c:pt idx="2">
                  <c:v>Fysiskt aktiva</c:v>
                </c:pt>
                <c:pt idx="3">
                  <c:v>Fetma</c:v>
                </c:pt>
                <c:pt idx="4">
                  <c:v>Tillit till andra människor</c:v>
                </c:pt>
                <c:pt idx="5">
                  <c:v>Orolig för att förlora arbetet (16-64 år)</c:v>
                </c:pt>
              </c:strCache>
            </c:strRef>
          </c:cat>
          <c:val>
            <c:numRef>
              <c:f>Blad16!$E$3:$E$8</c:f>
              <c:numCache>
                <c:formatCode>General</c:formatCode>
                <c:ptCount val="6"/>
                <c:pt idx="0">
                  <c:v>59</c:v>
                </c:pt>
                <c:pt idx="1">
                  <c:v>64</c:v>
                </c:pt>
                <c:pt idx="2">
                  <c:v>47</c:v>
                </c:pt>
                <c:pt idx="3">
                  <c:v>21</c:v>
                </c:pt>
                <c:pt idx="4">
                  <c:v>64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AA-4868-A498-8C43FD985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329536"/>
        <c:axId val="1405331456"/>
      </c:barChart>
      <c:catAx>
        <c:axId val="14053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5331456"/>
        <c:crosses val="autoZero"/>
        <c:auto val="1"/>
        <c:lblAlgn val="ctr"/>
        <c:lblOffset val="100"/>
        <c:noMultiLvlLbl val="0"/>
      </c:catAx>
      <c:valAx>
        <c:axId val="1405331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532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Blad8!$B$3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rgbClr val="00826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Blad8!$C$3:$F$3</c:f>
              <c:numCache>
                <c:formatCode>0.0</c:formatCode>
                <c:ptCount val="4"/>
                <c:pt idx="0">
                  <c:v>13.5</c:v>
                </c:pt>
                <c:pt idx="1">
                  <c:v>15.3</c:v>
                </c:pt>
                <c:pt idx="2">
                  <c:v>13.3</c:v>
                </c:pt>
                <c:pt idx="3" formatCode="General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3-488B-94FC-3A52FC89C549}"/>
            </c:ext>
          </c:extLst>
        </c:ser>
        <c:ser>
          <c:idx val="1"/>
          <c:order val="1"/>
          <c:tx>
            <c:strRef>
              <c:f>Blad8!$B$4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rgbClr val="003A70"/>
              </a:solidFill>
              <a:round/>
            </a:ln>
            <a:effectLst/>
          </c:spPr>
          <c:marker>
            <c:symbol val="none"/>
          </c:marker>
          <c:cat>
            <c:strRef>
              <c:f>Blad8!$C$2:$F$2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Blad8!$C$4:$F$4</c:f>
              <c:numCache>
                <c:formatCode>0.0</c:formatCode>
                <c:ptCount val="4"/>
                <c:pt idx="0">
                  <c:v>12</c:v>
                </c:pt>
                <c:pt idx="1">
                  <c:v>11.2</c:v>
                </c:pt>
                <c:pt idx="2">
                  <c:v>10.9</c:v>
                </c:pt>
                <c:pt idx="3" formatCode="General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3-488B-94FC-3A52FC89C549}"/>
            </c:ext>
          </c:extLst>
        </c:ser>
        <c:ser>
          <c:idx val="2"/>
          <c:order val="2"/>
          <c:tx>
            <c:strRef>
              <c:f>Blad8!$B$5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9B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Blad8!$C$5:$F$5</c:f>
              <c:numCache>
                <c:formatCode>0.0</c:formatCode>
                <c:ptCount val="4"/>
                <c:pt idx="0">
                  <c:v>12.7</c:v>
                </c:pt>
                <c:pt idx="1">
                  <c:v>13.2</c:v>
                </c:pt>
                <c:pt idx="2">
                  <c:v>12.1</c:v>
                </c:pt>
                <c:pt idx="3" formatCode="General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73-488B-94FC-3A52FC89C549}"/>
            </c:ext>
          </c:extLst>
        </c:ser>
        <c:ser>
          <c:idx val="3"/>
          <c:order val="3"/>
          <c:tx>
            <c:strRef>
              <c:f>Blad8!$B$6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rgbClr val="6F6E68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Blad8!$C$2:$F$2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Blad8!$C$6:$F$6</c:f>
              <c:numCache>
                <c:formatCode>0.0</c:formatCode>
                <c:ptCount val="4"/>
                <c:pt idx="0">
                  <c:v>13.8</c:v>
                </c:pt>
                <c:pt idx="1">
                  <c:v>12.4</c:v>
                </c:pt>
                <c:pt idx="2">
                  <c:v>11.6</c:v>
                </c:pt>
                <c:pt idx="3" formatCode="General">
                  <c:v>18.100000000000001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73-488B-94FC-3A52FC89C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581231"/>
        <c:axId val="285579311"/>
      </c:lineChart>
      <c:catAx>
        <c:axId val="28558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5579311"/>
        <c:crosses val="autoZero"/>
        <c:auto val="1"/>
        <c:lblAlgn val="ctr"/>
        <c:lblOffset val="100"/>
        <c:noMultiLvlLbl val="0"/>
      </c:catAx>
      <c:valAx>
        <c:axId val="285579311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558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Blad17!$B$3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Blad17!$C$3:$F$3</c:f>
              <c:numCache>
                <c:formatCode>General</c:formatCode>
                <c:ptCount val="4"/>
                <c:pt idx="0">
                  <c:v>39.1</c:v>
                </c:pt>
                <c:pt idx="1">
                  <c:v>37.4</c:v>
                </c:pt>
                <c:pt idx="2">
                  <c:v>36.799999999999997</c:v>
                </c:pt>
                <c:pt idx="3">
                  <c:v>36.799999999999997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A-4FB4-B39B-8C5D745D1967}"/>
            </c:ext>
          </c:extLst>
        </c:ser>
        <c:ser>
          <c:idx val="1"/>
          <c:order val="1"/>
          <c:tx>
            <c:strRef>
              <c:f>Blad17!$B$4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Blad17!$C$4:$F$4</c:f>
              <c:numCache>
                <c:formatCode>General</c:formatCode>
                <c:ptCount val="4"/>
                <c:pt idx="0">
                  <c:v>9.6</c:v>
                </c:pt>
                <c:pt idx="1">
                  <c:v>8.1</c:v>
                </c:pt>
                <c:pt idx="2">
                  <c:v>11.7</c:v>
                </c:pt>
                <c:pt idx="3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A-4FB4-B39B-8C5D745D1967}"/>
            </c:ext>
          </c:extLst>
        </c:ser>
        <c:ser>
          <c:idx val="2"/>
          <c:order val="2"/>
          <c:tx>
            <c:strRef>
              <c:f>Blad17!$B$5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Blad17!$C$2:$F$2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Blad17!$C$5:$F$5</c:f>
              <c:numCache>
                <c:formatCode>General</c:formatCode>
                <c:ptCount val="4"/>
                <c:pt idx="0">
                  <c:v>24.1</c:v>
                </c:pt>
                <c:pt idx="1">
                  <c:v>22.5</c:v>
                </c:pt>
                <c:pt idx="2">
                  <c:v>24</c:v>
                </c:pt>
                <c:pt idx="3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1A-4FB4-B39B-8C5D745D1967}"/>
            </c:ext>
          </c:extLst>
        </c:ser>
        <c:ser>
          <c:idx val="3"/>
          <c:order val="3"/>
          <c:tx>
            <c:strRef>
              <c:f>Blad17!$B$6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Blad17!$C$2:$F$2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Blad17!$C$6:$F$6</c:f>
              <c:numCache>
                <c:formatCode>General</c:formatCode>
                <c:ptCount val="4"/>
                <c:pt idx="0">
                  <c:v>28</c:v>
                </c:pt>
                <c:pt idx="1">
                  <c:v>27.9</c:v>
                </c:pt>
                <c:pt idx="2">
                  <c:v>29.2</c:v>
                </c:pt>
                <c:pt idx="3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1A-4FB4-B39B-8C5D745D1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8769615"/>
        <c:axId val="708771055"/>
      </c:lineChart>
      <c:catAx>
        <c:axId val="70876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08771055"/>
        <c:crosses val="autoZero"/>
        <c:auto val="1"/>
        <c:lblAlgn val="ctr"/>
        <c:lblOffset val="100"/>
        <c:noMultiLvlLbl val="0"/>
      </c:catAx>
      <c:valAx>
        <c:axId val="70877105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0876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Blad7!$B$3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rgbClr val="00826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Blad7!$C$3:$F$3</c:f>
              <c:numCache>
                <c:formatCode>0.0</c:formatCode>
                <c:ptCount val="4"/>
                <c:pt idx="0">
                  <c:v>24.545602798461914</c:v>
                </c:pt>
                <c:pt idx="1">
                  <c:v>24.255830764770508</c:v>
                </c:pt>
                <c:pt idx="2">
                  <c:v>22.173982620239258</c:v>
                </c:pt>
                <c:pt idx="3" formatCode="General">
                  <c:v>18.7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47-483F-9053-D183F9C0B5B9}"/>
            </c:ext>
          </c:extLst>
        </c:ser>
        <c:ser>
          <c:idx val="1"/>
          <c:order val="1"/>
          <c:tx>
            <c:strRef>
              <c:f>Blad7!$B$4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rgbClr val="003A70"/>
              </a:solidFill>
              <a:round/>
            </a:ln>
            <a:effectLst/>
          </c:spPr>
          <c:marker>
            <c:symbol val="none"/>
          </c:marker>
          <c:cat>
            <c:strRef>
              <c:f>Blad7!$C$2:$F$2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Blad7!$C$4:$F$4</c:f>
              <c:numCache>
                <c:formatCode>0.0</c:formatCode>
                <c:ptCount val="4"/>
                <c:pt idx="0">
                  <c:v>12.272233963012695</c:v>
                </c:pt>
                <c:pt idx="1">
                  <c:v>12.707377433776855</c:v>
                </c:pt>
                <c:pt idx="2">
                  <c:v>10.162265777587891</c:v>
                </c:pt>
                <c:pt idx="3" formatCode="General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47-483F-9053-D183F9C0B5B9}"/>
            </c:ext>
          </c:extLst>
        </c:ser>
        <c:ser>
          <c:idx val="2"/>
          <c:order val="2"/>
          <c:tx>
            <c:strRef>
              <c:f>Blad7!$B$5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9B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Blad7!$C$5:$F$5</c:f>
              <c:numCache>
                <c:formatCode>0.0</c:formatCode>
                <c:ptCount val="4"/>
                <c:pt idx="0">
                  <c:v>18.321832656860352</c:v>
                </c:pt>
                <c:pt idx="1">
                  <c:v>18.39640998840332</c:v>
                </c:pt>
                <c:pt idx="2">
                  <c:v>16.06721305847168</c:v>
                </c:pt>
                <c:pt idx="3" formatCode="General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47-483F-9053-D183F9C0B5B9}"/>
            </c:ext>
          </c:extLst>
        </c:ser>
        <c:ser>
          <c:idx val="3"/>
          <c:order val="3"/>
          <c:tx>
            <c:strRef>
              <c:f>Blad7!$B$6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rgbClr val="6F6E68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Blad7!$C$2:$F$2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Blad7!$C$6:$F$6</c:f>
              <c:numCache>
                <c:formatCode>0.0</c:formatCode>
                <c:ptCount val="4"/>
                <c:pt idx="0">
                  <c:v>21.797998428344727</c:v>
                </c:pt>
                <c:pt idx="1">
                  <c:v>20.570337295532227</c:v>
                </c:pt>
                <c:pt idx="2">
                  <c:v>19.860725402832031</c:v>
                </c:pt>
                <c:pt idx="3" formatCode="General">
                  <c:v>17.100000000000001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47-483F-9053-D183F9C0B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072063"/>
        <c:axId val="259069663"/>
      </c:lineChart>
      <c:catAx>
        <c:axId val="25907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59069663"/>
        <c:crosses val="autoZero"/>
        <c:auto val="1"/>
        <c:lblAlgn val="ctr"/>
        <c:lblOffset val="100"/>
        <c:noMultiLvlLbl val="0"/>
      </c:catAx>
      <c:valAx>
        <c:axId val="259069663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5907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Blad9!$B$3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rgbClr val="00826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Blad9!$C$3:$F$3</c:f>
              <c:numCache>
                <c:formatCode>0.0</c:formatCode>
                <c:ptCount val="4"/>
                <c:pt idx="0">
                  <c:v>23.40771484375</c:v>
                </c:pt>
                <c:pt idx="1">
                  <c:v>24.492631912231445</c:v>
                </c:pt>
                <c:pt idx="2">
                  <c:v>27.283882141113281</c:v>
                </c:pt>
                <c:pt idx="3" formatCode="General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C2-484C-8923-ED5A3C64B1DB}"/>
            </c:ext>
          </c:extLst>
        </c:ser>
        <c:ser>
          <c:idx val="1"/>
          <c:order val="1"/>
          <c:tx>
            <c:strRef>
              <c:f>Blad9!$B$4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rgbClr val="003A70"/>
              </a:solidFill>
              <a:round/>
            </a:ln>
            <a:effectLst/>
          </c:spPr>
          <c:marker>
            <c:symbol val="none"/>
          </c:marker>
          <c:cat>
            <c:strRef>
              <c:f>Blad9!$C$2:$F$2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Blad9!$C$4:$F$4</c:f>
              <c:numCache>
                <c:formatCode>0.0</c:formatCode>
                <c:ptCount val="4"/>
                <c:pt idx="0">
                  <c:v>38.165969848632813</c:v>
                </c:pt>
                <c:pt idx="1">
                  <c:v>38.013381958007813</c:v>
                </c:pt>
                <c:pt idx="2">
                  <c:v>38.708488464355469</c:v>
                </c:pt>
                <c:pt idx="3" formatCode="General">
                  <c:v>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2-484C-8923-ED5A3C64B1DB}"/>
            </c:ext>
          </c:extLst>
        </c:ser>
        <c:ser>
          <c:idx val="2"/>
          <c:order val="2"/>
          <c:tx>
            <c:strRef>
              <c:f>Blad9!$B$5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9B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Blad9!$C$5:$F$5</c:f>
              <c:numCache>
                <c:formatCode>0.0</c:formatCode>
                <c:ptCount val="4"/>
                <c:pt idx="0">
                  <c:v>30.890148162841797</c:v>
                </c:pt>
                <c:pt idx="1">
                  <c:v>31.355842590332031</c:v>
                </c:pt>
                <c:pt idx="2">
                  <c:v>33.093650817871094</c:v>
                </c:pt>
                <c:pt idx="3" formatCode="General">
                  <c:v>39.1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C2-484C-8923-ED5A3C64B1DB}"/>
            </c:ext>
          </c:extLst>
        </c:ser>
        <c:ser>
          <c:idx val="3"/>
          <c:order val="3"/>
          <c:tx>
            <c:strRef>
              <c:f>Blad9!$B$6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rgbClr val="6F6E68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Blad9!$C$6:$F$6</c:f>
              <c:numCache>
                <c:formatCode>0.0</c:formatCode>
                <c:ptCount val="4"/>
                <c:pt idx="0">
                  <c:v>27.641365051269531</c:v>
                </c:pt>
                <c:pt idx="1">
                  <c:v>27.760892868041992</c:v>
                </c:pt>
                <c:pt idx="2">
                  <c:v>29.342206954956055</c:v>
                </c:pt>
                <c:pt idx="3" formatCode="General">
                  <c:v>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C2-484C-8923-ED5A3C64B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077631"/>
        <c:axId val="514072831"/>
      </c:lineChart>
      <c:catAx>
        <c:axId val="51407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4072831"/>
        <c:crosses val="autoZero"/>
        <c:auto val="1"/>
        <c:lblAlgn val="ctr"/>
        <c:lblOffset val="100"/>
        <c:noMultiLvlLbl val="0"/>
      </c:catAx>
      <c:valAx>
        <c:axId val="51407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407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Blad19!$B$3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Blad19!$C$3:$F$3</c:f>
              <c:numCache>
                <c:formatCode>General</c:formatCode>
                <c:ptCount val="4"/>
                <c:pt idx="0">
                  <c:v>13.3</c:v>
                </c:pt>
                <c:pt idx="1">
                  <c:v>9.4</c:v>
                </c:pt>
                <c:pt idx="2">
                  <c:v>13.1</c:v>
                </c:pt>
                <c:pt idx="3">
                  <c:v>11.9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4-469B-943D-2A8D5AF54E89}"/>
            </c:ext>
          </c:extLst>
        </c:ser>
        <c:ser>
          <c:idx val="1"/>
          <c:order val="1"/>
          <c:tx>
            <c:strRef>
              <c:f>Blad19!$B$4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Blad19!$C$4:$F$4</c:f>
              <c:numCache>
                <c:formatCode>General</c:formatCode>
                <c:ptCount val="4"/>
                <c:pt idx="0">
                  <c:v>19.5</c:v>
                </c:pt>
                <c:pt idx="1">
                  <c:v>17.3</c:v>
                </c:pt>
                <c:pt idx="2">
                  <c:v>16.7</c:v>
                </c:pt>
                <c:pt idx="3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44-469B-943D-2A8D5AF54E89}"/>
            </c:ext>
          </c:extLst>
        </c:ser>
        <c:ser>
          <c:idx val="2"/>
          <c:order val="2"/>
          <c:tx>
            <c:strRef>
              <c:f>Blad19!$B$5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Blad19!$C$2:$F$2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Blad19!$C$5:$F$5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13.4</c:v>
                </c:pt>
                <c:pt idx="2">
                  <c:v>14.9</c:v>
                </c:pt>
                <c:pt idx="3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44-469B-943D-2A8D5AF54E89}"/>
            </c:ext>
          </c:extLst>
        </c:ser>
        <c:ser>
          <c:idx val="3"/>
          <c:order val="3"/>
          <c:tx>
            <c:strRef>
              <c:f>Blad19!$B$6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Blad19!$C$2:$F$2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Blad19!$C$6:$F$6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15.8</c:v>
                </c:pt>
                <c:pt idx="2">
                  <c:v>15.3</c:v>
                </c:pt>
                <c:pt idx="3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44-469B-943D-2A8D5AF54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4055599"/>
        <c:axId val="1094040719"/>
      </c:lineChart>
      <c:catAx>
        <c:axId val="109405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94040719"/>
        <c:crosses val="autoZero"/>
        <c:auto val="1"/>
        <c:lblAlgn val="ctr"/>
        <c:lblOffset val="100"/>
        <c:noMultiLvlLbl val="0"/>
      </c:catAx>
      <c:valAx>
        <c:axId val="109404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9405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Blad14!$B$3</c:f>
              <c:strCache>
                <c:ptCount val="1"/>
                <c:pt idx="0">
                  <c:v>Tobaksnus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Blad14!$I$1:$N$2</c:f>
              <c:multiLvlStrCache>
                <c:ptCount val="6"/>
                <c:lvl>
                  <c:pt idx="0">
                    <c:v>16-29</c:v>
                  </c:pt>
                  <c:pt idx="1">
                    <c:v>30-44</c:v>
                  </c:pt>
                  <c:pt idx="2">
                    <c:v>45-64</c:v>
                  </c:pt>
                  <c:pt idx="3">
                    <c:v>65-84</c:v>
                  </c:pt>
                  <c:pt idx="4">
                    <c:v>Totalt Värmland</c:v>
                  </c:pt>
                  <c:pt idx="5">
                    <c:v>Totalt riket</c:v>
                  </c:pt>
                </c:lvl>
                <c:lvl>
                  <c:pt idx="0">
                    <c:v>Kvinnor</c:v>
                  </c:pt>
                </c:lvl>
              </c:multiLvlStrCache>
            </c:multiLvlStrRef>
          </c:cat>
          <c:val>
            <c:numRef>
              <c:f>Blad14!$I$3:$N$3</c:f>
              <c:numCache>
                <c:formatCode>General</c:formatCode>
                <c:ptCount val="6"/>
                <c:pt idx="0">
                  <c:v>3.5</c:v>
                </c:pt>
                <c:pt idx="1">
                  <c:v>8.8000000000000007</c:v>
                </c:pt>
                <c:pt idx="2">
                  <c:v>6.9</c:v>
                </c:pt>
                <c:pt idx="3">
                  <c:v>1.7</c:v>
                </c:pt>
                <c:pt idx="4">
                  <c:v>5.2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A-453E-B5D7-F445CAD72855}"/>
            </c:ext>
          </c:extLst>
        </c:ser>
        <c:ser>
          <c:idx val="1"/>
          <c:order val="1"/>
          <c:tx>
            <c:strRef>
              <c:f>Blad14!$B$4</c:f>
              <c:strCache>
                <c:ptCount val="1"/>
                <c:pt idx="0">
                  <c:v>Vitt snus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Blad14!$I$1:$N$2</c:f>
              <c:multiLvlStrCache>
                <c:ptCount val="6"/>
                <c:lvl>
                  <c:pt idx="0">
                    <c:v>16-29</c:v>
                  </c:pt>
                  <c:pt idx="1">
                    <c:v>30-44</c:v>
                  </c:pt>
                  <c:pt idx="2">
                    <c:v>45-64</c:v>
                  </c:pt>
                  <c:pt idx="3">
                    <c:v>65-84</c:v>
                  </c:pt>
                  <c:pt idx="4">
                    <c:v>Totalt Värmland</c:v>
                  </c:pt>
                  <c:pt idx="5">
                    <c:v>Totalt riket</c:v>
                  </c:pt>
                </c:lvl>
                <c:lvl>
                  <c:pt idx="0">
                    <c:v>Kvinnor</c:v>
                  </c:pt>
                </c:lvl>
              </c:multiLvlStrCache>
            </c:multiLvlStrRef>
          </c:cat>
          <c:val>
            <c:numRef>
              <c:f>Blad14!$I$4:$N$4</c:f>
              <c:numCache>
                <c:formatCode>General</c:formatCode>
                <c:ptCount val="6"/>
                <c:pt idx="0">
                  <c:v>17.5</c:v>
                </c:pt>
                <c:pt idx="1">
                  <c:v>6.1</c:v>
                </c:pt>
                <c:pt idx="2">
                  <c:v>4.8</c:v>
                </c:pt>
                <c:pt idx="3">
                  <c:v>0.8</c:v>
                </c:pt>
                <c:pt idx="4">
                  <c:v>6.1</c:v>
                </c:pt>
                <c:pt idx="5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A-453E-B5D7-F445CAD72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45177904"/>
        <c:axId val="345161104"/>
      </c:barChart>
      <c:catAx>
        <c:axId val="34517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161104"/>
        <c:crosses val="autoZero"/>
        <c:auto val="1"/>
        <c:lblAlgn val="ctr"/>
        <c:lblOffset val="100"/>
        <c:noMultiLvlLbl val="0"/>
      </c:catAx>
      <c:valAx>
        <c:axId val="345161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17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Blad14!$B$3</c:f>
              <c:strCache>
                <c:ptCount val="1"/>
                <c:pt idx="0">
                  <c:v>Tobaksnus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Blad14!$C$1:$H$2</c:f>
              <c:multiLvlStrCache>
                <c:ptCount val="6"/>
                <c:lvl>
                  <c:pt idx="0">
                    <c:v>16-29</c:v>
                  </c:pt>
                  <c:pt idx="1">
                    <c:v>30-44</c:v>
                  </c:pt>
                  <c:pt idx="2">
                    <c:v>45-64</c:v>
                  </c:pt>
                  <c:pt idx="3">
                    <c:v>65-84</c:v>
                  </c:pt>
                  <c:pt idx="4">
                    <c:v>Totalt Värmland</c:v>
                  </c:pt>
                  <c:pt idx="5">
                    <c:v>Totalt riket</c:v>
                  </c:pt>
                </c:lvl>
                <c:lvl>
                  <c:pt idx="0">
                    <c:v>Män</c:v>
                  </c:pt>
                </c:lvl>
              </c:multiLvlStrCache>
            </c:multiLvlStrRef>
          </c:cat>
          <c:val>
            <c:numRef>
              <c:f>Blad14!$C$3:$H$3</c:f>
              <c:numCache>
                <c:formatCode>General</c:formatCode>
                <c:ptCount val="6"/>
                <c:pt idx="0">
                  <c:v>21.2</c:v>
                </c:pt>
                <c:pt idx="1">
                  <c:v>27.3</c:v>
                </c:pt>
                <c:pt idx="2">
                  <c:v>33.5</c:v>
                </c:pt>
                <c:pt idx="3">
                  <c:v>14.7</c:v>
                </c:pt>
                <c:pt idx="4">
                  <c:v>24.7</c:v>
                </c:pt>
                <c:pt idx="5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4-48A9-BB32-A0C9AB5127C4}"/>
            </c:ext>
          </c:extLst>
        </c:ser>
        <c:ser>
          <c:idx val="1"/>
          <c:order val="1"/>
          <c:tx>
            <c:strRef>
              <c:f>Blad14!$B$4</c:f>
              <c:strCache>
                <c:ptCount val="1"/>
                <c:pt idx="0">
                  <c:v>Vitt snus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Blad14!$C$1:$H$2</c:f>
              <c:multiLvlStrCache>
                <c:ptCount val="6"/>
                <c:lvl>
                  <c:pt idx="0">
                    <c:v>16-29</c:v>
                  </c:pt>
                  <c:pt idx="1">
                    <c:v>30-44</c:v>
                  </c:pt>
                  <c:pt idx="2">
                    <c:v>45-64</c:v>
                  </c:pt>
                  <c:pt idx="3">
                    <c:v>65-84</c:v>
                  </c:pt>
                  <c:pt idx="4">
                    <c:v>Totalt Värmland</c:v>
                  </c:pt>
                  <c:pt idx="5">
                    <c:v>Totalt riket</c:v>
                  </c:pt>
                </c:lvl>
                <c:lvl>
                  <c:pt idx="0">
                    <c:v>Män</c:v>
                  </c:pt>
                </c:lvl>
              </c:multiLvlStrCache>
            </c:multiLvlStrRef>
          </c:cat>
          <c:val>
            <c:numRef>
              <c:f>Blad14!$C$4:$H$4</c:f>
              <c:numCache>
                <c:formatCode>General</c:formatCode>
                <c:ptCount val="6"/>
                <c:pt idx="0">
                  <c:v>13.3</c:v>
                </c:pt>
                <c:pt idx="1">
                  <c:v>7</c:v>
                </c:pt>
                <c:pt idx="2">
                  <c:v>1.4</c:v>
                </c:pt>
                <c:pt idx="3">
                  <c:v>1.6</c:v>
                </c:pt>
                <c:pt idx="4">
                  <c:v>5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4-48A9-BB32-A0C9AB512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983748752"/>
        <c:axId val="1983749712"/>
      </c:barChart>
      <c:catAx>
        <c:axId val="19837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83749712"/>
        <c:crosses val="autoZero"/>
        <c:auto val="1"/>
        <c:lblAlgn val="ctr"/>
        <c:lblOffset val="100"/>
        <c:noMultiLvlLbl val="0"/>
      </c:catAx>
      <c:valAx>
        <c:axId val="198374971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837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Blad12!$B$3</c:f>
              <c:strCache>
                <c:ptCount val="1"/>
                <c:pt idx="0">
                  <c:v>Kvinnor Värmland</c:v>
                </c:pt>
              </c:strCache>
            </c:strRef>
          </c:tx>
          <c:spPr>
            <a:ln w="34925" cap="rnd">
              <a:solidFill>
                <a:srgbClr val="00826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Blad12!$C$2:$F$2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Blad12!$C$3:$F$3</c:f>
              <c:numCache>
                <c:formatCode>0.0</c:formatCode>
                <c:ptCount val="4"/>
                <c:pt idx="0">
                  <c:v>75.28192138671875</c:v>
                </c:pt>
                <c:pt idx="1">
                  <c:v>76.205718994140625</c:v>
                </c:pt>
                <c:pt idx="2">
                  <c:v>73.330337524414063</c:v>
                </c:pt>
                <c:pt idx="3" formatCode="General">
                  <c:v>66.599999999999994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8-47EF-8A81-7D9653090720}"/>
            </c:ext>
          </c:extLst>
        </c:ser>
        <c:ser>
          <c:idx val="1"/>
          <c:order val="1"/>
          <c:tx>
            <c:strRef>
              <c:f>Blad12!$B$4</c:f>
              <c:strCache>
                <c:ptCount val="1"/>
                <c:pt idx="0">
                  <c:v>Män Värmland</c:v>
                </c:pt>
              </c:strCache>
            </c:strRef>
          </c:tx>
          <c:spPr>
            <a:ln w="34925" cap="rnd">
              <a:solidFill>
                <a:srgbClr val="003A70"/>
              </a:solidFill>
              <a:round/>
            </a:ln>
            <a:effectLst/>
          </c:spPr>
          <c:marker>
            <c:symbol val="none"/>
          </c:marker>
          <c:cat>
            <c:strRef>
              <c:f>Blad12!$C$2:$F$2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Blad12!$C$4:$F$4</c:f>
              <c:numCache>
                <c:formatCode>0.0</c:formatCode>
                <c:ptCount val="4"/>
                <c:pt idx="0">
                  <c:v>73.311264038085938</c:v>
                </c:pt>
                <c:pt idx="1">
                  <c:v>72.767189025878906</c:v>
                </c:pt>
                <c:pt idx="2">
                  <c:v>74.326766967773438</c:v>
                </c:pt>
                <c:pt idx="3" formatCode="General">
                  <c:v>70.2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8-47EF-8A81-7D9653090720}"/>
            </c:ext>
          </c:extLst>
        </c:ser>
        <c:ser>
          <c:idx val="2"/>
          <c:order val="2"/>
          <c:tx>
            <c:strRef>
              <c:f>Blad12!$B$5</c:f>
              <c:strCache>
                <c:ptCount val="1"/>
                <c:pt idx="0">
                  <c:v>Totalt Värmland</c:v>
                </c:pt>
              </c:strCache>
            </c:strRef>
          </c:tx>
          <c:spPr>
            <a:ln w="34925" cap="rnd">
              <a:solidFill>
                <a:srgbClr val="F9B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Blad12!$C$2:$F$2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Blad12!$C$5:$F$5</c:f>
              <c:numCache>
                <c:formatCode>0.0</c:formatCode>
                <c:ptCount val="4"/>
                <c:pt idx="0">
                  <c:v>74.284576416015625</c:v>
                </c:pt>
                <c:pt idx="1">
                  <c:v>74.462127685546875</c:v>
                </c:pt>
                <c:pt idx="2">
                  <c:v>73.837844848632813</c:v>
                </c:pt>
                <c:pt idx="3" formatCode="General">
                  <c:v>68.400000000000006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68-47EF-8A81-7D9653090720}"/>
            </c:ext>
          </c:extLst>
        </c:ser>
        <c:ser>
          <c:idx val="3"/>
          <c:order val="3"/>
          <c:tx>
            <c:strRef>
              <c:f>Blad12!$B$6</c:f>
              <c:strCache>
                <c:ptCount val="1"/>
                <c:pt idx="0">
                  <c:v>Totalt riket</c:v>
                </c:pt>
              </c:strCache>
            </c:strRef>
          </c:tx>
          <c:spPr>
            <a:ln w="34925" cap="rnd">
              <a:solidFill>
                <a:srgbClr val="6F6E68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Blad12!$C$2:$F$2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Blad12!$C$6:$F$6</c:f>
              <c:numCache>
                <c:formatCode>0.0</c:formatCode>
                <c:ptCount val="4"/>
                <c:pt idx="0">
                  <c:v>72.244697570800781</c:v>
                </c:pt>
                <c:pt idx="1">
                  <c:v>71.4036865234375</c:v>
                </c:pt>
                <c:pt idx="2">
                  <c:v>71.95574951171875</c:v>
                </c:pt>
                <c:pt idx="3" formatCode="General">
                  <c:v>68.5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68-47EF-8A81-7D9653090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248624"/>
        <c:axId val="954245264"/>
      </c:lineChart>
      <c:catAx>
        <c:axId val="95424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4245264"/>
        <c:crosses val="autoZero"/>
        <c:auto val="1"/>
        <c:lblAlgn val="ctr"/>
        <c:lblOffset val="100"/>
        <c:noMultiLvlLbl val="0"/>
      </c:catAx>
      <c:valAx>
        <c:axId val="954245264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424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0814-2EDF-4D16-902B-FF23D8D17343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A354-1B9F-4FAA-AC42-DA91631DB5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14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A354-1B9F-4FAA-AC42-DA91631DB5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69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2024-12-10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B22D79-97A8-47C2-B44C-DA50C2FE52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87581B9-3069-4FCC-90EE-E16B9DF77D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0FB2AAE-B01D-4278-8987-DD69F3A9C1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2024-12-10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varmland.se/folkhalsaisiffror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58" y="3739012"/>
            <a:ext cx="6585380" cy="67151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 från Hälsa på lika villkor 2018–2024, 16–84 år</a:t>
            </a:r>
            <a:br>
              <a:rPr lang="sv-SE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Värmland</a:t>
            </a:r>
            <a:endParaRPr lang="sv-S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38" y="1085815"/>
            <a:ext cx="8640000" cy="523221"/>
          </a:xfrm>
        </p:spPr>
        <p:txBody>
          <a:bodyPr/>
          <a:lstStyle/>
          <a:p>
            <a:pPr algn="ctr"/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Andel (%) dagligsnusare uppdelat på typ av snus</a:t>
            </a:r>
            <a:r>
              <a:rPr lang="sv-SE" sz="2000" b="0" dirty="0">
                <a:latin typeface="Arial" panose="020B0604020202020204" pitchFamily="34" charset="0"/>
                <a:ea typeface="Calibri" panose="020F0502020204030204" pitchFamily="34" charset="0"/>
              </a:rPr>
              <a:t> och ålder,</a:t>
            </a: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16–84 år, 2024</a:t>
            </a:r>
            <a:endParaRPr lang="sv-SE" sz="2000" b="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08C76E2-A64A-4A83-B8E0-890FFEA30CE2}"/>
              </a:ext>
            </a:extLst>
          </p:cNvPr>
          <p:cNvSpPr txBox="1"/>
          <p:nvPr/>
        </p:nvSpPr>
        <p:spPr>
          <a:xfrm>
            <a:off x="9836271" y="352756"/>
            <a:ext cx="2022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6.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Levnadsvanor</a:t>
            </a:r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363B7494-B45A-20A9-C9DE-CB1C534C4E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6616962"/>
              </p:ext>
            </p:extLst>
          </p:nvPr>
        </p:nvGraphicFramePr>
        <p:xfrm>
          <a:off x="1475715" y="2145672"/>
          <a:ext cx="4437723" cy="357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9D6C5F1D-17C5-DDCD-15DC-AFC5432E46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9498296"/>
              </p:ext>
            </p:extLst>
          </p:nvPr>
        </p:nvGraphicFramePr>
        <p:xfrm>
          <a:off x="6273800" y="2145672"/>
          <a:ext cx="4437722" cy="357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567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378" y="488994"/>
            <a:ext cx="7541852" cy="738664"/>
          </a:xfrm>
        </p:spPr>
        <p:txBody>
          <a:bodyPr/>
          <a:lstStyle/>
          <a:p>
            <a:pPr algn="ctr"/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Andel (%) som </a:t>
            </a:r>
            <a:r>
              <a:rPr lang="sv-SE" sz="2000" b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sv-SE" sz="2000" b="0" dirty="0">
                <a:solidFill>
                  <a:sysClr val="windowText" lastClr="000000"/>
                </a:solidFill>
              </a:rPr>
              <a:t>ar</a:t>
            </a:r>
            <a:r>
              <a:rPr lang="sv-SE" sz="2000" b="0" baseline="0" dirty="0">
                <a:solidFill>
                  <a:sysClr val="windowText" lastClr="000000"/>
                </a:solidFill>
              </a:rPr>
              <a:t> t</a:t>
            </a:r>
            <a:r>
              <a:rPr lang="sv-SE" sz="2000" b="0" dirty="0">
                <a:solidFill>
                  <a:sysClr val="windowText" lastClr="000000"/>
                </a:solidFill>
              </a:rPr>
              <a:t>illit till andra människor</a:t>
            </a: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16–84 år, 2018–2024</a:t>
            </a:r>
            <a:endParaRPr lang="sv-SE" sz="2000" b="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C28C56-A50B-4DA6-9028-F97AA191C834}"/>
              </a:ext>
            </a:extLst>
          </p:cNvPr>
          <p:cNvSpPr txBox="1"/>
          <p:nvPr/>
        </p:nvSpPr>
        <p:spPr>
          <a:xfrm>
            <a:off x="9836271" y="352756"/>
            <a:ext cx="20226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7.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Kontroll, inflytande och delaktighet</a:t>
            </a:r>
          </a:p>
        </p:txBody>
      </p:sp>
      <p:graphicFrame>
        <p:nvGraphicFramePr>
          <p:cNvPr id="5" name="Platshållare för bild 4">
            <a:extLst>
              <a:ext uri="{FF2B5EF4-FFF2-40B4-BE49-F238E27FC236}">
                <a16:creationId xmlns:a16="http://schemas.microsoft.com/office/drawing/2014/main" id="{ACA91907-BDB3-F74B-AAB8-0AF9E43609F4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69215907"/>
              </p:ext>
            </p:extLst>
          </p:nvPr>
        </p:nvGraphicFramePr>
        <p:xfrm>
          <a:off x="1810378" y="1770546"/>
          <a:ext cx="7212726" cy="418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: vikt hörn 1">
            <a:extLst>
              <a:ext uri="{FF2B5EF4-FFF2-40B4-BE49-F238E27FC236}">
                <a16:creationId xmlns:a16="http://schemas.microsoft.com/office/drawing/2014/main" id="{4A228165-0B9D-FBCC-562F-79EAAF5881D2}"/>
              </a:ext>
            </a:extLst>
          </p:cNvPr>
          <p:cNvSpPr/>
          <p:nvPr/>
        </p:nvSpPr>
        <p:spPr>
          <a:xfrm>
            <a:off x="9577653" y="1770546"/>
            <a:ext cx="2134056" cy="2690618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048F489-A10C-28F8-0B78-FEAD818A9EE2}"/>
              </a:ext>
            </a:extLst>
          </p:cNvPr>
          <p:cNvSpPr txBox="1"/>
          <p:nvPr/>
        </p:nvSpPr>
        <p:spPr>
          <a:xfrm>
            <a:off x="9674862" y="2087417"/>
            <a:ext cx="1939637" cy="181588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Andel (%) som har någon att anförtro sig åt (har socialt stöd) i Värmland, 16-84 år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2018: 86%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2024: 87%</a:t>
            </a:r>
          </a:p>
        </p:txBody>
      </p:sp>
    </p:spTree>
    <p:extLst>
      <p:ext uri="{BB962C8B-B14F-4D97-AF65-F5344CB8AC3E}">
        <p14:creationId xmlns:p14="http://schemas.microsoft.com/office/powerpoint/2010/main" val="99945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2528F-E052-43DE-A016-C3E7211D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05225"/>
            <a:ext cx="7200000" cy="1325563"/>
          </a:xfrm>
        </p:spPr>
        <p:txBody>
          <a:bodyPr/>
          <a:lstStyle/>
          <a:p>
            <a:r>
              <a:rPr lang="sv-SE" dirty="0"/>
              <a:t>Sammanfattning 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2DD4EB-1EE1-436E-814A-5C76F2259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000" y="1615037"/>
            <a:ext cx="8322891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800" dirty="0">
                <a:effectLst/>
                <a:latin typeface="Arial"/>
                <a:ea typeface="Calibri"/>
                <a:cs typeface="Arial"/>
              </a:rPr>
              <a:t>Andel som har haft svårigheter med löpande utgifter de senaste 12 månaderna har ökat markant mellan 2021 och 2024.</a:t>
            </a:r>
            <a:endParaRPr lang="sv-SE" dirty="0">
              <a:latin typeface="Arial"/>
              <a:ea typeface="Calibri"/>
              <a:cs typeface="Arial"/>
            </a:endParaRPr>
          </a:p>
          <a:p>
            <a:pPr marL="251460" indent="-251460"/>
            <a:r>
              <a:rPr lang="sv-SE" sz="1800" dirty="0">
                <a:ea typeface="Calibri"/>
                <a:cs typeface="Arial"/>
              </a:rPr>
              <a:t>Kvinnor avstår från att gå ut ensamma pga. rädsla i mycket större utsträckning än män.</a:t>
            </a:r>
          </a:p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Matvanorna har blivit sämre, andelen som äter frukt och grönt mer än 3 gånger/dag minskar och andelen som ofta dricker söta drycker har ökat mellan 2021 och 2024.</a:t>
            </a:r>
            <a:endParaRPr lang="sv-SE" sz="1800" dirty="0">
              <a:effectLst/>
              <a:latin typeface="Arial"/>
              <a:ea typeface="Calibri"/>
              <a:cs typeface="Arial"/>
            </a:endParaRPr>
          </a:p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Riskbruk av alkohol är vanligare bland män än bland kvinnor.</a:t>
            </a:r>
          </a:p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Andelen dagligrökare minskar.</a:t>
            </a:r>
          </a:p>
          <a:p>
            <a:pPr marL="251460" indent="-251460"/>
            <a:r>
              <a:rPr lang="sv-SE" sz="1800" dirty="0">
                <a:effectLst/>
                <a:latin typeface="Arial"/>
                <a:ea typeface="Calibri"/>
                <a:cs typeface="Arial"/>
              </a:rPr>
              <a:t>Många unga vuxna (15%) använder dagligen vitt snus.</a:t>
            </a:r>
          </a:p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Andelen med socialt stöd är fortsatt hög men tilliten till andra människor har minskat mellan 2021 och 2024.</a:t>
            </a:r>
          </a:p>
        </p:txBody>
      </p:sp>
    </p:spTree>
    <p:extLst>
      <p:ext uri="{BB962C8B-B14F-4D97-AF65-F5344CB8AC3E}">
        <p14:creationId xmlns:p14="http://schemas.microsoft.com/office/powerpoint/2010/main" val="1178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797" y="128352"/>
            <a:ext cx="7051966" cy="1229393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 (%) som anger att deras allmänna hälsotillstånd är bra eller mycket bra, 16–84 år, 2018–2024</a:t>
            </a:r>
            <a:endParaRPr lang="sv-SE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C28C56-A50B-4DA6-9028-F97AA191C834}"/>
              </a:ext>
            </a:extLst>
          </p:cNvPr>
          <p:cNvSpPr txBox="1"/>
          <p:nvPr/>
        </p:nvSpPr>
        <p:spPr>
          <a:xfrm>
            <a:off x="9836271" y="352756"/>
            <a:ext cx="2022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Hälsoutfall</a:t>
            </a:r>
          </a:p>
        </p:txBody>
      </p:sp>
      <p:graphicFrame>
        <p:nvGraphicFramePr>
          <p:cNvPr id="5" name="Platshållare för bild 4">
            <a:extLst>
              <a:ext uri="{FF2B5EF4-FFF2-40B4-BE49-F238E27FC236}">
                <a16:creationId xmlns:a16="http://schemas.microsoft.com/office/drawing/2014/main" id="{1D7CA554-ED41-E55E-5411-89533D5FB3D8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619764732"/>
              </p:ext>
            </p:extLst>
          </p:nvPr>
        </p:nvGraphicFramePr>
        <p:xfrm>
          <a:off x="1721812" y="1634836"/>
          <a:ext cx="8881533" cy="42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04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492" y="213195"/>
            <a:ext cx="7051966" cy="121725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 (%) som angett att de besväras av ängslan, oro eller ångest (lätta eller svåra besvär), 16–84 år, 2018–202</a:t>
            </a:r>
            <a:r>
              <a:rPr lang="sv-SE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sv-SE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C28C56-A50B-4DA6-9028-F97AA191C834}"/>
              </a:ext>
            </a:extLst>
          </p:cNvPr>
          <p:cNvSpPr txBox="1"/>
          <p:nvPr/>
        </p:nvSpPr>
        <p:spPr>
          <a:xfrm>
            <a:off x="9987100" y="362183"/>
            <a:ext cx="2022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Hälsoutfall</a:t>
            </a:r>
          </a:p>
        </p:txBody>
      </p:sp>
      <p:graphicFrame>
        <p:nvGraphicFramePr>
          <p:cNvPr id="6" name="Platshållare för bild 5">
            <a:extLst>
              <a:ext uri="{FF2B5EF4-FFF2-40B4-BE49-F238E27FC236}">
                <a16:creationId xmlns:a16="http://schemas.microsoft.com/office/drawing/2014/main" id="{E77E9BA0-4A1B-1E97-43E3-EA15F3B608E4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93026921"/>
              </p:ext>
            </p:extLst>
          </p:nvPr>
        </p:nvGraphicFramePr>
        <p:xfrm>
          <a:off x="2495410" y="1810327"/>
          <a:ext cx="7201179" cy="422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12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492" y="213195"/>
            <a:ext cx="7051966" cy="121725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 (%) som angett att de besväras av sömnsvårigheter (lätta eller svåra besvär), 16–84 år, 2018–202</a:t>
            </a:r>
            <a:r>
              <a:rPr lang="sv-SE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sv-SE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C28C56-A50B-4DA6-9028-F97AA191C834}"/>
              </a:ext>
            </a:extLst>
          </p:cNvPr>
          <p:cNvSpPr txBox="1"/>
          <p:nvPr/>
        </p:nvSpPr>
        <p:spPr>
          <a:xfrm>
            <a:off x="9987100" y="362183"/>
            <a:ext cx="2022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Hälsoutfall</a:t>
            </a:r>
          </a:p>
        </p:txBody>
      </p:sp>
      <p:graphicFrame>
        <p:nvGraphicFramePr>
          <p:cNvPr id="5" name="Platshållare för bild 4">
            <a:extLst>
              <a:ext uri="{FF2B5EF4-FFF2-40B4-BE49-F238E27FC236}">
                <a16:creationId xmlns:a16="http://schemas.microsoft.com/office/drawing/2014/main" id="{101658CB-121D-9D4D-9AD3-750FBF628A40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523533868"/>
              </p:ext>
            </p:extLst>
          </p:nvPr>
        </p:nvGraphicFramePr>
        <p:xfrm>
          <a:off x="2420292" y="1765425"/>
          <a:ext cx="7351415" cy="414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7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681309"/>
          </a:xfrm>
        </p:spPr>
        <p:txBody>
          <a:bodyPr/>
          <a:lstStyle/>
          <a:p>
            <a:pPr algn="ctr"/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Andel (%) </a:t>
            </a:r>
            <a:r>
              <a:rPr lang="sv-SE" sz="2000" b="0" dirty="0">
                <a:latin typeface="Arial" panose="020B0604020202020204" pitchFamily="34" charset="0"/>
                <a:ea typeface="Calibri" panose="020F0502020204030204" pitchFamily="34" charset="0"/>
              </a:rPr>
              <a:t>med fetma </a:t>
            </a:r>
            <a:r>
              <a:rPr lang="sv-SE" sz="2000" b="0" baseline="0" dirty="0">
                <a:solidFill>
                  <a:sysClr val="windowText" lastClr="000000"/>
                </a:solidFill>
              </a:rPr>
              <a:t>(BMI&gt;30 kg/m</a:t>
            </a:r>
            <a:r>
              <a:rPr lang="sv-SE" sz="2000" b="0" baseline="30000" dirty="0">
                <a:solidFill>
                  <a:sysClr val="windowText" lastClr="000000"/>
                </a:solidFill>
              </a:rPr>
              <a:t>2</a:t>
            </a:r>
            <a:r>
              <a:rPr lang="sv-SE" sz="2000" b="0" baseline="0" dirty="0">
                <a:solidFill>
                  <a:sysClr val="windowText" lastClr="000000"/>
                </a:solidFill>
              </a:rPr>
              <a:t>) </a:t>
            </a:r>
            <a:r>
              <a:rPr lang="sv-SE" sz="2000" b="0" dirty="0">
                <a:latin typeface="Arial" panose="020B0604020202020204" pitchFamily="34" charset="0"/>
                <a:ea typeface="Calibri" panose="020F0502020204030204" pitchFamily="34" charset="0"/>
              </a:rPr>
              <a:t>samt andel med högt blodtryck,</a:t>
            </a: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16–84 år, 2018</a:t>
            </a: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2024</a:t>
            </a:r>
            <a:endParaRPr lang="sv-SE" sz="2000" b="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08C76E2-A64A-4A83-B8E0-890FFEA30CE2}"/>
              </a:ext>
            </a:extLst>
          </p:cNvPr>
          <p:cNvSpPr txBox="1"/>
          <p:nvPr/>
        </p:nvSpPr>
        <p:spPr>
          <a:xfrm>
            <a:off x="10196491" y="248658"/>
            <a:ext cx="1367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Hälsoutfall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8FA9F6F-1A8A-209F-28DA-9C6EB1CA89B2}"/>
              </a:ext>
            </a:extLst>
          </p:cNvPr>
          <p:cNvSpPr txBox="1"/>
          <p:nvPr/>
        </p:nvSpPr>
        <p:spPr>
          <a:xfrm>
            <a:off x="3255745" y="1896501"/>
            <a:ext cx="1505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Fetma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F87B4B9-6B8E-CFE6-3497-2D1AC041E4DB}"/>
              </a:ext>
            </a:extLst>
          </p:cNvPr>
          <p:cNvSpPr txBox="1"/>
          <p:nvPr/>
        </p:nvSpPr>
        <p:spPr>
          <a:xfrm>
            <a:off x="7726291" y="1899596"/>
            <a:ext cx="1505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Högt blodtryck</a:t>
            </a:r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6281A886-DDB7-FA56-A08A-F45592AE77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502732"/>
              </p:ext>
            </p:extLst>
          </p:nvPr>
        </p:nvGraphicFramePr>
        <p:xfrm>
          <a:off x="6273800" y="2484438"/>
          <a:ext cx="4140200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E2869EC9-DE44-120D-0C75-F2C4F269B0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2597165"/>
              </p:ext>
            </p:extLst>
          </p:nvPr>
        </p:nvGraphicFramePr>
        <p:xfrm>
          <a:off x="1773238" y="2484438"/>
          <a:ext cx="4140200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79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ubrik 1">
            <a:extLst>
              <a:ext uri="{FF2B5EF4-FFF2-40B4-BE49-F238E27FC236}">
                <a16:creationId xmlns:a16="http://schemas.microsoft.com/office/drawing/2014/main" id="{FAEA7C9A-1A86-D65F-6F1E-73F9D45D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00" y="1078799"/>
            <a:ext cx="8640000" cy="505818"/>
          </a:xfrm>
        </p:spPr>
        <p:txBody>
          <a:bodyPr/>
          <a:lstStyle/>
          <a:p>
            <a:r>
              <a:rPr lang="sv-SE" sz="2800" dirty="0"/>
              <a:t>Kommungrupper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7FF63EF-6617-FBF4-7D42-2459B5244B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0059474"/>
              </p:ext>
            </p:extLst>
          </p:nvPr>
        </p:nvGraphicFramePr>
        <p:xfrm>
          <a:off x="1776000" y="2142838"/>
          <a:ext cx="8086434" cy="288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270">
                  <a:extLst>
                    <a:ext uri="{9D8B030D-6E8A-4147-A177-3AD203B41FA5}">
                      <a16:colId xmlns:a16="http://schemas.microsoft.com/office/drawing/2014/main" val="1430040325"/>
                    </a:ext>
                  </a:extLst>
                </a:gridCol>
                <a:gridCol w="2441526">
                  <a:extLst>
                    <a:ext uri="{9D8B030D-6E8A-4147-A177-3AD203B41FA5}">
                      <a16:colId xmlns:a16="http://schemas.microsoft.com/office/drawing/2014/main" val="2372378036"/>
                    </a:ext>
                  </a:extLst>
                </a:gridCol>
                <a:gridCol w="2527638">
                  <a:extLst>
                    <a:ext uri="{9D8B030D-6E8A-4147-A177-3AD203B41FA5}">
                      <a16:colId xmlns:a16="http://schemas.microsoft.com/office/drawing/2014/main" val="2509145501"/>
                    </a:ext>
                  </a:extLst>
                </a:gridCol>
              </a:tblGrid>
              <a:tr h="989095">
                <a:tc>
                  <a:txBody>
                    <a:bodyPr/>
                    <a:lstStyle/>
                    <a:p>
                      <a:endParaRPr lang="sv-SE" sz="16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600" dirty="0">
                        <a:latin typeface="+mn-lt"/>
                      </a:endParaRPr>
                    </a:p>
                    <a:p>
                      <a:pPr algn="ctr"/>
                      <a:r>
                        <a:rPr lang="sv-SE" sz="1600" dirty="0">
                          <a:latin typeface="+mn-lt"/>
                        </a:rPr>
                        <a:t>Medelålder (år)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latin typeface="+mn-lt"/>
                        </a:rPr>
                        <a:t>Andel med eftergymnasial utbildning 25-64 år (%)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69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Karlstad, Hammarö</a:t>
                      </a:r>
                      <a:r>
                        <a:rPr lang="sv-SE" sz="16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98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Kil, Forshaga, Kristinehamn</a:t>
                      </a:r>
                      <a:r>
                        <a:rPr lang="sv-SE" sz="16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1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Arvika, Eda, Årjäng, Säffle, Grums</a:t>
                      </a:r>
                      <a:r>
                        <a:rPr lang="sv-SE" sz="16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227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Torsby, Sunne, Hagfors, Munkfors, Storfors, Filipstad</a:t>
                      </a:r>
                      <a:r>
                        <a:rPr lang="sv-SE" sz="16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3732060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F01B201-E7E0-8FD5-0432-BFBBAAF82C15}"/>
              </a:ext>
            </a:extLst>
          </p:cNvPr>
          <p:cNvSpPr txBox="1"/>
          <p:nvPr/>
        </p:nvSpPr>
        <p:spPr>
          <a:xfrm>
            <a:off x="1140737" y="5966234"/>
            <a:ext cx="318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Källa: SCB, 2022</a:t>
            </a:r>
          </a:p>
        </p:txBody>
      </p:sp>
    </p:spTree>
    <p:extLst>
      <p:ext uri="{BB962C8B-B14F-4D97-AF65-F5344CB8AC3E}">
        <p14:creationId xmlns:p14="http://schemas.microsoft.com/office/powerpoint/2010/main" val="107579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E999279-8606-5BEB-3DA9-7180EBBA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6" y="919328"/>
            <a:ext cx="7976370" cy="338326"/>
          </a:xfrm>
        </p:spPr>
        <p:txBody>
          <a:bodyPr/>
          <a:lstStyle/>
          <a:p>
            <a:pPr algn="ctr"/>
            <a:r>
              <a:rPr lang="sv-SE" sz="2000" dirty="0"/>
              <a:t>Några indikatorer uppdelade på kommungrupp, 16 år och äldre, Värmland 2024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026FC4-8F93-39F4-3260-471F6D1DA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228196"/>
              </p:ext>
            </p:extLst>
          </p:nvPr>
        </p:nvGraphicFramePr>
        <p:xfrm>
          <a:off x="1893330" y="1737486"/>
          <a:ext cx="8730842" cy="387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566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2528F-E052-43DE-A016-C3E7211D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05225"/>
            <a:ext cx="7200000" cy="1325563"/>
          </a:xfrm>
        </p:spPr>
        <p:txBody>
          <a:bodyPr/>
          <a:lstStyle/>
          <a:p>
            <a:r>
              <a:rPr lang="sv-SE" dirty="0"/>
              <a:t>Sammanfattning 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2DD4EB-1EE1-436E-814A-5C76F2259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000" y="1625600"/>
            <a:ext cx="8829225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Andelen som bedömer sitt allmänna hälsotillstånd som bra har minskat mellan 2021 och 2024.</a:t>
            </a:r>
            <a:endParaRPr lang="sv-SE" dirty="0">
              <a:latin typeface="Arial"/>
              <a:ea typeface="Calibri"/>
              <a:cs typeface="Arial"/>
            </a:endParaRPr>
          </a:p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Hälften av kvinnorna har lätta eller svåra besvär av ängslan, oro eller ångest. Detsamma gäller för sömnsvårigheter.</a:t>
            </a:r>
          </a:p>
          <a:p>
            <a:pPr marL="251460" indent="-251460"/>
            <a:r>
              <a:rPr lang="sv-SE" sz="1800" dirty="0">
                <a:latin typeface="Arial"/>
                <a:ea typeface="Calibri"/>
                <a:cs typeface="Arial"/>
              </a:rPr>
              <a:t>Andelen med fetma samt andelen med högt blodtryck fortsätter att öka.</a:t>
            </a:r>
          </a:p>
          <a:p>
            <a:pPr marL="251460" indent="-251460"/>
            <a:r>
              <a:rPr lang="sv-SE" sz="1800" dirty="0">
                <a:effectLst/>
                <a:latin typeface="Arial"/>
                <a:ea typeface="Calibri"/>
                <a:cs typeface="Arial"/>
              </a:rPr>
              <a:t>Det finns skillnader i livsvillkor, levnadsvanor och hälsa mellan kommungrupper som ofta, men inte alltid, följer åldersstrukturen och den socioekonomiska gradienten i kommunerna. </a:t>
            </a:r>
          </a:p>
          <a:p>
            <a:pPr marL="251460" indent="-251460"/>
            <a:r>
              <a:rPr lang="sv-SE" sz="1800" dirty="0">
                <a:effectLst/>
                <a:latin typeface="Arial"/>
                <a:ea typeface="Calibri"/>
                <a:cs typeface="Arial"/>
              </a:rPr>
              <a:t>Genom ett slumpmässigt urval ger undersökningen en aktuell och så </a:t>
            </a:r>
            <a:r>
              <a:rPr lang="sv-SE" sz="1800" dirty="0">
                <a:latin typeface="Arial"/>
                <a:ea typeface="Calibri"/>
                <a:cs typeface="Arial"/>
              </a:rPr>
              <a:t>representativ</a:t>
            </a:r>
            <a:r>
              <a:rPr lang="sv-SE" sz="1800" dirty="0">
                <a:effectLst/>
                <a:latin typeface="Arial"/>
                <a:ea typeface="Calibri"/>
                <a:cs typeface="Arial"/>
              </a:rPr>
              <a:t> bild som möjligt av folkhälsan i länet. </a:t>
            </a:r>
          </a:p>
          <a:p>
            <a:pPr marL="251460" indent="-251460"/>
            <a:r>
              <a:rPr lang="sv-SE" sz="1800" dirty="0">
                <a:effectLst/>
                <a:latin typeface="Arial"/>
                <a:ea typeface="Calibri"/>
                <a:cs typeface="Arial"/>
              </a:rPr>
              <a:t>Resultaten kan utgöra ett underlag för beslut om åtgärder som kan påverka folkhälsan och skapa förutsättningar för en jämlik hälsa i länet. </a:t>
            </a:r>
          </a:p>
          <a:p>
            <a:pPr marL="251460" indent="-251460"/>
            <a:endParaRPr lang="sv-SE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6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F4034D-2B91-420E-BF2A-BD53D6DF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11" y="440387"/>
            <a:ext cx="7200000" cy="92659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600" b="1" dirty="0"/>
              <a:t>Hälsa på lika villkor </a:t>
            </a:r>
            <a:r>
              <a:rPr lang="sv-SE" dirty="0"/>
              <a:t>2018–2024</a:t>
            </a:r>
            <a:endParaRPr lang="en-GB" sz="3600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5CBC15-0A5F-4759-BDF9-457ECCCAC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6611" y="1639122"/>
            <a:ext cx="8815943" cy="46320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51460" indent="-251460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Den nationella befolkningsenkäten genomförs vartannat år av Folkhälso-myndigheten.</a:t>
            </a:r>
            <a:endParaRPr lang="sv-SE" dirty="0"/>
          </a:p>
          <a:p>
            <a:pPr marL="251460" indent="-251460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Våren 2024 skickades enkäten till ett slumpmässigt urval av den svenska befolkningen i åldern 16 år eller äldre. </a:t>
            </a:r>
            <a:endParaRPr lang="sv-SE" sz="2000" dirty="0">
              <a:cs typeface="Arial"/>
            </a:endParaRPr>
          </a:p>
          <a:p>
            <a:pPr marL="251460" indent="-251460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I Värmland gjordes ett tilläggsurval, vilket innebar att enkäten skickades till </a:t>
            </a:r>
            <a:r>
              <a:rPr lang="sv-SE" sz="2000"/>
              <a:t>5 189 slumpmässigt utvalda personer varav 2 039 (39%) svarade.</a:t>
            </a:r>
            <a:endParaRPr lang="sv-SE" sz="2000">
              <a:cs typeface="Arial"/>
            </a:endParaRPr>
          </a:p>
          <a:p>
            <a:pPr marL="251460" indent="-251460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Motsvarande tilläggsurval gjordes våren 2018 och 2020 samt vid en extra enkät våren 2021 på grund av COVID-19-pandemin (svarsfrekvens i Värmland </a:t>
            </a:r>
            <a:r>
              <a:rPr lang="en-GB" sz="2000" dirty="0"/>
              <a:t>42%, 45% respektive 44%).</a:t>
            </a:r>
            <a:endParaRPr lang="en-GB" sz="2000" dirty="0">
              <a:cs typeface="Arial"/>
            </a:endParaRPr>
          </a:p>
          <a:p>
            <a:pPr marL="251460" indent="-25146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sv-SE" altLang="sv-SE" sz="2000" dirty="0">
                <a:solidFill>
                  <a:prstClr val="black"/>
                </a:solidFill>
              </a:rPr>
              <a:t>Frågor om hälsa, levnadsvanor, livsvillkor och kontakter med vården.</a:t>
            </a:r>
            <a:endParaRPr lang="sv-SE" altLang="sv-SE" sz="2000" dirty="0">
              <a:solidFill>
                <a:prstClr val="black"/>
              </a:solidFill>
              <a:cs typeface="Arial"/>
            </a:endParaRPr>
          </a:p>
          <a:p>
            <a:pPr marL="251460" indent="-251460">
              <a:spcBef>
                <a:spcPts val="0"/>
              </a:spcBef>
              <a:spcAft>
                <a:spcPts val="600"/>
              </a:spcAft>
              <a:buSzPct val="120000"/>
            </a:pPr>
            <a:endParaRPr lang="sv-SE" altLang="sv-SE" sz="2000" dirty="0">
              <a:solidFill>
                <a:prstClr val="black"/>
              </a:solidFill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sv-SE" sz="2000" dirty="0">
                <a:solidFill>
                  <a:srgbClr val="000000"/>
                </a:solidFill>
                <a:hlinkClick r:id="rId2"/>
              </a:rPr>
              <a:t>www.regionvarmland.se/folkhalsaisiffror</a:t>
            </a: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endParaRPr lang="sv-SE" altLang="sv-S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FA35F6F-0655-42EC-8007-074B7DECA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8925" y="2367170"/>
            <a:ext cx="6480000" cy="2775197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Medverkande:</a:t>
            </a:r>
            <a:br>
              <a:rPr lang="sv-SE" sz="1800" b="0" i="0" u="none" strike="noStrike" baseline="0" dirty="0">
                <a:latin typeface="+mn-lt"/>
              </a:rPr>
            </a:b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Anu Molarius 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anu.molarius@regionvarmland.se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 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Cecilia Nyberg 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cecilia.nyberg@regionvarmland.se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 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Fredrik Granström</a:t>
            </a:r>
            <a:br>
              <a:rPr lang="sv-SE" sz="1800" b="0" i="0" u="none" strike="noStrike" baseline="0" dirty="0">
                <a:latin typeface="+mn-lt"/>
              </a:rPr>
            </a:br>
            <a:r>
              <a:rPr lang="sv-SE" sz="1800" b="0" i="0" u="none" strike="noStrike" baseline="0" dirty="0">
                <a:latin typeface="+mn-lt"/>
              </a:rPr>
              <a:t>fredrik.granstrom@regionvarmland.se</a:t>
            </a:r>
            <a:br>
              <a:rPr lang="sv-SE" sz="1800" b="0" i="0" u="none" strike="noStrike" baseline="0" dirty="0">
                <a:latin typeface="+mn-lt"/>
              </a:rPr>
            </a:b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15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5323B86-EE84-4516-A034-C9E955D6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29" y="659745"/>
            <a:ext cx="10680354" cy="52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64" y="632618"/>
            <a:ext cx="7896469" cy="826727"/>
          </a:xfrm>
        </p:spPr>
        <p:txBody>
          <a:bodyPr/>
          <a:lstStyle/>
          <a:p>
            <a:pPr algn="ctr"/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Andel (%) som är oroliga för att förlora sitt arbete det närmaste året, 16–64 år, 2018–2024</a:t>
            </a:r>
            <a:endParaRPr lang="sv-SE" sz="20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13A63D8-AFF5-44A9-8350-103B22D77B0B}"/>
              </a:ext>
            </a:extLst>
          </p:cNvPr>
          <p:cNvSpPr txBox="1"/>
          <p:nvPr/>
        </p:nvSpPr>
        <p:spPr>
          <a:xfrm>
            <a:off x="9525741" y="352756"/>
            <a:ext cx="2333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3.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Arbete, arbetsförhållanden och arbetsmiljö</a:t>
            </a:r>
          </a:p>
        </p:txBody>
      </p:sp>
      <p:graphicFrame>
        <p:nvGraphicFramePr>
          <p:cNvPr id="8" name="Platshållare för bild 7">
            <a:extLst>
              <a:ext uri="{FF2B5EF4-FFF2-40B4-BE49-F238E27FC236}">
                <a16:creationId xmlns:a16="http://schemas.microsoft.com/office/drawing/2014/main" id="{74B3A5B4-92FB-565B-EE6A-C6406DF4E09E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447868901"/>
              </p:ext>
            </p:extLst>
          </p:nvPr>
        </p:nvGraphicFramePr>
        <p:xfrm>
          <a:off x="1972742" y="1856582"/>
          <a:ext cx="7679258" cy="392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34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64" y="632619"/>
            <a:ext cx="7896469" cy="845200"/>
          </a:xfrm>
        </p:spPr>
        <p:txBody>
          <a:bodyPr/>
          <a:lstStyle/>
          <a:p>
            <a:pPr algn="ctr"/>
            <a:r>
              <a:rPr lang="sv-SE" sz="2000" b="0" dirty="0"/>
              <a:t>Andel (%) som anger att de haft </a:t>
            </a:r>
            <a:r>
              <a:rPr lang="sv-SE" sz="2000" b="0" dirty="0">
                <a:solidFill>
                  <a:sysClr val="windowText" lastClr="000000"/>
                </a:solidFill>
              </a:rPr>
              <a:t>svårigheter med löpande utgifter de senaste 12 månaderna, </a:t>
            </a:r>
            <a:r>
              <a:rPr lang="sv-SE" sz="2000" b="0" dirty="0"/>
              <a:t>16–84 år, 2018–2024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13A63D8-AFF5-44A9-8350-103B22D77B0B}"/>
              </a:ext>
            </a:extLst>
          </p:cNvPr>
          <p:cNvSpPr txBox="1"/>
          <p:nvPr/>
        </p:nvSpPr>
        <p:spPr>
          <a:xfrm>
            <a:off x="9525741" y="352756"/>
            <a:ext cx="2333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4.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Inkomster och försörjningsmöjligheter</a:t>
            </a:r>
          </a:p>
        </p:txBody>
      </p:sp>
      <p:graphicFrame>
        <p:nvGraphicFramePr>
          <p:cNvPr id="8" name="Platshållare för bild 7">
            <a:extLst>
              <a:ext uri="{FF2B5EF4-FFF2-40B4-BE49-F238E27FC236}">
                <a16:creationId xmlns:a16="http://schemas.microsoft.com/office/drawing/2014/main" id="{9C9358E7-EC05-00DF-6009-9825DB351006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686847373"/>
              </p:ext>
            </p:extLst>
          </p:nvPr>
        </p:nvGraphicFramePr>
        <p:xfrm>
          <a:off x="1543564" y="1881447"/>
          <a:ext cx="8071491" cy="415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1B3BBC0-54BB-09AF-D944-F5B122AD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57" y="722089"/>
            <a:ext cx="7209210" cy="599718"/>
          </a:xfrm>
        </p:spPr>
        <p:txBody>
          <a:bodyPr/>
          <a:lstStyle/>
          <a:p>
            <a:r>
              <a:rPr lang="sv-SE" sz="2000" b="0" dirty="0">
                <a:latin typeface="+mj-lt"/>
              </a:rPr>
              <a:t>Andel (%) som avstått från att gå ut ensam på grund av rädsla att bli rånad eller på annat sätt ofredad, 16-84 år, </a:t>
            </a:r>
            <a:r>
              <a:rPr lang="sv-SE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2018–2021</a:t>
            </a:r>
            <a:endParaRPr lang="sv-SE" sz="2000" b="0" dirty="0"/>
          </a:p>
        </p:txBody>
      </p:sp>
      <p:graphicFrame>
        <p:nvGraphicFramePr>
          <p:cNvPr id="4" name="Platshållare för bild 3">
            <a:extLst>
              <a:ext uri="{FF2B5EF4-FFF2-40B4-BE49-F238E27FC236}">
                <a16:creationId xmlns:a16="http://schemas.microsoft.com/office/drawing/2014/main" id="{21D0DFA9-03FB-336D-6A6F-8088390E3B4C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339285431"/>
              </p:ext>
            </p:extLst>
          </p:nvPr>
        </p:nvGraphicFramePr>
        <p:xfrm>
          <a:off x="1956738" y="1888241"/>
          <a:ext cx="7435729" cy="409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23025C7D-2B8D-1660-1655-8D29625DA1F7}"/>
              </a:ext>
            </a:extLst>
          </p:cNvPr>
          <p:cNvSpPr txBox="1"/>
          <p:nvPr/>
        </p:nvSpPr>
        <p:spPr>
          <a:xfrm>
            <a:off x="9846545" y="285339"/>
            <a:ext cx="2022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5.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Boende och närmiljö</a:t>
            </a:r>
          </a:p>
        </p:txBody>
      </p:sp>
    </p:spTree>
    <p:extLst>
      <p:ext uri="{BB962C8B-B14F-4D97-AF65-F5344CB8AC3E}">
        <p14:creationId xmlns:p14="http://schemas.microsoft.com/office/powerpoint/2010/main" val="137865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B4768D-0580-4429-AD99-7FB5F83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686" y="213194"/>
            <a:ext cx="6736110" cy="1089133"/>
          </a:xfrm>
        </p:spPr>
        <p:txBody>
          <a:bodyPr/>
          <a:lstStyle/>
          <a:p>
            <a:pPr algn="ctr"/>
            <a:r>
              <a:rPr lang="sv-SE" sz="2000" b="0" dirty="0">
                <a:effectLst/>
                <a:latin typeface="Arial"/>
                <a:ea typeface="Calibri"/>
                <a:cs typeface="Arial"/>
              </a:rPr>
              <a:t>Andel (%) som äter frukt eller grönsaker mer än 3 gånger per dag, 16–84 år, </a:t>
            </a:r>
            <a:r>
              <a:rPr lang="sv-SE" sz="2000" b="0" dirty="0">
                <a:latin typeface="Arial"/>
                <a:ea typeface="Calibri"/>
                <a:cs typeface="Arial"/>
              </a:rPr>
              <a:t>2018–2024</a:t>
            </a:r>
            <a:endParaRPr lang="sv-SE" sz="2000" b="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C28C56-A50B-4DA6-9028-F97AA191C834}"/>
              </a:ext>
            </a:extLst>
          </p:cNvPr>
          <p:cNvSpPr txBox="1"/>
          <p:nvPr/>
        </p:nvSpPr>
        <p:spPr>
          <a:xfrm>
            <a:off x="9836271" y="352756"/>
            <a:ext cx="2022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6.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Levnadsvanor</a:t>
            </a:r>
          </a:p>
        </p:txBody>
      </p:sp>
      <p:graphicFrame>
        <p:nvGraphicFramePr>
          <p:cNvPr id="5" name="Platshållare för bild 4">
            <a:extLst>
              <a:ext uri="{FF2B5EF4-FFF2-40B4-BE49-F238E27FC236}">
                <a16:creationId xmlns:a16="http://schemas.microsoft.com/office/drawing/2014/main" id="{15AE162E-ED9F-3971-6554-4E34FFA06F0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014953349"/>
              </p:ext>
            </p:extLst>
          </p:nvPr>
        </p:nvGraphicFramePr>
        <p:xfrm>
          <a:off x="2320493" y="1486748"/>
          <a:ext cx="7266853" cy="455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42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4FA3A1-52D2-EDEB-3512-3F31C2B5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075" y="617055"/>
            <a:ext cx="7661852" cy="592909"/>
          </a:xfrm>
        </p:spPr>
        <p:txBody>
          <a:bodyPr/>
          <a:lstStyle/>
          <a:p>
            <a:pPr algn="ctr"/>
            <a:r>
              <a:rPr lang="sv-SE" sz="2000" b="0" dirty="0">
                <a:solidFill>
                  <a:sysClr val="windowText" lastClr="000000"/>
                </a:solidFill>
              </a:rPr>
              <a:t>Andel (%) som dricker söta drycker minst 2-3 ggr/vecka, </a:t>
            </a:r>
            <a:r>
              <a:rPr lang="sv-SE" sz="2000" b="0" dirty="0"/>
              <a:t>16–84 år, 2018–2024</a:t>
            </a:r>
          </a:p>
        </p:txBody>
      </p:sp>
      <p:graphicFrame>
        <p:nvGraphicFramePr>
          <p:cNvPr id="4" name="Platshållare för bild 3">
            <a:extLst>
              <a:ext uri="{FF2B5EF4-FFF2-40B4-BE49-F238E27FC236}">
                <a16:creationId xmlns:a16="http://schemas.microsoft.com/office/drawing/2014/main" id="{5BB06690-42B1-A1C8-E607-AAD30D505536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347687287"/>
              </p:ext>
            </p:extLst>
          </p:nvPr>
        </p:nvGraphicFramePr>
        <p:xfrm>
          <a:off x="2378075" y="1470363"/>
          <a:ext cx="7781925" cy="477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1497D3F7-6FEE-FCA0-6B8A-D63E807C729B}"/>
              </a:ext>
            </a:extLst>
          </p:cNvPr>
          <p:cNvSpPr txBox="1"/>
          <p:nvPr/>
        </p:nvSpPr>
        <p:spPr>
          <a:xfrm>
            <a:off x="10331161" y="355445"/>
            <a:ext cx="1519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6.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Levnadsvanor</a:t>
            </a:r>
          </a:p>
        </p:txBody>
      </p:sp>
    </p:spTree>
    <p:extLst>
      <p:ext uri="{BB962C8B-B14F-4D97-AF65-F5344CB8AC3E}">
        <p14:creationId xmlns:p14="http://schemas.microsoft.com/office/powerpoint/2010/main" val="65583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9689E5B-9A00-F2E7-1545-6303820A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22174"/>
            <a:ext cx="7019636" cy="712981"/>
          </a:xfrm>
        </p:spPr>
        <p:txBody>
          <a:bodyPr/>
          <a:lstStyle/>
          <a:p>
            <a:pPr algn="ctr"/>
            <a:r>
              <a:rPr lang="sv-SE" sz="2000" b="0" dirty="0"/>
              <a:t>Andel (%) som har riskkonsumtion av alkohol, 16–84 år, 2018–2024</a:t>
            </a:r>
          </a:p>
        </p:txBody>
      </p:sp>
      <p:graphicFrame>
        <p:nvGraphicFramePr>
          <p:cNvPr id="4" name="Platshållare för bild 3">
            <a:extLst>
              <a:ext uri="{FF2B5EF4-FFF2-40B4-BE49-F238E27FC236}">
                <a16:creationId xmlns:a16="http://schemas.microsoft.com/office/drawing/2014/main" id="{D4156381-FB50-5CA6-3DB6-9153EACAEB22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683605827"/>
              </p:ext>
            </p:extLst>
          </p:nvPr>
        </p:nvGraphicFramePr>
        <p:xfrm>
          <a:off x="1653309" y="1618672"/>
          <a:ext cx="7352145" cy="39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D0CB03B-5D08-0B37-39C5-2C35745882E3}"/>
              </a:ext>
            </a:extLst>
          </p:cNvPr>
          <p:cNvSpPr txBox="1"/>
          <p:nvPr/>
        </p:nvSpPr>
        <p:spPr>
          <a:xfrm>
            <a:off x="10331161" y="355445"/>
            <a:ext cx="1519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Målområde 6. </a:t>
            </a:r>
          </a:p>
          <a:p>
            <a:r>
              <a:rPr lang="sv-SE" sz="1400" dirty="0">
                <a:solidFill>
                  <a:schemeClr val="accent1"/>
                </a:solidFill>
              </a:rPr>
              <a:t>Levnadsvanor</a:t>
            </a:r>
          </a:p>
        </p:txBody>
      </p:sp>
      <p:sp>
        <p:nvSpPr>
          <p:cNvPr id="6" name="Rektangel: vikt hörn 5">
            <a:extLst>
              <a:ext uri="{FF2B5EF4-FFF2-40B4-BE49-F238E27FC236}">
                <a16:creationId xmlns:a16="http://schemas.microsoft.com/office/drawing/2014/main" id="{59DFE9FA-184D-F5C4-C0DC-769C07E04122}"/>
              </a:ext>
            </a:extLst>
          </p:cNvPr>
          <p:cNvSpPr/>
          <p:nvPr/>
        </p:nvSpPr>
        <p:spPr>
          <a:xfrm>
            <a:off x="9577653" y="1770546"/>
            <a:ext cx="2134056" cy="2690618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 dirty="0">
                <a:solidFill>
                  <a:schemeClr val="bg1"/>
                </a:solidFill>
              </a:rPr>
              <a:t>Andel (%) som röker dagligen i Värmland, 16-84 år</a:t>
            </a:r>
          </a:p>
          <a:p>
            <a:r>
              <a:rPr lang="sv-SE" sz="1800" dirty="0">
                <a:solidFill>
                  <a:schemeClr val="bg1"/>
                </a:solidFill>
              </a:rPr>
              <a:t>2018: 7,1%</a:t>
            </a:r>
          </a:p>
          <a:p>
            <a:r>
              <a:rPr lang="sv-SE" sz="1800" dirty="0">
                <a:solidFill>
                  <a:schemeClr val="bg1"/>
                </a:solidFill>
              </a:rPr>
              <a:t>2024: 4,9%</a:t>
            </a:r>
          </a:p>
        </p:txBody>
      </p:sp>
    </p:spTree>
    <p:extLst>
      <p:ext uri="{BB962C8B-B14F-4D97-AF65-F5344CB8AC3E}">
        <p14:creationId xmlns:p14="http://schemas.microsoft.com/office/powerpoint/2010/main" val="114032406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4EE390D7AB245BFA8119E00221FB1" ma:contentTypeVersion="15" ma:contentTypeDescription="Create a new document." ma:contentTypeScope="" ma:versionID="dbff451540bc409e81bb3024235b25ca">
  <xsd:schema xmlns:xsd="http://www.w3.org/2001/XMLSchema" xmlns:xs="http://www.w3.org/2001/XMLSchema" xmlns:p="http://schemas.microsoft.com/office/2006/metadata/properties" xmlns:ns2="2d4d5322-10d2-4ba7-9c9c-aad0acfba7f3" xmlns:ns3="bd0f4af2-a502-4acd-8d70-427cdcd96141" targetNamespace="http://schemas.microsoft.com/office/2006/metadata/properties" ma:root="true" ma:fieldsID="157724dbf1a719223af91bfb926bd5d8" ns2:_="" ns3:_="">
    <xsd:import namespace="2d4d5322-10d2-4ba7-9c9c-aad0acfba7f3"/>
    <xsd:import namespace="bd0f4af2-a502-4acd-8d70-427cdcd96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d5322-10d2-4ba7-9c9c-aad0acfba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f4af2-a502-4acd-8d70-427cdcd961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aafc0ed-ac2e-40ab-9dbf-af00047495cb}" ma:internalName="TaxCatchAll" ma:showField="CatchAllData" ma:web="bd0f4af2-a502-4acd-8d70-427cdcd961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0f4af2-a502-4acd-8d70-427cdcd96141" xsi:nil="true"/>
    <lcf76f155ced4ddcb4097134ff3c332f xmlns="2d4d5322-10d2-4ba7-9c9c-aad0acfba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CC3134-D120-4166-8A37-46830B5128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27786-E42E-4595-9D28-8B598FB23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4d5322-10d2-4ba7-9c9c-aad0acfba7f3"/>
    <ds:schemaRef ds:uri="bd0f4af2-a502-4acd-8d70-427cdcd96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ED5523-8DE8-4644-BBBC-59A01287915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d4d5322-10d2-4ba7-9c9c-aad0acfba7f3"/>
    <ds:schemaRef ds:uri="http://schemas.microsoft.com/office/2006/metadata/properties"/>
    <ds:schemaRef ds:uri="http://purl.org/dc/dcmitype/"/>
    <ds:schemaRef ds:uri="bd0f4af2-a502-4acd-8d70-427cdcd9614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3016</TotalTime>
  <Words>778</Words>
  <Application>Microsoft Office PowerPoint</Application>
  <PresentationFormat>Bredbild</PresentationFormat>
  <Paragraphs>84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Region Varmland</vt:lpstr>
      <vt:lpstr>Region Varmland Grå</vt:lpstr>
      <vt:lpstr>Stor rubrik</vt:lpstr>
      <vt:lpstr>Resultat från Hälsa på lika villkor 2018–2024, 16–84 år Värmland</vt:lpstr>
      <vt:lpstr>Hälsa på lika villkor 2018–2024</vt:lpstr>
      <vt:lpstr>PowerPoint-presentation</vt:lpstr>
      <vt:lpstr>Andel (%) som är oroliga för att förlora sitt arbete det närmaste året, 16–64 år, 2018–2024</vt:lpstr>
      <vt:lpstr>Andel (%) som anger att de haft svårigheter med löpande utgifter de senaste 12 månaderna, 16–84 år, 2018–2024</vt:lpstr>
      <vt:lpstr>Andel (%) som avstått från att gå ut ensam på grund av rädsla att bli rånad eller på annat sätt ofredad, 16-84 år, 2018–2021</vt:lpstr>
      <vt:lpstr>Andel (%) som äter frukt eller grönsaker mer än 3 gånger per dag, 16–84 år, 2018–2024</vt:lpstr>
      <vt:lpstr>Andel (%) som dricker söta drycker minst 2-3 ggr/vecka, 16–84 år, 2018–2024</vt:lpstr>
      <vt:lpstr>Andel (%) som har riskkonsumtion av alkohol, 16–84 år, 2018–2024</vt:lpstr>
      <vt:lpstr>Andel (%) dagligsnusare uppdelat på typ av snus och ålder, 16–84 år, 2024</vt:lpstr>
      <vt:lpstr>Andel (%) som har tillit till andra människor, 16–84 år, 2018–2024</vt:lpstr>
      <vt:lpstr>Sammanfattning 1</vt:lpstr>
      <vt:lpstr>Andel (%) som anger att deras allmänna hälsotillstånd är bra eller mycket bra, 16–84 år, 2018–2024</vt:lpstr>
      <vt:lpstr>Andel (%) som angett att de besväras av ängslan, oro eller ångest (lätta eller svåra besvär), 16–84 år, 2018–2024</vt:lpstr>
      <vt:lpstr>Andel (%) som angett att de besväras av sömnsvårigheter (lätta eller svåra besvär), 16–84 år, 2018–2024</vt:lpstr>
      <vt:lpstr>Andel (%) med fetma (BMI&gt;30 kg/m2) samt andel med högt blodtryck,  16–84 år, 2018–2024</vt:lpstr>
      <vt:lpstr>Kommungrupper</vt:lpstr>
      <vt:lpstr>Några indikatorer uppdelade på kommungrupp, 16 år och äldre, Värmland 2024</vt:lpstr>
      <vt:lpstr>Sammanfattning 2</vt:lpstr>
      <vt:lpstr> Medverkande:  Anu Molarius  anu.molarius@regionvarmland.se   Cecilia Nyberg  cecilia.nyberg@regionvarmland.se   Fredrik Granström fredrik.granstrom@regionvarmland.se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värmlänningarna</dc:title>
  <dc:creator>Cecilia Nyberg</dc:creator>
  <cp:lastModifiedBy>Anu Molarius</cp:lastModifiedBy>
  <cp:revision>156</cp:revision>
  <cp:lastPrinted>2020-09-08T09:37:59Z</cp:lastPrinted>
  <dcterms:created xsi:type="dcterms:W3CDTF">2019-03-29T07:27:05Z</dcterms:created>
  <dcterms:modified xsi:type="dcterms:W3CDTF">2024-12-10T09:35:59Z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0x01010078F4EE390D7AB245BFA8119E00221FB1</vt:lpwstr>
  </property>
  <property fmtid="{D5CDD505-2E9C-101B-9397-08002B2CF9AE}" pid="3" name="MediaServiceImageTags">
    <vt:lpwstr/>
  </property>
</Properties>
</file>