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1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0" r:id="rId1"/>
    <p:sldMasterId id="2147483942" r:id="rId2"/>
  </p:sldMasterIdLst>
  <p:notesMasterIdLst>
    <p:notesMasterId r:id="rId36"/>
  </p:notesMasterIdLst>
  <p:sldIdLst>
    <p:sldId id="1146" r:id="rId3"/>
    <p:sldId id="1169" r:id="rId4"/>
    <p:sldId id="332" r:id="rId5"/>
    <p:sldId id="1170" r:id="rId6"/>
    <p:sldId id="259" r:id="rId7"/>
    <p:sldId id="1157" r:id="rId8"/>
    <p:sldId id="285" r:id="rId9"/>
    <p:sldId id="286" r:id="rId10"/>
    <p:sldId id="282" r:id="rId11"/>
    <p:sldId id="1164" r:id="rId12"/>
    <p:sldId id="1165" r:id="rId13"/>
    <p:sldId id="1172" r:id="rId14"/>
    <p:sldId id="1150" r:id="rId15"/>
    <p:sldId id="1139" r:id="rId16"/>
    <p:sldId id="1151" r:id="rId17"/>
    <p:sldId id="308" r:id="rId18"/>
    <p:sldId id="1162" r:id="rId19"/>
    <p:sldId id="1152" r:id="rId20"/>
    <p:sldId id="1173" r:id="rId21"/>
    <p:sldId id="1158" r:id="rId22"/>
    <p:sldId id="1176" r:id="rId23"/>
    <p:sldId id="1171" r:id="rId24"/>
    <p:sldId id="1177" r:id="rId25"/>
    <p:sldId id="1168" r:id="rId26"/>
    <p:sldId id="305" r:id="rId27"/>
    <p:sldId id="304" r:id="rId28"/>
    <p:sldId id="1178" r:id="rId29"/>
    <p:sldId id="310" r:id="rId30"/>
    <p:sldId id="309" r:id="rId31"/>
    <p:sldId id="1179" r:id="rId32"/>
    <p:sldId id="299" r:id="rId33"/>
    <p:sldId id="322" r:id="rId34"/>
    <p:sldId id="291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eli Rask" initials="AR" lastIdx="5" clrIdx="0">
    <p:extLst>
      <p:ext uri="{19B8F6BF-5375-455C-9EA6-DF929625EA0E}">
        <p15:presenceInfo xmlns:p15="http://schemas.microsoft.com/office/powerpoint/2012/main" userId="S::gua026@lul.se::ab17e375-c283-4182-82df-4bf72d9f0d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2115"/>
    <a:srgbClr val="C33D13"/>
    <a:srgbClr val="E16BD3"/>
    <a:srgbClr val="1E15D9"/>
    <a:srgbClr val="FFCC00"/>
    <a:srgbClr val="FFFF99"/>
    <a:srgbClr val="A7AE52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785919-645C-43F8-B0C6-D852E1422DBB}" v="2" dt="2024-04-04T11:32:56.5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just format 1 - Dekorfär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llanmörkt forma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A111915-BE36-4E01-A7E5-04B1672EAD32}" styleName="Ljust format 2 - Dekorfärg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38B1855-1B75-4FBE-930C-398BA8C253C6}" styleName="Format med tema 2 - dekorfärg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llanmörkt format 2 - Dekorfär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7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microsoft.com/office/2015/10/relationships/revisionInfo" Target="revisionInfo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8.xlsx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9.xlsx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0.xlsx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1.xlsx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2.xlsx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3.xlsx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611719730685835E-2"/>
          <c:y val="2.999060976985286E-2"/>
          <c:w val="0.94790722895649526"/>
          <c:h val="0.8264975640991040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DCD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Blad1!$A$6:$A$26</c:f>
              <c:numCache>
                <c:formatCode>General</c:formatCode>
                <c:ptCount val="2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</c:numCache>
            </c:numRef>
          </c:cat>
          <c:val>
            <c:numRef>
              <c:f>Blad1!$B$6:$B$26</c:f>
              <c:numCache>
                <c:formatCode>General</c:formatCode>
                <c:ptCount val="21"/>
                <c:pt idx="14">
                  <c:v>10</c:v>
                </c:pt>
                <c:pt idx="15">
                  <c:v>4</c:v>
                </c:pt>
                <c:pt idx="16">
                  <c:v>11</c:v>
                </c:pt>
                <c:pt idx="17">
                  <c:v>27</c:v>
                </c:pt>
                <c:pt idx="18">
                  <c:v>47</c:v>
                </c:pt>
                <c:pt idx="19">
                  <c:v>68</c:v>
                </c:pt>
                <c:pt idx="20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F8-4C24-894B-E0C6766297EC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DBD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Blad1!$A$6:$A$26</c:f>
              <c:numCache>
                <c:formatCode>General</c:formatCode>
                <c:ptCount val="2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</c:numCache>
            </c:numRef>
          </c:cat>
          <c:val>
            <c:numRef>
              <c:f>Blad1!$C$6:$C$26</c:f>
              <c:numCache>
                <c:formatCode>General</c:formatCode>
                <c:ptCount val="21"/>
                <c:pt idx="0">
                  <c:v>123</c:v>
                </c:pt>
                <c:pt idx="1">
                  <c:v>128</c:v>
                </c:pt>
                <c:pt idx="2">
                  <c:v>137</c:v>
                </c:pt>
                <c:pt idx="3">
                  <c:v>133</c:v>
                </c:pt>
                <c:pt idx="4">
                  <c:v>152</c:v>
                </c:pt>
                <c:pt idx="5">
                  <c:v>128</c:v>
                </c:pt>
                <c:pt idx="6">
                  <c:v>118</c:v>
                </c:pt>
                <c:pt idx="7">
                  <c:v>143</c:v>
                </c:pt>
                <c:pt idx="8">
                  <c:v>141</c:v>
                </c:pt>
                <c:pt idx="9">
                  <c:v>151</c:v>
                </c:pt>
                <c:pt idx="10">
                  <c:v>166</c:v>
                </c:pt>
                <c:pt idx="11">
                  <c:v>167</c:v>
                </c:pt>
                <c:pt idx="12">
                  <c:v>185</c:v>
                </c:pt>
                <c:pt idx="13">
                  <c:v>188</c:v>
                </c:pt>
                <c:pt idx="14">
                  <c:v>172</c:v>
                </c:pt>
                <c:pt idx="15">
                  <c:v>187</c:v>
                </c:pt>
                <c:pt idx="16">
                  <c:v>163</c:v>
                </c:pt>
                <c:pt idx="17">
                  <c:v>165</c:v>
                </c:pt>
                <c:pt idx="18">
                  <c:v>159</c:v>
                </c:pt>
                <c:pt idx="19">
                  <c:v>190</c:v>
                </c:pt>
                <c:pt idx="20">
                  <c:v>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F8-4C24-894B-E0C6766297EC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Stand down DCD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Blad1!$A$6:$A$26</c:f>
              <c:numCache>
                <c:formatCode>General</c:formatCode>
                <c:ptCount val="2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</c:numCache>
            </c:numRef>
          </c:cat>
          <c:val>
            <c:numRef>
              <c:f>Blad1!$D$6:$D$26</c:f>
              <c:numCache>
                <c:formatCode>General</c:formatCode>
                <c:ptCount val="21"/>
                <c:pt idx="20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A6-4A5D-8BD0-97611771081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345349416"/>
        <c:axId val="345346136"/>
      </c:barChart>
      <c:catAx>
        <c:axId val="345349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5346136"/>
        <c:crosses val="autoZero"/>
        <c:auto val="1"/>
        <c:lblAlgn val="ctr"/>
        <c:lblOffset val="100"/>
        <c:noMultiLvlLbl val="0"/>
      </c:catAx>
      <c:valAx>
        <c:axId val="345346136"/>
        <c:scaling>
          <c:orientation val="minMax"/>
          <c:max val="26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534941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Utilized DBD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7000"/>
                    <a:satMod val="115000"/>
                    <a:lumMod val="114000"/>
                  </a:schemeClr>
                </a:gs>
                <a:gs pos="60000">
                  <a:schemeClr val="accent1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1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Blad1!$A$2:$A$20</c:f>
              <c:strCache>
                <c:ptCount val="19"/>
                <c:pt idx="0">
                  <c:v>AS/Niva </c:v>
                </c:pt>
                <c:pt idx="1">
                  <c:v>AS/Civa </c:v>
                </c:pt>
                <c:pt idx="2">
                  <c:v>AS/Biva </c:v>
                </c:pt>
                <c:pt idx="3">
                  <c:v>AS/ThIVA</c:v>
                </c:pt>
                <c:pt idx="4">
                  <c:v>AS/Briva</c:v>
                </c:pt>
                <c:pt idx="5">
                  <c:v>Västerås </c:v>
                </c:pt>
                <c:pt idx="6">
                  <c:v>Örebro </c:v>
                </c:pt>
                <c:pt idx="7">
                  <c:v>Karlskoga </c:v>
                </c:pt>
                <c:pt idx="8">
                  <c:v>Karlstad</c:v>
                </c:pt>
                <c:pt idx="9">
                  <c:v>Torsby </c:v>
                </c:pt>
                <c:pt idx="10">
                  <c:v>Arvika </c:v>
                </c:pt>
                <c:pt idx="11">
                  <c:v>Gävle </c:v>
                </c:pt>
                <c:pt idx="12">
                  <c:v>Hudiksvall</c:v>
                </c:pt>
                <c:pt idx="13">
                  <c:v>Bollnäs </c:v>
                </c:pt>
                <c:pt idx="14">
                  <c:v>Falun</c:v>
                </c:pt>
                <c:pt idx="15">
                  <c:v>Mora </c:v>
                </c:pt>
                <c:pt idx="16">
                  <c:v>Eskilstuna </c:v>
                </c:pt>
                <c:pt idx="17">
                  <c:v>Nyköping </c:v>
                </c:pt>
                <c:pt idx="18">
                  <c:v>Lindesberg </c:v>
                </c:pt>
              </c:strCache>
            </c:strRef>
          </c:cat>
          <c:val>
            <c:numRef>
              <c:f>Blad1!$B$2:$B$20</c:f>
              <c:numCache>
                <c:formatCode>General</c:formatCode>
                <c:ptCount val="19"/>
                <c:pt idx="0">
                  <c:v>5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5">
                  <c:v>10</c:v>
                </c:pt>
                <c:pt idx="6">
                  <c:v>2</c:v>
                </c:pt>
                <c:pt idx="8">
                  <c:v>1</c:v>
                </c:pt>
                <c:pt idx="11">
                  <c:v>1</c:v>
                </c:pt>
                <c:pt idx="12">
                  <c:v>2</c:v>
                </c:pt>
                <c:pt idx="13">
                  <c:v>1</c:v>
                </c:pt>
                <c:pt idx="14">
                  <c:v>5</c:v>
                </c:pt>
                <c:pt idx="15">
                  <c:v>2</c:v>
                </c:pt>
                <c:pt idx="16">
                  <c:v>1</c:v>
                </c:pt>
                <c:pt idx="1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65-4BE9-B3D1-62E3B0CE1FB3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Utilized DCD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Blad1!$A$2:$A$20</c:f>
              <c:strCache>
                <c:ptCount val="19"/>
                <c:pt idx="0">
                  <c:v>AS/Niva </c:v>
                </c:pt>
                <c:pt idx="1">
                  <c:v>AS/Civa </c:v>
                </c:pt>
                <c:pt idx="2">
                  <c:v>AS/Biva </c:v>
                </c:pt>
                <c:pt idx="3">
                  <c:v>AS/ThIVA</c:v>
                </c:pt>
                <c:pt idx="4">
                  <c:v>AS/Briva</c:v>
                </c:pt>
                <c:pt idx="5">
                  <c:v>Västerås </c:v>
                </c:pt>
                <c:pt idx="6">
                  <c:v>Örebro </c:v>
                </c:pt>
                <c:pt idx="7">
                  <c:v>Karlskoga </c:v>
                </c:pt>
                <c:pt idx="8">
                  <c:v>Karlstad</c:v>
                </c:pt>
                <c:pt idx="9">
                  <c:v>Torsby </c:v>
                </c:pt>
                <c:pt idx="10">
                  <c:v>Arvika </c:v>
                </c:pt>
                <c:pt idx="11">
                  <c:v>Gävle </c:v>
                </c:pt>
                <c:pt idx="12">
                  <c:v>Hudiksvall</c:v>
                </c:pt>
                <c:pt idx="13">
                  <c:v>Bollnäs </c:v>
                </c:pt>
                <c:pt idx="14">
                  <c:v>Falun</c:v>
                </c:pt>
                <c:pt idx="15">
                  <c:v>Mora </c:v>
                </c:pt>
                <c:pt idx="16">
                  <c:v>Eskilstuna </c:v>
                </c:pt>
                <c:pt idx="17">
                  <c:v>Nyköping </c:v>
                </c:pt>
                <c:pt idx="18">
                  <c:v>Lindesberg </c:v>
                </c:pt>
              </c:strCache>
            </c:strRef>
          </c:cat>
          <c:val>
            <c:numRef>
              <c:f>Blad1!$C$2:$C$20</c:f>
              <c:numCache>
                <c:formatCode>General</c:formatCode>
                <c:ptCount val="19"/>
                <c:pt idx="1">
                  <c:v>2</c:v>
                </c:pt>
                <c:pt idx="5">
                  <c:v>4</c:v>
                </c:pt>
                <c:pt idx="8">
                  <c:v>1</c:v>
                </c:pt>
                <c:pt idx="11">
                  <c:v>1</c:v>
                </c:pt>
                <c:pt idx="13">
                  <c:v>1</c:v>
                </c:pt>
                <c:pt idx="14">
                  <c:v>1</c:v>
                </c:pt>
                <c:pt idx="1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65-4BE9-B3D1-62E3B0CE1FB3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Actual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7000"/>
                    <a:satMod val="115000"/>
                    <a:lumMod val="114000"/>
                  </a:schemeClr>
                </a:gs>
                <a:gs pos="60000">
                  <a:schemeClr val="accent3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3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Blad1!$A$2:$A$20</c:f>
              <c:strCache>
                <c:ptCount val="19"/>
                <c:pt idx="0">
                  <c:v>AS/Niva </c:v>
                </c:pt>
                <c:pt idx="1">
                  <c:v>AS/Civa </c:v>
                </c:pt>
                <c:pt idx="2">
                  <c:v>AS/Biva </c:v>
                </c:pt>
                <c:pt idx="3">
                  <c:v>AS/ThIVA</c:v>
                </c:pt>
                <c:pt idx="4">
                  <c:v>AS/Briva</c:v>
                </c:pt>
                <c:pt idx="5">
                  <c:v>Västerås </c:v>
                </c:pt>
                <c:pt idx="6">
                  <c:v>Örebro </c:v>
                </c:pt>
                <c:pt idx="7">
                  <c:v>Karlskoga </c:v>
                </c:pt>
                <c:pt idx="8">
                  <c:v>Karlstad</c:v>
                </c:pt>
                <c:pt idx="9">
                  <c:v>Torsby </c:v>
                </c:pt>
                <c:pt idx="10">
                  <c:v>Arvika </c:v>
                </c:pt>
                <c:pt idx="11">
                  <c:v>Gävle </c:v>
                </c:pt>
                <c:pt idx="12">
                  <c:v>Hudiksvall</c:v>
                </c:pt>
                <c:pt idx="13">
                  <c:v>Bollnäs </c:v>
                </c:pt>
                <c:pt idx="14">
                  <c:v>Falun</c:v>
                </c:pt>
                <c:pt idx="15">
                  <c:v>Mora </c:v>
                </c:pt>
                <c:pt idx="16">
                  <c:v>Eskilstuna </c:v>
                </c:pt>
                <c:pt idx="17">
                  <c:v>Nyköping </c:v>
                </c:pt>
                <c:pt idx="18">
                  <c:v>Lindesberg </c:v>
                </c:pt>
              </c:strCache>
            </c:strRef>
          </c:cat>
          <c:val>
            <c:numRef>
              <c:f>Blad1!$D$2:$D$20</c:f>
              <c:numCache>
                <c:formatCode>General</c:formatCode>
                <c:ptCount val="19"/>
                <c:pt idx="6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65-4BE9-B3D1-62E3B0CE1FB3}"/>
            </c:ext>
          </c:extLst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Stand down DCD 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97000"/>
                    <a:satMod val="115000"/>
                    <a:lumMod val="114000"/>
                  </a:schemeClr>
                </a:gs>
                <a:gs pos="60000">
                  <a:schemeClr val="accent4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4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Blad1!$A$2:$A$20</c:f>
              <c:strCache>
                <c:ptCount val="19"/>
                <c:pt idx="0">
                  <c:v>AS/Niva </c:v>
                </c:pt>
                <c:pt idx="1">
                  <c:v>AS/Civa </c:v>
                </c:pt>
                <c:pt idx="2">
                  <c:v>AS/Biva </c:v>
                </c:pt>
                <c:pt idx="3">
                  <c:v>AS/ThIVA</c:v>
                </c:pt>
                <c:pt idx="4">
                  <c:v>AS/Briva</c:v>
                </c:pt>
                <c:pt idx="5">
                  <c:v>Västerås </c:v>
                </c:pt>
                <c:pt idx="6">
                  <c:v>Örebro </c:v>
                </c:pt>
                <c:pt idx="7">
                  <c:v>Karlskoga </c:v>
                </c:pt>
                <c:pt idx="8">
                  <c:v>Karlstad</c:v>
                </c:pt>
                <c:pt idx="9">
                  <c:v>Torsby </c:v>
                </c:pt>
                <c:pt idx="10">
                  <c:v>Arvika </c:v>
                </c:pt>
                <c:pt idx="11">
                  <c:v>Gävle </c:v>
                </c:pt>
                <c:pt idx="12">
                  <c:v>Hudiksvall</c:v>
                </c:pt>
                <c:pt idx="13">
                  <c:v>Bollnäs </c:v>
                </c:pt>
                <c:pt idx="14">
                  <c:v>Falun</c:v>
                </c:pt>
                <c:pt idx="15">
                  <c:v>Mora </c:v>
                </c:pt>
                <c:pt idx="16">
                  <c:v>Eskilstuna </c:v>
                </c:pt>
                <c:pt idx="17">
                  <c:v>Nyköping </c:v>
                </c:pt>
                <c:pt idx="18">
                  <c:v>Lindesberg </c:v>
                </c:pt>
              </c:strCache>
            </c:strRef>
          </c:cat>
          <c:val>
            <c:numRef>
              <c:f>Blad1!$E$2:$E$20</c:f>
              <c:numCache>
                <c:formatCode>General</c:formatCode>
                <c:ptCount val="19"/>
                <c:pt idx="0">
                  <c:v>1</c:v>
                </c:pt>
                <c:pt idx="1">
                  <c:v>1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9D-4D52-8037-C0979E2412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35034480"/>
        <c:axId val="635029888"/>
      </c:barChart>
      <c:catAx>
        <c:axId val="635034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35029888"/>
        <c:crosses val="autoZero"/>
        <c:auto val="1"/>
        <c:lblAlgn val="ctr"/>
        <c:lblOffset val="100"/>
        <c:noMultiLvlLbl val="0"/>
      </c:catAx>
      <c:valAx>
        <c:axId val="635029888"/>
        <c:scaling>
          <c:orientation val="minMax"/>
          <c:max val="1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3503448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014901149847516E-2"/>
          <c:y val="2.5178934524022766E-2"/>
          <c:w val="0.91136024649994773"/>
          <c:h val="0.6389843314910648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Utilized DBD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7000"/>
                    <a:satMod val="115000"/>
                    <a:lumMod val="114000"/>
                  </a:schemeClr>
                </a:gs>
                <a:gs pos="60000">
                  <a:schemeClr val="accent1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1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7758747359720817E-2"/>
                      <c:h val="1.5889700558108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0570-4269-B415-C82557233FB9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5299574705254593E-2"/>
                      <c:h val="2.62300696848602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570-4269-B415-C82557233FB9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2785965590076663E-2"/>
                      <c:h val="1.933649026702578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0570-4269-B415-C82557233F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Blad1!$A$2:$A$13</c:f>
              <c:strCache>
                <c:ptCount val="12"/>
                <c:pt idx="0">
                  <c:v>NKS/ThIVA</c:v>
                </c:pt>
                <c:pt idx="1">
                  <c:v>NKS Niva/Civa</c:v>
                </c:pt>
                <c:pt idx="2">
                  <c:v>NKS (Ecmo)</c:v>
                </c:pt>
                <c:pt idx="3">
                  <c:v>NKS Biva </c:v>
                </c:pt>
                <c:pt idx="4">
                  <c:v>KS/Huddinge </c:v>
                </c:pt>
                <c:pt idx="5">
                  <c:v>SÖS Miva </c:v>
                </c:pt>
                <c:pt idx="6">
                  <c:v>SÖS IVA </c:v>
                </c:pt>
                <c:pt idx="7">
                  <c:v>S:t Göran </c:v>
                </c:pt>
                <c:pt idx="8">
                  <c:v>Danderyd</c:v>
                </c:pt>
                <c:pt idx="9">
                  <c:v>Södertälje</c:v>
                </c:pt>
                <c:pt idx="10">
                  <c:v>Norrtälje</c:v>
                </c:pt>
                <c:pt idx="11">
                  <c:v>Visby</c:v>
                </c:pt>
              </c:strCache>
            </c:strRef>
          </c:cat>
          <c:val>
            <c:numRef>
              <c:f>Blad1!$B$2:$B$13</c:f>
              <c:numCache>
                <c:formatCode>General</c:formatCode>
                <c:ptCount val="12"/>
                <c:pt idx="0">
                  <c:v>1</c:v>
                </c:pt>
                <c:pt idx="1">
                  <c:v>15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1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570-4269-B415-C82557233FB9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Utilized DCD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2785965590076663E-2"/>
                      <c:h val="5.380438735619830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0570-4269-B415-C82557233FB9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326792935610438E-2"/>
                      <c:h val="1.933649026702578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570-4269-B415-C82557233FB9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5299574705254593E-2"/>
                      <c:h val="2.62300696848602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0570-4269-B415-C82557233F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Blad1!$A$2:$A$13</c:f>
              <c:strCache>
                <c:ptCount val="12"/>
                <c:pt idx="0">
                  <c:v>NKS/ThIVA</c:v>
                </c:pt>
                <c:pt idx="1">
                  <c:v>NKS Niva/Civa</c:v>
                </c:pt>
                <c:pt idx="2">
                  <c:v>NKS (Ecmo)</c:v>
                </c:pt>
                <c:pt idx="3">
                  <c:v>NKS Biva </c:v>
                </c:pt>
                <c:pt idx="4">
                  <c:v>KS/Huddinge </c:v>
                </c:pt>
                <c:pt idx="5">
                  <c:v>SÖS Miva </c:v>
                </c:pt>
                <c:pt idx="6">
                  <c:v>SÖS IVA </c:v>
                </c:pt>
                <c:pt idx="7">
                  <c:v>S:t Göran </c:v>
                </c:pt>
                <c:pt idx="8">
                  <c:v>Danderyd</c:v>
                </c:pt>
                <c:pt idx="9">
                  <c:v>Södertälje</c:v>
                </c:pt>
                <c:pt idx="10">
                  <c:v>Norrtälje</c:v>
                </c:pt>
                <c:pt idx="11">
                  <c:v>Visby</c:v>
                </c:pt>
              </c:strCache>
            </c:strRef>
          </c:cat>
          <c:val>
            <c:numRef>
              <c:f>Blad1!$C$2:$C$13</c:f>
              <c:numCache>
                <c:formatCode>General</c:formatCode>
                <c:ptCount val="12"/>
                <c:pt idx="0">
                  <c:v>2</c:v>
                </c:pt>
                <c:pt idx="1">
                  <c:v>10</c:v>
                </c:pt>
                <c:pt idx="2">
                  <c:v>1</c:v>
                </c:pt>
                <c:pt idx="4">
                  <c:v>3</c:v>
                </c:pt>
                <c:pt idx="5">
                  <c:v>3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570-4269-B415-C82557233FB9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Actual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7000"/>
                    <a:satMod val="115000"/>
                    <a:lumMod val="114000"/>
                  </a:schemeClr>
                </a:gs>
                <a:gs pos="60000">
                  <a:schemeClr val="accent3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3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Blad1!$A$2:$A$13</c:f>
              <c:strCache>
                <c:ptCount val="12"/>
                <c:pt idx="0">
                  <c:v>NKS/ThIVA</c:v>
                </c:pt>
                <c:pt idx="1">
                  <c:v>NKS Niva/Civa</c:v>
                </c:pt>
                <c:pt idx="2">
                  <c:v>NKS (Ecmo)</c:v>
                </c:pt>
                <c:pt idx="3">
                  <c:v>NKS Biva </c:v>
                </c:pt>
                <c:pt idx="4">
                  <c:v>KS/Huddinge </c:v>
                </c:pt>
                <c:pt idx="5">
                  <c:v>SÖS Miva </c:v>
                </c:pt>
                <c:pt idx="6">
                  <c:v>SÖS IVA </c:v>
                </c:pt>
                <c:pt idx="7">
                  <c:v>S:t Göran </c:v>
                </c:pt>
                <c:pt idx="8">
                  <c:v>Danderyd</c:v>
                </c:pt>
                <c:pt idx="9">
                  <c:v>Södertälje</c:v>
                </c:pt>
                <c:pt idx="10">
                  <c:v>Norrtälje</c:v>
                </c:pt>
                <c:pt idx="11">
                  <c:v>Visby</c:v>
                </c:pt>
              </c:strCache>
            </c:strRef>
          </c:cat>
          <c:val>
            <c:numRef>
              <c:f>Blad1!$D$2:$D$13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570-4269-B415-C82557233FB9}"/>
            </c:ext>
          </c:extLst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Stand down DCD 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97000"/>
                    <a:satMod val="115000"/>
                    <a:lumMod val="114000"/>
                  </a:schemeClr>
                </a:gs>
                <a:gs pos="60000">
                  <a:schemeClr val="accent4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4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Blad1!$A$2:$A$13</c:f>
              <c:strCache>
                <c:ptCount val="12"/>
                <c:pt idx="0">
                  <c:v>NKS/ThIVA</c:v>
                </c:pt>
                <c:pt idx="1">
                  <c:v>NKS Niva/Civa</c:v>
                </c:pt>
                <c:pt idx="2">
                  <c:v>NKS (Ecmo)</c:v>
                </c:pt>
                <c:pt idx="3">
                  <c:v>NKS Biva </c:v>
                </c:pt>
                <c:pt idx="4">
                  <c:v>KS/Huddinge </c:v>
                </c:pt>
                <c:pt idx="5">
                  <c:v>SÖS Miva </c:v>
                </c:pt>
                <c:pt idx="6">
                  <c:v>SÖS IVA </c:v>
                </c:pt>
                <c:pt idx="7">
                  <c:v>S:t Göran </c:v>
                </c:pt>
                <c:pt idx="8">
                  <c:v>Danderyd</c:v>
                </c:pt>
                <c:pt idx="9">
                  <c:v>Södertälje</c:v>
                </c:pt>
                <c:pt idx="10">
                  <c:v>Norrtälje</c:v>
                </c:pt>
                <c:pt idx="11">
                  <c:v>Visby</c:v>
                </c:pt>
              </c:strCache>
            </c:strRef>
          </c:cat>
          <c:val>
            <c:numRef>
              <c:f>Blad1!$E$2:$E$13</c:f>
              <c:numCache>
                <c:formatCode>General</c:formatCode>
                <c:ptCount val="12"/>
                <c:pt idx="1">
                  <c:v>4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570-4269-B415-C82557233F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82237440"/>
        <c:axId val="782238096"/>
      </c:barChart>
      <c:catAx>
        <c:axId val="782237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82238096"/>
        <c:crossesAt val="0"/>
        <c:auto val="1"/>
        <c:lblAlgn val="ctr"/>
        <c:lblOffset val="100"/>
        <c:noMultiLvlLbl val="0"/>
      </c:catAx>
      <c:valAx>
        <c:axId val="782238096"/>
        <c:scaling>
          <c:orientation val="minMax"/>
          <c:max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82237440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Utilized DBD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7000"/>
                    <a:satMod val="115000"/>
                    <a:lumMod val="114000"/>
                  </a:schemeClr>
                </a:gs>
                <a:gs pos="60000">
                  <a:schemeClr val="accent1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1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Blad1!$A$2:$A$20</c:f>
              <c:strCache>
                <c:ptCount val="19"/>
                <c:pt idx="0">
                  <c:v>AS/Niva </c:v>
                </c:pt>
                <c:pt idx="1">
                  <c:v>AS/Civa </c:v>
                </c:pt>
                <c:pt idx="2">
                  <c:v>AS/Biva </c:v>
                </c:pt>
                <c:pt idx="3">
                  <c:v>AS/ThIVA</c:v>
                </c:pt>
                <c:pt idx="4">
                  <c:v>AS/Briva</c:v>
                </c:pt>
                <c:pt idx="5">
                  <c:v>Västerås </c:v>
                </c:pt>
                <c:pt idx="6">
                  <c:v>Örebro </c:v>
                </c:pt>
                <c:pt idx="7">
                  <c:v>Karlskoga </c:v>
                </c:pt>
                <c:pt idx="8">
                  <c:v>Karlstad</c:v>
                </c:pt>
                <c:pt idx="9">
                  <c:v>Torsby </c:v>
                </c:pt>
                <c:pt idx="10">
                  <c:v>Arvika </c:v>
                </c:pt>
                <c:pt idx="11">
                  <c:v>Gävle </c:v>
                </c:pt>
                <c:pt idx="12">
                  <c:v>Hudiksvall</c:v>
                </c:pt>
                <c:pt idx="13">
                  <c:v>Bollnäs </c:v>
                </c:pt>
                <c:pt idx="14">
                  <c:v>Falun</c:v>
                </c:pt>
                <c:pt idx="15">
                  <c:v>Mora </c:v>
                </c:pt>
                <c:pt idx="16">
                  <c:v>Eskilstuna </c:v>
                </c:pt>
                <c:pt idx="17">
                  <c:v>Nyköping </c:v>
                </c:pt>
                <c:pt idx="18">
                  <c:v>Lindesberg </c:v>
                </c:pt>
              </c:strCache>
            </c:strRef>
          </c:cat>
          <c:val>
            <c:numRef>
              <c:f>Blad1!$B$2:$B$20</c:f>
              <c:numCache>
                <c:formatCode>General</c:formatCode>
                <c:ptCount val="19"/>
                <c:pt idx="0">
                  <c:v>5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5">
                  <c:v>10</c:v>
                </c:pt>
                <c:pt idx="6">
                  <c:v>2</c:v>
                </c:pt>
                <c:pt idx="8">
                  <c:v>1</c:v>
                </c:pt>
                <c:pt idx="11">
                  <c:v>1</c:v>
                </c:pt>
                <c:pt idx="12">
                  <c:v>2</c:v>
                </c:pt>
                <c:pt idx="13">
                  <c:v>1</c:v>
                </c:pt>
                <c:pt idx="14">
                  <c:v>5</c:v>
                </c:pt>
                <c:pt idx="15">
                  <c:v>2</c:v>
                </c:pt>
                <c:pt idx="16">
                  <c:v>1</c:v>
                </c:pt>
                <c:pt idx="1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C7-48D3-8142-396C65078A37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Utilized DCD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Blad1!$A$2:$A$20</c:f>
              <c:strCache>
                <c:ptCount val="19"/>
                <c:pt idx="0">
                  <c:v>AS/Niva </c:v>
                </c:pt>
                <c:pt idx="1">
                  <c:v>AS/Civa </c:v>
                </c:pt>
                <c:pt idx="2">
                  <c:v>AS/Biva </c:v>
                </c:pt>
                <c:pt idx="3">
                  <c:v>AS/ThIVA</c:v>
                </c:pt>
                <c:pt idx="4">
                  <c:v>AS/Briva</c:v>
                </c:pt>
                <c:pt idx="5">
                  <c:v>Västerås </c:v>
                </c:pt>
                <c:pt idx="6">
                  <c:v>Örebro </c:v>
                </c:pt>
                <c:pt idx="7">
                  <c:v>Karlskoga </c:v>
                </c:pt>
                <c:pt idx="8">
                  <c:v>Karlstad</c:v>
                </c:pt>
                <c:pt idx="9">
                  <c:v>Torsby </c:v>
                </c:pt>
                <c:pt idx="10">
                  <c:v>Arvika </c:v>
                </c:pt>
                <c:pt idx="11">
                  <c:v>Gävle </c:v>
                </c:pt>
                <c:pt idx="12">
                  <c:v>Hudiksvall</c:v>
                </c:pt>
                <c:pt idx="13">
                  <c:v>Bollnäs </c:v>
                </c:pt>
                <c:pt idx="14">
                  <c:v>Falun</c:v>
                </c:pt>
                <c:pt idx="15">
                  <c:v>Mora </c:v>
                </c:pt>
                <c:pt idx="16">
                  <c:v>Eskilstuna </c:v>
                </c:pt>
                <c:pt idx="17">
                  <c:v>Nyköping </c:v>
                </c:pt>
                <c:pt idx="18">
                  <c:v>Lindesberg </c:v>
                </c:pt>
              </c:strCache>
            </c:strRef>
          </c:cat>
          <c:val>
            <c:numRef>
              <c:f>Blad1!$C$2:$C$20</c:f>
              <c:numCache>
                <c:formatCode>General</c:formatCode>
                <c:ptCount val="19"/>
                <c:pt idx="1">
                  <c:v>2</c:v>
                </c:pt>
                <c:pt idx="5">
                  <c:v>4</c:v>
                </c:pt>
                <c:pt idx="8">
                  <c:v>1</c:v>
                </c:pt>
                <c:pt idx="11">
                  <c:v>1</c:v>
                </c:pt>
                <c:pt idx="13">
                  <c:v>1</c:v>
                </c:pt>
                <c:pt idx="14">
                  <c:v>1</c:v>
                </c:pt>
                <c:pt idx="1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C7-48D3-8142-396C65078A37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Actual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7000"/>
                    <a:satMod val="115000"/>
                    <a:lumMod val="114000"/>
                  </a:schemeClr>
                </a:gs>
                <a:gs pos="60000">
                  <a:schemeClr val="accent3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3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Blad1!$A$2:$A$20</c:f>
              <c:strCache>
                <c:ptCount val="19"/>
                <c:pt idx="0">
                  <c:v>AS/Niva </c:v>
                </c:pt>
                <c:pt idx="1">
                  <c:v>AS/Civa </c:v>
                </c:pt>
                <c:pt idx="2">
                  <c:v>AS/Biva </c:v>
                </c:pt>
                <c:pt idx="3">
                  <c:v>AS/ThIVA</c:v>
                </c:pt>
                <c:pt idx="4">
                  <c:v>AS/Briva</c:v>
                </c:pt>
                <c:pt idx="5">
                  <c:v>Västerås </c:v>
                </c:pt>
                <c:pt idx="6">
                  <c:v>Örebro </c:v>
                </c:pt>
                <c:pt idx="7">
                  <c:v>Karlskoga </c:v>
                </c:pt>
                <c:pt idx="8">
                  <c:v>Karlstad</c:v>
                </c:pt>
                <c:pt idx="9">
                  <c:v>Torsby </c:v>
                </c:pt>
                <c:pt idx="10">
                  <c:v>Arvika </c:v>
                </c:pt>
                <c:pt idx="11">
                  <c:v>Gävle </c:v>
                </c:pt>
                <c:pt idx="12">
                  <c:v>Hudiksvall</c:v>
                </c:pt>
                <c:pt idx="13">
                  <c:v>Bollnäs </c:v>
                </c:pt>
                <c:pt idx="14">
                  <c:v>Falun</c:v>
                </c:pt>
                <c:pt idx="15">
                  <c:v>Mora </c:v>
                </c:pt>
                <c:pt idx="16">
                  <c:v>Eskilstuna </c:v>
                </c:pt>
                <c:pt idx="17">
                  <c:v>Nyköping </c:v>
                </c:pt>
                <c:pt idx="18">
                  <c:v>Lindesberg </c:v>
                </c:pt>
              </c:strCache>
            </c:strRef>
          </c:cat>
          <c:val>
            <c:numRef>
              <c:f>Blad1!$D$2:$D$20</c:f>
              <c:numCache>
                <c:formatCode>General</c:formatCode>
                <c:ptCount val="19"/>
                <c:pt idx="6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C7-48D3-8142-396C65078A37}"/>
            </c:ext>
          </c:extLst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Stand down DCD 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97000"/>
                    <a:satMod val="115000"/>
                    <a:lumMod val="114000"/>
                  </a:schemeClr>
                </a:gs>
                <a:gs pos="60000">
                  <a:schemeClr val="accent4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4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Blad1!$A$2:$A$20</c:f>
              <c:strCache>
                <c:ptCount val="19"/>
                <c:pt idx="0">
                  <c:v>AS/Niva </c:v>
                </c:pt>
                <c:pt idx="1">
                  <c:v>AS/Civa </c:v>
                </c:pt>
                <c:pt idx="2">
                  <c:v>AS/Biva </c:v>
                </c:pt>
                <c:pt idx="3">
                  <c:v>AS/ThIVA</c:v>
                </c:pt>
                <c:pt idx="4">
                  <c:v>AS/Briva</c:v>
                </c:pt>
                <c:pt idx="5">
                  <c:v>Västerås </c:v>
                </c:pt>
                <c:pt idx="6">
                  <c:v>Örebro </c:v>
                </c:pt>
                <c:pt idx="7">
                  <c:v>Karlskoga </c:v>
                </c:pt>
                <c:pt idx="8">
                  <c:v>Karlstad</c:v>
                </c:pt>
                <c:pt idx="9">
                  <c:v>Torsby </c:v>
                </c:pt>
                <c:pt idx="10">
                  <c:v>Arvika </c:v>
                </c:pt>
                <c:pt idx="11">
                  <c:v>Gävle </c:v>
                </c:pt>
                <c:pt idx="12">
                  <c:v>Hudiksvall</c:v>
                </c:pt>
                <c:pt idx="13">
                  <c:v>Bollnäs </c:v>
                </c:pt>
                <c:pt idx="14">
                  <c:v>Falun</c:v>
                </c:pt>
                <c:pt idx="15">
                  <c:v>Mora </c:v>
                </c:pt>
                <c:pt idx="16">
                  <c:v>Eskilstuna </c:v>
                </c:pt>
                <c:pt idx="17">
                  <c:v>Nyköping </c:v>
                </c:pt>
                <c:pt idx="18">
                  <c:v>Lindesberg </c:v>
                </c:pt>
              </c:strCache>
            </c:strRef>
          </c:cat>
          <c:val>
            <c:numRef>
              <c:f>Blad1!$E$2:$E$20</c:f>
              <c:numCache>
                <c:formatCode>General</c:formatCode>
                <c:ptCount val="19"/>
                <c:pt idx="0">
                  <c:v>1</c:v>
                </c:pt>
                <c:pt idx="1">
                  <c:v>1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4C7-48D3-8142-396C65078A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35034480"/>
        <c:axId val="635029888"/>
      </c:barChart>
      <c:catAx>
        <c:axId val="635034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35029888"/>
        <c:crosses val="autoZero"/>
        <c:auto val="1"/>
        <c:lblAlgn val="ctr"/>
        <c:lblOffset val="100"/>
        <c:noMultiLvlLbl val="0"/>
      </c:catAx>
      <c:valAx>
        <c:axId val="635029888"/>
        <c:scaling>
          <c:orientation val="minMax"/>
          <c:max val="1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3503448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8197094001361492E-2"/>
          <c:y val="0.95055873603337249"/>
          <c:w val="0.87862119012777595"/>
          <c:h val="3.14232416881231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D-reg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7000"/>
                    <a:satMod val="115000"/>
                    <a:lumMod val="114000"/>
                  </a:schemeClr>
                </a:gs>
                <a:gs pos="60000">
                  <a:schemeClr val="accent1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1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Blad1!$A$7:$A$16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Blad1!$B$7:$B$16</c:f>
              <c:numCache>
                <c:formatCode>General</c:formatCode>
                <c:ptCount val="10"/>
                <c:pt idx="0">
                  <c:v>13</c:v>
                </c:pt>
                <c:pt idx="1">
                  <c:v>11</c:v>
                </c:pt>
                <c:pt idx="2">
                  <c:v>16</c:v>
                </c:pt>
                <c:pt idx="3">
                  <c:v>15</c:v>
                </c:pt>
                <c:pt idx="4">
                  <c:v>8</c:v>
                </c:pt>
                <c:pt idx="5">
                  <c:v>20</c:v>
                </c:pt>
                <c:pt idx="6">
                  <c:v>10</c:v>
                </c:pt>
                <c:pt idx="7">
                  <c:v>15</c:v>
                </c:pt>
                <c:pt idx="8">
                  <c:v>22</c:v>
                </c:pt>
                <c:pt idx="9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44-4A7D-90F6-A1A9914E6A9E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Kort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7000"/>
                    <a:satMod val="115000"/>
                    <a:lumMod val="114000"/>
                  </a:schemeClr>
                </a:gs>
                <a:gs pos="60000">
                  <a:schemeClr val="accent2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2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Blad1!$A$7:$A$16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Blad1!$C$7:$C$16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44-4A7D-90F6-A1A9914E6A9E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Muntligen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7000"/>
                    <a:satMod val="115000"/>
                    <a:lumMod val="114000"/>
                  </a:schemeClr>
                </a:gs>
                <a:gs pos="60000">
                  <a:schemeClr val="accent3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3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Blad1!$A$7:$A$16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Blad1!$D$7:$D$16</c:f>
              <c:numCache>
                <c:formatCode>General</c:formatCode>
                <c:ptCount val="10"/>
                <c:pt idx="0">
                  <c:v>11</c:v>
                </c:pt>
                <c:pt idx="1">
                  <c:v>18</c:v>
                </c:pt>
                <c:pt idx="2">
                  <c:v>9</c:v>
                </c:pt>
                <c:pt idx="3">
                  <c:v>18</c:v>
                </c:pt>
                <c:pt idx="4">
                  <c:v>15</c:v>
                </c:pt>
                <c:pt idx="5">
                  <c:v>11</c:v>
                </c:pt>
                <c:pt idx="6">
                  <c:v>9</c:v>
                </c:pt>
                <c:pt idx="7">
                  <c:v>9</c:v>
                </c:pt>
                <c:pt idx="8">
                  <c:v>9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44-4A7D-90F6-A1A9914E6A9E}"/>
            </c:ext>
          </c:extLst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Närståendes tolkning 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97000"/>
                    <a:satMod val="115000"/>
                    <a:lumMod val="114000"/>
                  </a:schemeClr>
                </a:gs>
                <a:gs pos="60000">
                  <a:schemeClr val="accent4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4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Blad1!$A$7:$A$16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Blad1!$E$7:$E$16</c:f>
              <c:numCache>
                <c:formatCode>General</c:formatCode>
                <c:ptCount val="10"/>
                <c:pt idx="0">
                  <c:v>56</c:v>
                </c:pt>
                <c:pt idx="1">
                  <c:v>56</c:v>
                </c:pt>
                <c:pt idx="2">
                  <c:v>58</c:v>
                </c:pt>
                <c:pt idx="3">
                  <c:v>47</c:v>
                </c:pt>
                <c:pt idx="4">
                  <c:v>52</c:v>
                </c:pt>
                <c:pt idx="5">
                  <c:v>54</c:v>
                </c:pt>
                <c:pt idx="6">
                  <c:v>53</c:v>
                </c:pt>
                <c:pt idx="7">
                  <c:v>59</c:v>
                </c:pt>
                <c:pt idx="8">
                  <c:v>95</c:v>
                </c:pt>
                <c:pt idx="9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444-4A7D-90F6-A1A9914E6A9E}"/>
            </c:ext>
          </c:extLst>
        </c:ser>
        <c:ser>
          <c:idx val="4"/>
          <c:order val="4"/>
          <c:tx>
            <c:strRef>
              <c:f>Blad1!$F$1</c:f>
              <c:strCache>
                <c:ptCount val="1"/>
                <c:pt idx="0">
                  <c:v>Förmodat samtycke enligt lag </c:v>
                </c:pt>
              </c:strCache>
            </c:strRef>
          </c:tx>
          <c:spPr>
            <a:solidFill>
              <a:srgbClr val="E16BD3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Blad1!$A$7:$A$16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Blad1!$F$7:$F$16</c:f>
              <c:numCache>
                <c:formatCode>General</c:formatCode>
                <c:ptCount val="10"/>
                <c:pt idx="6">
                  <c:v>5</c:v>
                </c:pt>
                <c:pt idx="7">
                  <c:v>3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44-4A7D-90F6-A1A9914E6A9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776094792"/>
        <c:axId val="776091840"/>
      </c:barChart>
      <c:catAx>
        <c:axId val="776094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6091840"/>
        <c:crosses val="autoZero"/>
        <c:auto val="1"/>
        <c:lblAlgn val="ctr"/>
        <c:lblOffset val="100"/>
        <c:noMultiLvlLbl val="0"/>
      </c:catAx>
      <c:valAx>
        <c:axId val="776091840"/>
        <c:scaling>
          <c:orientation val="minMax"/>
          <c:max val="1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76094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759291961612573E-2"/>
          <c:y val="4.1235384804455398E-2"/>
          <c:w val="0.93089827506700396"/>
          <c:h val="0.8803012290818207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KNUS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7000"/>
                    <a:satMod val="115000"/>
                    <a:lumMod val="114000"/>
                  </a:schemeClr>
                </a:gs>
                <a:gs pos="60000">
                  <a:schemeClr val="accent1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1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Blad1!$A$5:$A$14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2019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Blad1!$B$5:$B$14</c:f>
              <c:numCache>
                <c:formatCode>General</c:formatCode>
                <c:ptCount val="10"/>
                <c:pt idx="0">
                  <c:v>62</c:v>
                </c:pt>
                <c:pt idx="1">
                  <c:v>61</c:v>
                </c:pt>
                <c:pt idx="2">
                  <c:v>71</c:v>
                </c:pt>
                <c:pt idx="3">
                  <c:v>58</c:v>
                </c:pt>
                <c:pt idx="4">
                  <c:v>55</c:v>
                </c:pt>
                <c:pt idx="5">
                  <c:v>71</c:v>
                </c:pt>
                <c:pt idx="6">
                  <c:v>49</c:v>
                </c:pt>
                <c:pt idx="7">
                  <c:v>49</c:v>
                </c:pt>
                <c:pt idx="8">
                  <c:v>71</c:v>
                </c:pt>
                <c:pt idx="9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A3-447F-8099-8126AEB99C14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Cerebral angio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Blad1!$A$5:$A$14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2019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Blad1!$C$5:$C$14</c:f>
              <c:numCache>
                <c:formatCode>General</c:formatCode>
                <c:ptCount val="10"/>
                <c:pt idx="0">
                  <c:v>19</c:v>
                </c:pt>
                <c:pt idx="1">
                  <c:v>29</c:v>
                </c:pt>
                <c:pt idx="2">
                  <c:v>14</c:v>
                </c:pt>
                <c:pt idx="3">
                  <c:v>15</c:v>
                </c:pt>
                <c:pt idx="4">
                  <c:v>20</c:v>
                </c:pt>
                <c:pt idx="5">
                  <c:v>13</c:v>
                </c:pt>
                <c:pt idx="6">
                  <c:v>10</c:v>
                </c:pt>
                <c:pt idx="7">
                  <c:v>17</c:v>
                </c:pt>
                <c:pt idx="8">
                  <c:v>16</c:v>
                </c:pt>
                <c:pt idx="9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A3-447F-8099-8126AEB99C14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DCD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7000"/>
                    <a:satMod val="115000"/>
                    <a:lumMod val="114000"/>
                  </a:schemeClr>
                </a:gs>
                <a:gs pos="60000">
                  <a:schemeClr val="accent3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3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Blad1!$A$5:$A$14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2019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Blad1!$D$5:$D$14</c:f>
              <c:numCache>
                <c:formatCode>General</c:formatCode>
                <c:ptCount val="10"/>
                <c:pt idx="3">
                  <c:v>9</c:v>
                </c:pt>
                <c:pt idx="4">
                  <c:v>4</c:v>
                </c:pt>
                <c:pt idx="5">
                  <c:v>8</c:v>
                </c:pt>
                <c:pt idx="6">
                  <c:v>19</c:v>
                </c:pt>
                <c:pt idx="7">
                  <c:v>21</c:v>
                </c:pt>
                <c:pt idx="8">
                  <c:v>40</c:v>
                </c:pt>
                <c:pt idx="9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DA-4B1B-9E3A-6ECAA2ABBBE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25136768"/>
        <c:axId val="525146280"/>
      </c:barChart>
      <c:catAx>
        <c:axId val="525136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25146280"/>
        <c:crosses val="autoZero"/>
        <c:auto val="1"/>
        <c:lblAlgn val="ctr"/>
        <c:lblOffset val="100"/>
        <c:noMultiLvlLbl val="0"/>
      </c:catAx>
      <c:valAx>
        <c:axId val="525146280"/>
        <c:scaling>
          <c:orientation val="minMax"/>
          <c:max val="1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25136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8513570314580242"/>
          <c:y val="5.5122188551367392E-2"/>
          <c:w val="0.22972849861158659"/>
          <c:h val="1.43421031419440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234908136482939E-2"/>
          <c:y val="2.0590395715630441E-2"/>
          <c:w val="0.86732131309673244"/>
          <c:h val="0.8917888416667554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Kraniell blödning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7000"/>
                    <a:satMod val="115000"/>
                    <a:lumMod val="114000"/>
                  </a:schemeClr>
                </a:gs>
                <a:gs pos="60000">
                  <a:schemeClr val="accent1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1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Blad1!$A$7:$A$16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Blad1!$B$7:$B$16</c:f>
              <c:numCache>
                <c:formatCode>General</c:formatCode>
                <c:ptCount val="10"/>
                <c:pt idx="0">
                  <c:v>37</c:v>
                </c:pt>
                <c:pt idx="1">
                  <c:v>49</c:v>
                </c:pt>
                <c:pt idx="2">
                  <c:v>57</c:v>
                </c:pt>
                <c:pt idx="3">
                  <c:v>36</c:v>
                </c:pt>
                <c:pt idx="4">
                  <c:v>39</c:v>
                </c:pt>
                <c:pt idx="5">
                  <c:v>53</c:v>
                </c:pt>
                <c:pt idx="6">
                  <c:v>51</c:v>
                </c:pt>
                <c:pt idx="7">
                  <c:v>44</c:v>
                </c:pt>
                <c:pt idx="8">
                  <c:v>55</c:v>
                </c:pt>
                <c:pt idx="9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A3-447F-8099-8126AEB99C14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Trauma</c:v>
                </c:pt>
              </c:strCache>
            </c:strRef>
          </c:tx>
          <c:spPr>
            <a:solidFill>
              <a:srgbClr val="E16BD3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Blad1!$A$7:$A$16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Blad1!$C$7:$C$16</c:f>
              <c:numCache>
                <c:formatCode>General</c:formatCode>
                <c:ptCount val="10"/>
                <c:pt idx="0">
                  <c:v>16</c:v>
                </c:pt>
                <c:pt idx="1">
                  <c:v>12</c:v>
                </c:pt>
                <c:pt idx="2">
                  <c:v>8</c:v>
                </c:pt>
                <c:pt idx="3">
                  <c:v>14</c:v>
                </c:pt>
                <c:pt idx="4">
                  <c:v>11</c:v>
                </c:pt>
                <c:pt idx="5">
                  <c:v>11</c:v>
                </c:pt>
                <c:pt idx="6">
                  <c:v>5</c:v>
                </c:pt>
                <c:pt idx="7">
                  <c:v>6</c:v>
                </c:pt>
                <c:pt idx="8">
                  <c:v>18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A3-447F-8099-8126AEB99C14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Övrigt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7000"/>
                    <a:satMod val="115000"/>
                    <a:lumMod val="114000"/>
                  </a:schemeClr>
                </a:gs>
                <a:gs pos="60000">
                  <a:schemeClr val="accent3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3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Blad1!$A$7:$A$16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Blad1!$D$7:$D$16</c:f>
              <c:numCache>
                <c:formatCode>General</c:formatCode>
                <c:ptCount val="10"/>
                <c:pt idx="0">
                  <c:v>28</c:v>
                </c:pt>
                <c:pt idx="1">
                  <c:v>29</c:v>
                </c:pt>
                <c:pt idx="2">
                  <c:v>20</c:v>
                </c:pt>
                <c:pt idx="3">
                  <c:v>32</c:v>
                </c:pt>
                <c:pt idx="4">
                  <c:v>29</c:v>
                </c:pt>
                <c:pt idx="5">
                  <c:v>28</c:v>
                </c:pt>
                <c:pt idx="6">
                  <c:v>22</c:v>
                </c:pt>
                <c:pt idx="7">
                  <c:v>37</c:v>
                </c:pt>
                <c:pt idx="8">
                  <c:v>54</c:v>
                </c:pt>
                <c:pt idx="9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DA-4B1B-9E3A-6ECAA2ABBBE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25136768"/>
        <c:axId val="525146280"/>
      </c:barChart>
      <c:catAx>
        <c:axId val="525136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25146280"/>
        <c:crosses val="autoZero"/>
        <c:auto val="1"/>
        <c:lblAlgn val="ctr"/>
        <c:lblOffset val="100"/>
        <c:noMultiLvlLbl val="0"/>
      </c:catAx>
      <c:valAx>
        <c:axId val="525146280"/>
        <c:scaling>
          <c:orientation val="minMax"/>
          <c:max val="1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25136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6334569591844496"/>
          <c:y val="4.5940629874974569E-2"/>
          <c:w val="0.27210078359770246"/>
          <c:h val="3.00449910696118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1624623247996668E-3"/>
          <c:y val="3.6974789915966387E-2"/>
          <c:w val="0.96947527628480246"/>
          <c:h val="0.83709601005756629"/>
        </c:manualLayout>
      </c:layout>
      <c:pie3D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Kolumn1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F901-476D-B2F6-7C2E08472BC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F901-476D-B2F6-7C2E08472BCF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F901-476D-B2F6-7C2E08472BCF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0DD47621-7062-4AA6-AA63-7AF54B5D75F6}" type="PERCENTAGE">
                      <a:rPr lang="en-US" baseline="0"/>
                      <a:pPr/>
                      <a:t>[PROCENT]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F901-476D-B2F6-7C2E08472BCF}"/>
                </c:ext>
              </c:extLst>
            </c:dLbl>
            <c:dLbl>
              <c:idx val="1"/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901-476D-B2F6-7C2E08472BCF}"/>
                </c:ext>
              </c:extLst>
            </c:dLbl>
            <c:dLbl>
              <c:idx val="2"/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901-476D-B2F6-7C2E08472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Blad1!$A$2:$A$4</c:f>
              <c:strCache>
                <c:ptCount val="3"/>
                <c:pt idx="0">
                  <c:v>Intrakraniell blödning</c:v>
                </c:pt>
                <c:pt idx="1">
                  <c:v>Trauma</c:v>
                </c:pt>
                <c:pt idx="2">
                  <c:v>Övrigt</c:v>
                </c:pt>
              </c:strCache>
            </c:strRef>
          </c:cat>
          <c:val>
            <c:numRef>
              <c:f>Blad1!$B$2:$B$4</c:f>
              <c:numCache>
                <c:formatCode>General</c:formatCode>
                <c:ptCount val="3"/>
                <c:pt idx="0">
                  <c:v>647</c:v>
                </c:pt>
                <c:pt idx="1">
                  <c:v>159</c:v>
                </c:pt>
                <c:pt idx="2">
                  <c:v>419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A3-447F-8099-8126AEB99C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Dödsorsak DCD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80C-4E6F-B412-02B18458F1B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80C-4E6F-B412-02B18458F1B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80C-4E6F-B412-02B18458F1B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80C-4E6F-B412-02B18458F1B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74A-437F-979F-27F228ACEA4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Blad1!$A$2:$A$6</c:f>
              <c:strCache>
                <c:ptCount val="5"/>
                <c:pt idx="0">
                  <c:v>Hjärtstopp </c:v>
                </c:pt>
                <c:pt idx="1">
                  <c:v>ICH/ Stroke </c:v>
                </c:pt>
                <c:pt idx="2">
                  <c:v>Trauma </c:v>
                </c:pt>
                <c:pt idx="3">
                  <c:v>Anoxi- ej primärt hjärtstopp </c:v>
                </c:pt>
                <c:pt idx="4">
                  <c:v>Respinsuff</c:v>
                </c:pt>
              </c:strCache>
            </c:strRef>
          </c:cat>
          <c:val>
            <c:numRef>
              <c:f>Blad1!$B$2:$B$6</c:f>
              <c:numCache>
                <c:formatCode>General</c:formatCode>
                <c:ptCount val="5"/>
                <c:pt idx="0">
                  <c:v>38</c:v>
                </c:pt>
                <c:pt idx="1">
                  <c:v>23</c:v>
                </c:pt>
                <c:pt idx="2">
                  <c:v>15</c:v>
                </c:pt>
                <c:pt idx="3">
                  <c:v>12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77-49AD-8337-6F34E6FC49D3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442621708671082E-2"/>
          <c:y val="1.8059429839502449E-2"/>
          <c:w val="0.95555737829132892"/>
          <c:h val="0.9233329764558169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Erbjudan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7000"/>
                    <a:satMod val="115000"/>
                    <a:lumMod val="114000"/>
                  </a:schemeClr>
                </a:gs>
                <a:gs pos="60000">
                  <a:schemeClr val="accent2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2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Blad1!$A$6:$A$16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Blad1!$B$6:$B$16</c:f>
              <c:numCache>
                <c:formatCode>General</c:formatCode>
                <c:ptCount val="11"/>
                <c:pt idx="0">
                  <c:v>35</c:v>
                </c:pt>
                <c:pt idx="1">
                  <c:v>35</c:v>
                </c:pt>
                <c:pt idx="2">
                  <c:v>39</c:v>
                </c:pt>
                <c:pt idx="3">
                  <c:v>39</c:v>
                </c:pt>
                <c:pt idx="4">
                  <c:v>30</c:v>
                </c:pt>
                <c:pt idx="5">
                  <c:v>26</c:v>
                </c:pt>
                <c:pt idx="6">
                  <c:v>20</c:v>
                </c:pt>
                <c:pt idx="7">
                  <c:v>17</c:v>
                </c:pt>
                <c:pt idx="8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77-477C-9D24-300536B84BF8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Förfrågan donator  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97000"/>
                    <a:satMod val="115000"/>
                    <a:lumMod val="114000"/>
                  </a:schemeClr>
                </a:gs>
                <a:gs pos="60000">
                  <a:schemeClr val="accent4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4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Blad1!$A$6:$A$16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Blad1!$C$6:$C$16</c:f>
              <c:numCache>
                <c:formatCode>General</c:formatCode>
                <c:ptCount val="11"/>
                <c:pt idx="0">
                  <c:v>117</c:v>
                </c:pt>
                <c:pt idx="1">
                  <c:v>142</c:v>
                </c:pt>
                <c:pt idx="2">
                  <c:v>134</c:v>
                </c:pt>
                <c:pt idx="3">
                  <c:v>129</c:v>
                </c:pt>
                <c:pt idx="4">
                  <c:v>120</c:v>
                </c:pt>
                <c:pt idx="5">
                  <c:v>124</c:v>
                </c:pt>
                <c:pt idx="6">
                  <c:v>122</c:v>
                </c:pt>
                <c:pt idx="7">
                  <c:v>144</c:v>
                </c:pt>
                <c:pt idx="8">
                  <c:v>285</c:v>
                </c:pt>
                <c:pt idx="9">
                  <c:v>354</c:v>
                </c:pt>
                <c:pt idx="10">
                  <c:v>360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77-477C-9D24-300536B84BF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41518976"/>
        <c:axId val="341515040"/>
      </c:barChart>
      <c:catAx>
        <c:axId val="34151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1515040"/>
        <c:crosses val="autoZero"/>
        <c:auto val="1"/>
        <c:lblAlgn val="ctr"/>
        <c:lblOffset val="100"/>
        <c:noMultiLvlLbl val="0"/>
      </c:catAx>
      <c:valAx>
        <c:axId val="341515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1518976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442637605081971E-2"/>
          <c:y val="2.4135695753390553E-2"/>
          <c:w val="0.94348006770892767"/>
          <c:h val="0.8570382304919883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Erbjudan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Blad1!$A$6:$A$16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Blad1!$B$6:$B$16</c:f>
              <c:numCache>
                <c:formatCode>General</c:formatCode>
                <c:ptCount val="11"/>
                <c:pt idx="0">
                  <c:v>16</c:v>
                </c:pt>
                <c:pt idx="1">
                  <c:v>18</c:v>
                </c:pt>
                <c:pt idx="2">
                  <c:v>17</c:v>
                </c:pt>
                <c:pt idx="3">
                  <c:v>22</c:v>
                </c:pt>
                <c:pt idx="4">
                  <c:v>11</c:v>
                </c:pt>
                <c:pt idx="5">
                  <c:v>14</c:v>
                </c:pt>
                <c:pt idx="6">
                  <c:v>11</c:v>
                </c:pt>
                <c:pt idx="7">
                  <c:v>11</c:v>
                </c:pt>
                <c:pt idx="8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77-477C-9D24-300536B84BF8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Förfrågan donator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Blad1!$A$6:$A$16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Blad1!$C$6:$C$16</c:f>
              <c:numCache>
                <c:formatCode>General</c:formatCode>
                <c:ptCount val="11"/>
                <c:pt idx="0">
                  <c:v>76</c:v>
                </c:pt>
                <c:pt idx="1">
                  <c:v>95</c:v>
                </c:pt>
                <c:pt idx="2">
                  <c:v>88</c:v>
                </c:pt>
                <c:pt idx="3">
                  <c:v>71</c:v>
                </c:pt>
                <c:pt idx="4">
                  <c:v>71</c:v>
                </c:pt>
                <c:pt idx="5">
                  <c:v>84</c:v>
                </c:pt>
                <c:pt idx="6">
                  <c:v>72</c:v>
                </c:pt>
                <c:pt idx="7">
                  <c:v>74</c:v>
                </c:pt>
                <c:pt idx="8">
                  <c:v>70</c:v>
                </c:pt>
                <c:pt idx="9">
                  <c:v>208</c:v>
                </c:pt>
                <c:pt idx="10">
                  <c:v>213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77-477C-9D24-300536B84B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1518976"/>
        <c:axId val="341515040"/>
      </c:barChart>
      <c:catAx>
        <c:axId val="34151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1515040"/>
        <c:crosses val="autoZero"/>
        <c:auto val="1"/>
        <c:lblAlgn val="ctr"/>
        <c:lblOffset val="100"/>
        <c:noMultiLvlLbl val="0"/>
      </c:catAx>
      <c:valAx>
        <c:axId val="341515040"/>
        <c:scaling>
          <c:orientation val="minMax"/>
          <c:max val="22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151897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DBD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Blad1!$A$2:$A$5</c:f>
              <c:strCache>
                <c:ptCount val="4"/>
                <c:pt idx="0">
                  <c:v>OFO Mellansverige (Stockholm- Gotland &amp; Region Mellansverige) </c:v>
                </c:pt>
                <c:pt idx="1">
                  <c:v>Västra Götaland, Norrland, sydöstra sjukvårdsregionen- Göteborg</c:v>
                </c:pt>
                <c:pt idx="2">
                  <c:v>Södra Regionen-Malmö </c:v>
                </c:pt>
                <c:pt idx="3">
                  <c:v>Sverige 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69</c:v>
                </c:pt>
                <c:pt idx="1">
                  <c:v>73</c:v>
                </c:pt>
                <c:pt idx="2">
                  <c:v>32</c:v>
                </c:pt>
                <c:pt idx="3">
                  <c:v>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17-4EBA-B608-B16FDE4FFA36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DCD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Blad1!$A$2:$A$5</c:f>
              <c:strCache>
                <c:ptCount val="4"/>
                <c:pt idx="0">
                  <c:v>OFO Mellansverige (Stockholm- Gotland &amp; Region Mellansverige) </c:v>
                </c:pt>
                <c:pt idx="1">
                  <c:v>Västra Götaland, Norrland, sydöstra sjukvårdsregionen- Göteborg</c:v>
                </c:pt>
                <c:pt idx="2">
                  <c:v>Södra Regionen-Malmö </c:v>
                </c:pt>
                <c:pt idx="3">
                  <c:v>Sverige 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32</c:v>
                </c:pt>
                <c:pt idx="1">
                  <c:v>19</c:v>
                </c:pt>
                <c:pt idx="2">
                  <c:v>8</c:v>
                </c:pt>
                <c:pt idx="3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17-4EBA-B608-B16FDE4FFA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15008335"/>
        <c:axId val="222404927"/>
      </c:barChart>
      <c:catAx>
        <c:axId val="3150083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22404927"/>
        <c:crosses val="autoZero"/>
        <c:auto val="1"/>
        <c:lblAlgn val="ctr"/>
        <c:lblOffset val="100"/>
        <c:noMultiLvlLbl val="0"/>
      </c:catAx>
      <c:valAx>
        <c:axId val="2224049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150083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858096542280042E-2"/>
          <c:y val="5.0507145557492396E-2"/>
          <c:w val="0.94348006770892767"/>
          <c:h val="0.8030624143654204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Erbjudan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Blad1!$A$6:$A$16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Blad1!$B$6:$B$16</c:f>
              <c:numCache>
                <c:formatCode>General</c:formatCode>
                <c:ptCount val="11"/>
                <c:pt idx="0">
                  <c:v>19</c:v>
                </c:pt>
                <c:pt idx="1">
                  <c:v>17</c:v>
                </c:pt>
                <c:pt idx="2">
                  <c:v>22</c:v>
                </c:pt>
                <c:pt idx="3">
                  <c:v>17</c:v>
                </c:pt>
                <c:pt idx="4">
                  <c:v>19</c:v>
                </c:pt>
                <c:pt idx="5">
                  <c:v>12</c:v>
                </c:pt>
                <c:pt idx="6">
                  <c:v>9</c:v>
                </c:pt>
                <c:pt idx="7">
                  <c:v>6</c:v>
                </c:pt>
                <c:pt idx="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EE-413E-935F-92127AE5C46F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Förfrågan Donator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Blad1!$A$6:$A$16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Blad1!$C$6:$C$16</c:f>
              <c:numCache>
                <c:formatCode>General</c:formatCode>
                <c:ptCount val="11"/>
                <c:pt idx="0">
                  <c:v>41</c:v>
                </c:pt>
                <c:pt idx="1">
                  <c:v>47</c:v>
                </c:pt>
                <c:pt idx="2">
                  <c:v>46</c:v>
                </c:pt>
                <c:pt idx="3">
                  <c:v>58</c:v>
                </c:pt>
                <c:pt idx="4">
                  <c:v>47</c:v>
                </c:pt>
                <c:pt idx="5">
                  <c:v>40</c:v>
                </c:pt>
                <c:pt idx="6">
                  <c:v>50</c:v>
                </c:pt>
                <c:pt idx="7">
                  <c:v>70</c:v>
                </c:pt>
                <c:pt idx="8">
                  <c:v>100</c:v>
                </c:pt>
                <c:pt idx="9">
                  <c:v>146</c:v>
                </c:pt>
                <c:pt idx="10">
                  <c:v>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EE-413E-935F-92127AE5C46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41518976"/>
        <c:axId val="341515040"/>
      </c:barChart>
      <c:catAx>
        <c:axId val="34151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1515040"/>
        <c:crosses val="autoZero"/>
        <c:auto val="1"/>
        <c:lblAlgn val="ctr"/>
        <c:lblOffset val="100"/>
        <c:noMultiLvlLbl val="0"/>
      </c:catAx>
      <c:valAx>
        <c:axId val="341515040"/>
        <c:scaling>
          <c:orientation val="minMax"/>
          <c:max val="16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1518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2E9-4851-9A87-8E7B249C2CD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2E9-4851-9A87-8E7B249C2CD5}"/>
              </c:ext>
            </c:extLst>
          </c:dPt>
          <c:dLbls>
            <c:dLbl>
              <c:idx val="3"/>
              <c:spPr>
                <a:solidFill>
                  <a:srgbClr val="FFC000"/>
                </a:solidFill>
                <a:ln>
                  <a:solidFill>
                    <a:srgbClr val="FF0000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459717198783958E-2"/>
                      <c:h val="6.006223030045214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22E9-4851-9A87-8E7B249C2CD5}"/>
                </c:ext>
              </c:extLst>
            </c:dLbl>
            <c:spPr>
              <a:solidFill>
                <a:srgbClr val="FFC000"/>
              </a:solidFill>
              <a:ln>
                <a:solidFill>
                  <a:srgbClr val="FF000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Blad1!$A$2:$A$5</c:f>
              <c:strCache>
                <c:ptCount val="4"/>
                <c:pt idx="0">
                  <c:v>Medicinsk kontraindikation </c:v>
                </c:pt>
                <c:pt idx="1">
                  <c:v>Bedömd som ej möjlig donator (utvecklar inte total hjärninfarkt eller bedöms ej avlida inom 180 min). </c:v>
                </c:pt>
                <c:pt idx="2">
                  <c:v>Ej samtycke</c:v>
                </c:pt>
                <c:pt idx="3">
                  <c:v>Hör inte av sig mer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131</c:v>
                </c:pt>
                <c:pt idx="1">
                  <c:v>18</c:v>
                </c:pt>
                <c:pt idx="2">
                  <c:v>57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2E9-4851-9A87-8E7B249C2C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61601408"/>
        <c:axId val="661594192"/>
      </c:barChart>
      <c:catAx>
        <c:axId val="6616014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61594192"/>
        <c:crosses val="autoZero"/>
        <c:auto val="1"/>
        <c:lblAlgn val="ctr"/>
        <c:lblOffset val="100"/>
        <c:noMultiLvlLbl val="0"/>
      </c:catAx>
      <c:valAx>
        <c:axId val="6615941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61601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Förfrågan DBD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7000"/>
                    <a:satMod val="115000"/>
                    <a:lumMod val="114000"/>
                  </a:schemeClr>
                </a:gs>
                <a:gs pos="60000">
                  <a:schemeClr val="accent1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1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Blad1!$A$2:$A$14</c:f>
              <c:strCache>
                <c:ptCount val="13"/>
                <c:pt idx="0">
                  <c:v>NKS Biva+ Neo </c:v>
                </c:pt>
                <c:pt idx="1">
                  <c:v>NKS Civa/Niva </c:v>
                </c:pt>
                <c:pt idx="2">
                  <c:v>NKS Thiva </c:v>
                </c:pt>
                <c:pt idx="3">
                  <c:v>NKS Ecmo </c:v>
                </c:pt>
                <c:pt idx="4">
                  <c:v>Ks/Huddinge </c:v>
                </c:pt>
                <c:pt idx="5">
                  <c:v>Sös Miva </c:v>
                </c:pt>
                <c:pt idx="6">
                  <c:v>Sös IVA </c:v>
                </c:pt>
                <c:pt idx="7">
                  <c:v>S:t Göran </c:v>
                </c:pt>
                <c:pt idx="8">
                  <c:v>Danderyd </c:v>
                </c:pt>
                <c:pt idx="9">
                  <c:v>Södertälje </c:v>
                </c:pt>
                <c:pt idx="10">
                  <c:v>Norrtälje </c:v>
                </c:pt>
                <c:pt idx="11">
                  <c:v>Visby </c:v>
                </c:pt>
                <c:pt idx="12">
                  <c:v>ICOD- avd </c:v>
                </c:pt>
              </c:strCache>
            </c:strRef>
          </c:cat>
          <c:val>
            <c:numRef>
              <c:f>Blad1!$B$2:$B$14</c:f>
              <c:numCache>
                <c:formatCode>General</c:formatCode>
                <c:ptCount val="13"/>
                <c:pt idx="0">
                  <c:v>5</c:v>
                </c:pt>
                <c:pt idx="1">
                  <c:v>21</c:v>
                </c:pt>
                <c:pt idx="2">
                  <c:v>5</c:v>
                </c:pt>
                <c:pt idx="3">
                  <c:v>5</c:v>
                </c:pt>
                <c:pt idx="4">
                  <c:v>3</c:v>
                </c:pt>
                <c:pt idx="5">
                  <c:v>4</c:v>
                </c:pt>
                <c:pt idx="6">
                  <c:v>6</c:v>
                </c:pt>
                <c:pt idx="7">
                  <c:v>6</c:v>
                </c:pt>
                <c:pt idx="8">
                  <c:v>2</c:v>
                </c:pt>
                <c:pt idx="9">
                  <c:v>1</c:v>
                </c:pt>
                <c:pt idx="10">
                  <c:v>2</c:v>
                </c:pt>
                <c:pt idx="1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A1-4013-A047-E975AF3DC109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Förfrågan DCD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7000"/>
                    <a:satMod val="115000"/>
                    <a:lumMod val="114000"/>
                  </a:schemeClr>
                </a:gs>
                <a:gs pos="60000">
                  <a:schemeClr val="accent2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2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Blad1!$A$2:$A$14</c:f>
              <c:strCache>
                <c:ptCount val="13"/>
                <c:pt idx="0">
                  <c:v>NKS Biva+ Neo </c:v>
                </c:pt>
                <c:pt idx="1">
                  <c:v>NKS Civa/Niva </c:v>
                </c:pt>
                <c:pt idx="2">
                  <c:v>NKS Thiva </c:v>
                </c:pt>
                <c:pt idx="3">
                  <c:v>NKS Ecmo </c:v>
                </c:pt>
                <c:pt idx="4">
                  <c:v>Ks/Huddinge </c:v>
                </c:pt>
                <c:pt idx="5">
                  <c:v>Sös Miva </c:v>
                </c:pt>
                <c:pt idx="6">
                  <c:v>Sös IVA </c:v>
                </c:pt>
                <c:pt idx="7">
                  <c:v>S:t Göran </c:v>
                </c:pt>
                <c:pt idx="8">
                  <c:v>Danderyd </c:v>
                </c:pt>
                <c:pt idx="9">
                  <c:v>Södertälje </c:v>
                </c:pt>
                <c:pt idx="10">
                  <c:v>Norrtälje </c:v>
                </c:pt>
                <c:pt idx="11">
                  <c:v>Visby </c:v>
                </c:pt>
                <c:pt idx="12">
                  <c:v>ICOD- avd </c:v>
                </c:pt>
              </c:strCache>
            </c:strRef>
          </c:cat>
          <c:val>
            <c:numRef>
              <c:f>Blad1!$C$2:$C$14</c:f>
              <c:numCache>
                <c:formatCode>General</c:formatCode>
                <c:ptCount val="13"/>
                <c:pt idx="1">
                  <c:v>21</c:v>
                </c:pt>
                <c:pt idx="2">
                  <c:v>8</c:v>
                </c:pt>
                <c:pt idx="3">
                  <c:v>2</c:v>
                </c:pt>
                <c:pt idx="4">
                  <c:v>11</c:v>
                </c:pt>
                <c:pt idx="5">
                  <c:v>14</c:v>
                </c:pt>
                <c:pt idx="6">
                  <c:v>9</c:v>
                </c:pt>
                <c:pt idx="7">
                  <c:v>8</c:v>
                </c:pt>
                <c:pt idx="8">
                  <c:v>8</c:v>
                </c:pt>
                <c:pt idx="9">
                  <c:v>5</c:v>
                </c:pt>
                <c:pt idx="10">
                  <c:v>5</c:v>
                </c:pt>
                <c:pt idx="1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A1-4013-A047-E975AF3DC109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Förfrågan DBD &amp; DCD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Blad1!$A$2:$A$14</c:f>
              <c:strCache>
                <c:ptCount val="13"/>
                <c:pt idx="0">
                  <c:v>NKS Biva+ Neo </c:v>
                </c:pt>
                <c:pt idx="1">
                  <c:v>NKS Civa/Niva </c:v>
                </c:pt>
                <c:pt idx="2">
                  <c:v>NKS Thiva </c:v>
                </c:pt>
                <c:pt idx="3">
                  <c:v>NKS Ecmo </c:v>
                </c:pt>
                <c:pt idx="4">
                  <c:v>Ks/Huddinge </c:v>
                </c:pt>
                <c:pt idx="5">
                  <c:v>Sös Miva </c:v>
                </c:pt>
                <c:pt idx="6">
                  <c:v>Sös IVA </c:v>
                </c:pt>
                <c:pt idx="7">
                  <c:v>S:t Göran </c:v>
                </c:pt>
                <c:pt idx="8">
                  <c:v>Danderyd </c:v>
                </c:pt>
                <c:pt idx="9">
                  <c:v>Södertälje </c:v>
                </c:pt>
                <c:pt idx="10">
                  <c:v>Norrtälje </c:v>
                </c:pt>
                <c:pt idx="11">
                  <c:v>Visby </c:v>
                </c:pt>
                <c:pt idx="12">
                  <c:v>ICOD- avd </c:v>
                </c:pt>
              </c:strCache>
            </c:strRef>
          </c:cat>
          <c:val>
            <c:numRef>
              <c:f>Blad1!$D$2:$D$14</c:f>
              <c:numCache>
                <c:formatCode>General</c:formatCode>
                <c:ptCount val="13"/>
                <c:pt idx="1">
                  <c:v>16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5</c:v>
                </c:pt>
                <c:pt idx="6">
                  <c:v>3</c:v>
                </c:pt>
                <c:pt idx="7">
                  <c:v>5</c:v>
                </c:pt>
                <c:pt idx="8">
                  <c:v>6</c:v>
                </c:pt>
                <c:pt idx="9">
                  <c:v>4</c:v>
                </c:pt>
                <c:pt idx="10">
                  <c:v>3</c:v>
                </c:pt>
                <c:pt idx="11">
                  <c:v>3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CA1-4013-A047-E975AF3DC1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59770800"/>
        <c:axId val="259789520"/>
      </c:barChart>
      <c:catAx>
        <c:axId val="259770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59789520"/>
        <c:crosses val="autoZero"/>
        <c:auto val="1"/>
        <c:lblAlgn val="ctr"/>
        <c:lblOffset val="100"/>
        <c:noMultiLvlLbl val="0"/>
      </c:catAx>
      <c:valAx>
        <c:axId val="259789520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59770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895-45FC-AF30-4BA3638303DA}"/>
              </c:ext>
            </c:extLst>
          </c:dPt>
          <c:dPt>
            <c:idx val="1"/>
            <c:invertIfNegative val="0"/>
            <c:bubble3D val="0"/>
            <c:spPr>
              <a:solidFill>
                <a:srgbClr val="C1211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895-45FC-AF30-4BA3638303DA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895-45FC-AF30-4BA3638303DA}"/>
              </c:ext>
            </c:extLst>
          </c:dPt>
          <c:dLbls>
            <c:spPr>
              <a:solidFill>
                <a:srgbClr val="FFC000"/>
              </a:solidFill>
              <a:ln>
                <a:solidFill>
                  <a:srgbClr val="FF0000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Blad1!$A$2:$A$5</c:f>
              <c:strCache>
                <c:ptCount val="4"/>
                <c:pt idx="0">
                  <c:v>Medicinsk kontraindikation </c:v>
                </c:pt>
                <c:pt idx="1">
                  <c:v>Bedöms som ej möjlig donator( utvecklar inte total hjärninfarkt eller bedöms ej avlida inom 180 min).</c:v>
                </c:pt>
                <c:pt idx="2">
                  <c:v>Ej samtycke</c:v>
                </c:pt>
                <c:pt idx="3">
                  <c:v>Hör inte av sig mer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89</c:v>
                </c:pt>
                <c:pt idx="1">
                  <c:v>16</c:v>
                </c:pt>
                <c:pt idx="2">
                  <c:v>31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895-45FC-AF30-4BA3638303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61601408"/>
        <c:axId val="661594192"/>
      </c:barChart>
      <c:catAx>
        <c:axId val="6616014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61594192"/>
        <c:crosses val="autoZero"/>
        <c:auto val="1"/>
        <c:lblAlgn val="ctr"/>
        <c:lblOffset val="100"/>
        <c:noMultiLvlLbl val="0"/>
      </c:catAx>
      <c:valAx>
        <c:axId val="6615941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661601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273126385158333E-2"/>
          <c:y val="2.1497586645705148E-2"/>
          <c:w val="0.96123448445014126"/>
          <c:h val="0.7654491602677021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Blad1!$F$1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73C-458E-9437-97CD91C20E60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73C-458E-9437-97CD91C20E60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73C-458E-9437-97CD91C20E60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473C-458E-9437-97CD91C20E6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Blad1!$A$2:$A$21</c:f>
              <c:strCache>
                <c:ptCount val="20"/>
                <c:pt idx="0">
                  <c:v>AS/NIVA</c:v>
                </c:pt>
                <c:pt idx="1">
                  <c:v>AS/CIVA</c:v>
                </c:pt>
                <c:pt idx="2">
                  <c:v>AS/ThIVA</c:v>
                </c:pt>
                <c:pt idx="3">
                  <c:v>AS/Biva/Neo </c:v>
                </c:pt>
                <c:pt idx="4">
                  <c:v>AS/Briva  </c:v>
                </c:pt>
                <c:pt idx="5">
                  <c:v>Västerås</c:v>
                </c:pt>
                <c:pt idx="6">
                  <c:v>Örebro Civa </c:v>
                </c:pt>
                <c:pt idx="7">
                  <c:v>Örebro Thiva </c:v>
                </c:pt>
                <c:pt idx="8">
                  <c:v>Eskilstuna</c:v>
                </c:pt>
                <c:pt idx="9">
                  <c:v>Nyköping</c:v>
                </c:pt>
                <c:pt idx="10">
                  <c:v>Karlstad</c:v>
                </c:pt>
                <c:pt idx="11">
                  <c:v>Karlskoga</c:v>
                </c:pt>
                <c:pt idx="12">
                  <c:v>Falun</c:v>
                </c:pt>
                <c:pt idx="13">
                  <c:v>Mora</c:v>
                </c:pt>
                <c:pt idx="14">
                  <c:v>Gävle</c:v>
                </c:pt>
                <c:pt idx="15">
                  <c:v>Hudiksvall</c:v>
                </c:pt>
                <c:pt idx="16">
                  <c:v>Torsby</c:v>
                </c:pt>
                <c:pt idx="17">
                  <c:v>Bollnäs </c:v>
                </c:pt>
                <c:pt idx="18">
                  <c:v>Arvika </c:v>
                </c:pt>
                <c:pt idx="19">
                  <c:v>Lindesberg</c:v>
                </c:pt>
              </c:strCache>
            </c:strRef>
          </c:cat>
          <c:val>
            <c:numRef>
              <c:f>Blad1!$F$2:$F$20</c:f>
              <c:numCache>
                <c:formatCode>General</c:formatCode>
                <c:ptCount val="19"/>
              </c:numCache>
            </c:numRef>
          </c:val>
          <c:extLst>
            <c:ext xmlns:c16="http://schemas.microsoft.com/office/drawing/2014/chart" uri="{C3380CC4-5D6E-409C-BE32-E72D297353CC}">
              <c16:uniqueId val="{00000004-DB31-428B-AB77-6C67B83559C8}"/>
            </c:ext>
          </c:extLst>
        </c:ser>
        <c:ser>
          <c:idx val="1"/>
          <c:order val="1"/>
          <c:tx>
            <c:strRef>
              <c:f>Blad1!$B$1</c:f>
              <c:strCache>
                <c:ptCount val="1"/>
                <c:pt idx="0">
                  <c:v>Förfrågan DBD 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Blad1!$A$2:$A$21</c:f>
              <c:strCache>
                <c:ptCount val="20"/>
                <c:pt idx="0">
                  <c:v>AS/NIVA</c:v>
                </c:pt>
                <c:pt idx="1">
                  <c:v>AS/CIVA</c:v>
                </c:pt>
                <c:pt idx="2">
                  <c:v>AS/ThIVA</c:v>
                </c:pt>
                <c:pt idx="3">
                  <c:v>AS/Biva/Neo </c:v>
                </c:pt>
                <c:pt idx="4">
                  <c:v>AS/Briva  </c:v>
                </c:pt>
                <c:pt idx="5">
                  <c:v>Västerås</c:v>
                </c:pt>
                <c:pt idx="6">
                  <c:v>Örebro Civa </c:v>
                </c:pt>
                <c:pt idx="7">
                  <c:v>Örebro Thiva </c:v>
                </c:pt>
                <c:pt idx="8">
                  <c:v>Eskilstuna</c:v>
                </c:pt>
                <c:pt idx="9">
                  <c:v>Nyköping</c:v>
                </c:pt>
                <c:pt idx="10">
                  <c:v>Karlstad</c:v>
                </c:pt>
                <c:pt idx="11">
                  <c:v>Karlskoga</c:v>
                </c:pt>
                <c:pt idx="12">
                  <c:v>Falun</c:v>
                </c:pt>
                <c:pt idx="13">
                  <c:v>Mora</c:v>
                </c:pt>
                <c:pt idx="14">
                  <c:v>Gävle</c:v>
                </c:pt>
                <c:pt idx="15">
                  <c:v>Hudiksvall</c:v>
                </c:pt>
                <c:pt idx="16">
                  <c:v>Torsby</c:v>
                </c:pt>
                <c:pt idx="17">
                  <c:v>Bollnäs </c:v>
                </c:pt>
                <c:pt idx="18">
                  <c:v>Arvika </c:v>
                </c:pt>
                <c:pt idx="19">
                  <c:v>Lindesberg</c:v>
                </c:pt>
              </c:strCache>
            </c:strRef>
          </c:cat>
          <c:val>
            <c:numRef>
              <c:f>Blad1!$B$2:$B$21</c:f>
              <c:numCache>
                <c:formatCode>General</c:formatCode>
                <c:ptCount val="20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5">
                  <c:v>3</c:v>
                </c:pt>
                <c:pt idx="6">
                  <c:v>4</c:v>
                </c:pt>
                <c:pt idx="8">
                  <c:v>3</c:v>
                </c:pt>
                <c:pt idx="10">
                  <c:v>9</c:v>
                </c:pt>
                <c:pt idx="11">
                  <c:v>2</c:v>
                </c:pt>
                <c:pt idx="12">
                  <c:v>11</c:v>
                </c:pt>
                <c:pt idx="13">
                  <c:v>4</c:v>
                </c:pt>
                <c:pt idx="15">
                  <c:v>3</c:v>
                </c:pt>
                <c:pt idx="17">
                  <c:v>1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31-428B-AB77-6C67B83559C8}"/>
            </c:ext>
          </c:extLst>
        </c:ser>
        <c:ser>
          <c:idx val="2"/>
          <c:order val="2"/>
          <c:tx>
            <c:strRef>
              <c:f>Blad1!$C$1</c:f>
              <c:strCache>
                <c:ptCount val="1"/>
                <c:pt idx="0">
                  <c:v>Förfrågan DCD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Blad1!$A$2:$A$21</c:f>
              <c:strCache>
                <c:ptCount val="20"/>
                <c:pt idx="0">
                  <c:v>AS/NIVA</c:v>
                </c:pt>
                <c:pt idx="1">
                  <c:v>AS/CIVA</c:v>
                </c:pt>
                <c:pt idx="2">
                  <c:v>AS/ThIVA</c:v>
                </c:pt>
                <c:pt idx="3">
                  <c:v>AS/Biva/Neo </c:v>
                </c:pt>
                <c:pt idx="4">
                  <c:v>AS/Briva  </c:v>
                </c:pt>
                <c:pt idx="5">
                  <c:v>Västerås</c:v>
                </c:pt>
                <c:pt idx="6">
                  <c:v>Örebro Civa </c:v>
                </c:pt>
                <c:pt idx="7">
                  <c:v>Örebro Thiva </c:v>
                </c:pt>
                <c:pt idx="8">
                  <c:v>Eskilstuna</c:v>
                </c:pt>
                <c:pt idx="9">
                  <c:v>Nyköping</c:v>
                </c:pt>
                <c:pt idx="10">
                  <c:v>Karlstad</c:v>
                </c:pt>
                <c:pt idx="11">
                  <c:v>Karlskoga</c:v>
                </c:pt>
                <c:pt idx="12">
                  <c:v>Falun</c:v>
                </c:pt>
                <c:pt idx="13">
                  <c:v>Mora</c:v>
                </c:pt>
                <c:pt idx="14">
                  <c:v>Gävle</c:v>
                </c:pt>
                <c:pt idx="15">
                  <c:v>Hudiksvall</c:v>
                </c:pt>
                <c:pt idx="16">
                  <c:v>Torsby</c:v>
                </c:pt>
                <c:pt idx="17">
                  <c:v>Bollnäs </c:v>
                </c:pt>
                <c:pt idx="18">
                  <c:v>Arvika </c:v>
                </c:pt>
                <c:pt idx="19">
                  <c:v>Lindesberg</c:v>
                </c:pt>
              </c:strCache>
            </c:strRef>
          </c:cat>
          <c:val>
            <c:numRef>
              <c:f>Blad1!$C$2:$C$21</c:f>
              <c:numCache>
                <c:formatCode>General</c:formatCode>
                <c:ptCount val="20"/>
                <c:pt idx="0">
                  <c:v>1</c:v>
                </c:pt>
                <c:pt idx="1">
                  <c:v>7</c:v>
                </c:pt>
                <c:pt idx="2">
                  <c:v>2</c:v>
                </c:pt>
                <c:pt idx="3">
                  <c:v>1</c:v>
                </c:pt>
                <c:pt idx="5">
                  <c:v>10</c:v>
                </c:pt>
                <c:pt idx="6">
                  <c:v>5</c:v>
                </c:pt>
                <c:pt idx="7">
                  <c:v>2</c:v>
                </c:pt>
                <c:pt idx="8">
                  <c:v>3</c:v>
                </c:pt>
                <c:pt idx="9">
                  <c:v>1</c:v>
                </c:pt>
                <c:pt idx="10">
                  <c:v>10</c:v>
                </c:pt>
                <c:pt idx="12">
                  <c:v>8</c:v>
                </c:pt>
                <c:pt idx="13">
                  <c:v>1</c:v>
                </c:pt>
                <c:pt idx="14">
                  <c:v>3</c:v>
                </c:pt>
                <c:pt idx="15">
                  <c:v>5</c:v>
                </c:pt>
                <c:pt idx="17">
                  <c:v>3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B31-428B-AB77-6C67B83559C8}"/>
            </c:ext>
          </c:extLst>
        </c:ser>
        <c:ser>
          <c:idx val="3"/>
          <c:order val="3"/>
          <c:tx>
            <c:strRef>
              <c:f>Blad1!$D$1</c:f>
              <c:strCache>
                <c:ptCount val="1"/>
                <c:pt idx="0">
                  <c:v>Förfrågan DBD &amp; DCD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Blad1!$A$2:$A$21</c:f>
              <c:strCache>
                <c:ptCount val="20"/>
                <c:pt idx="0">
                  <c:v>AS/NIVA</c:v>
                </c:pt>
                <c:pt idx="1">
                  <c:v>AS/CIVA</c:v>
                </c:pt>
                <c:pt idx="2">
                  <c:v>AS/ThIVA</c:v>
                </c:pt>
                <c:pt idx="3">
                  <c:v>AS/Biva/Neo </c:v>
                </c:pt>
                <c:pt idx="4">
                  <c:v>AS/Briva  </c:v>
                </c:pt>
                <c:pt idx="5">
                  <c:v>Västerås</c:v>
                </c:pt>
                <c:pt idx="6">
                  <c:v>Örebro Civa </c:v>
                </c:pt>
                <c:pt idx="7">
                  <c:v>Örebro Thiva </c:v>
                </c:pt>
                <c:pt idx="8">
                  <c:v>Eskilstuna</c:v>
                </c:pt>
                <c:pt idx="9">
                  <c:v>Nyköping</c:v>
                </c:pt>
                <c:pt idx="10">
                  <c:v>Karlstad</c:v>
                </c:pt>
                <c:pt idx="11">
                  <c:v>Karlskoga</c:v>
                </c:pt>
                <c:pt idx="12">
                  <c:v>Falun</c:v>
                </c:pt>
                <c:pt idx="13">
                  <c:v>Mora</c:v>
                </c:pt>
                <c:pt idx="14">
                  <c:v>Gävle</c:v>
                </c:pt>
                <c:pt idx="15">
                  <c:v>Hudiksvall</c:v>
                </c:pt>
                <c:pt idx="16">
                  <c:v>Torsby</c:v>
                </c:pt>
                <c:pt idx="17">
                  <c:v>Bollnäs </c:v>
                </c:pt>
                <c:pt idx="18">
                  <c:v>Arvika </c:v>
                </c:pt>
                <c:pt idx="19">
                  <c:v>Lindesberg</c:v>
                </c:pt>
              </c:strCache>
            </c:strRef>
          </c:cat>
          <c:val>
            <c:numRef>
              <c:f>Blad1!$D$2:$D$21</c:f>
              <c:numCache>
                <c:formatCode>General</c:formatCode>
                <c:ptCount val="20"/>
                <c:pt idx="0">
                  <c:v>2</c:v>
                </c:pt>
                <c:pt idx="1">
                  <c:v>6</c:v>
                </c:pt>
                <c:pt idx="2">
                  <c:v>1</c:v>
                </c:pt>
                <c:pt idx="5">
                  <c:v>4</c:v>
                </c:pt>
                <c:pt idx="6">
                  <c:v>4</c:v>
                </c:pt>
                <c:pt idx="8">
                  <c:v>3</c:v>
                </c:pt>
                <c:pt idx="10">
                  <c:v>5</c:v>
                </c:pt>
                <c:pt idx="12">
                  <c:v>4</c:v>
                </c:pt>
                <c:pt idx="13">
                  <c:v>1</c:v>
                </c:pt>
                <c:pt idx="14">
                  <c:v>1</c:v>
                </c:pt>
                <c:pt idx="15">
                  <c:v>4</c:v>
                </c:pt>
                <c:pt idx="1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B31-428B-AB77-6C67B83559C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38632024"/>
        <c:axId val="538632680"/>
      </c:barChart>
      <c:catAx>
        <c:axId val="538632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38632680"/>
        <c:crosses val="autoZero"/>
        <c:auto val="1"/>
        <c:lblAlgn val="ctr"/>
        <c:lblOffset val="100"/>
        <c:noMultiLvlLbl val="0"/>
      </c:catAx>
      <c:valAx>
        <c:axId val="538632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38632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273126385158333E-2"/>
          <c:y val="2.1497586645705148E-2"/>
          <c:w val="0.96123448445014126"/>
          <c:h val="0.7654491602677021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Blad1!$F$1</c:f>
              <c:strCache>
                <c:ptCount val="1"/>
              </c:strCache>
            </c:strRef>
          </c:tx>
          <c:spPr>
            <a:solidFill>
              <a:srgbClr val="FFCC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DB31-428B-AB77-6C67B83559C8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DB31-428B-AB77-6C67B83559C8}"/>
              </c:ext>
            </c:extLst>
          </c:dPt>
          <c:dPt>
            <c:idx val="2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DB31-428B-AB77-6C67B83559C8}"/>
              </c:ext>
            </c:extLst>
          </c:dPt>
          <c:dPt>
            <c:idx val="2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DB31-428B-AB77-6C67B83559C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Blad1!$A$2:$A$35</c:f>
              <c:strCache>
                <c:ptCount val="34"/>
                <c:pt idx="0">
                  <c:v>NKS Biva+Neo </c:v>
                </c:pt>
                <c:pt idx="1">
                  <c:v>NKS-E4/E5</c:v>
                </c:pt>
                <c:pt idx="2">
                  <c:v>NKS/ThIVA</c:v>
                </c:pt>
                <c:pt idx="3">
                  <c:v>NKS/ECMO</c:v>
                </c:pt>
                <c:pt idx="4">
                  <c:v>KS/Huddinge</c:v>
                </c:pt>
                <c:pt idx="5">
                  <c:v>SöS/MIVA</c:v>
                </c:pt>
                <c:pt idx="6">
                  <c:v>SöS/IVA</c:v>
                </c:pt>
                <c:pt idx="7">
                  <c:v>S:t Göran</c:v>
                </c:pt>
                <c:pt idx="8">
                  <c:v>Danderyd</c:v>
                </c:pt>
                <c:pt idx="9">
                  <c:v>Södertälje</c:v>
                </c:pt>
                <c:pt idx="10">
                  <c:v>Norrtälje</c:v>
                </c:pt>
                <c:pt idx="11">
                  <c:v>Visby</c:v>
                </c:pt>
                <c:pt idx="12">
                  <c:v>Annan avd utanför IVA</c:v>
                </c:pt>
                <c:pt idx="14">
                  <c:v>AS/NIVA</c:v>
                </c:pt>
                <c:pt idx="15">
                  <c:v>AS/CIVA</c:v>
                </c:pt>
                <c:pt idx="16">
                  <c:v>AS/ThIVA</c:v>
                </c:pt>
                <c:pt idx="17">
                  <c:v>AS/Biva/Neo </c:v>
                </c:pt>
                <c:pt idx="18">
                  <c:v>AS/Briva  </c:v>
                </c:pt>
                <c:pt idx="19">
                  <c:v>Västerås</c:v>
                </c:pt>
                <c:pt idx="20">
                  <c:v>Örebro Civa </c:v>
                </c:pt>
                <c:pt idx="21">
                  <c:v>Örebro Thiva </c:v>
                </c:pt>
                <c:pt idx="22">
                  <c:v>Eskilstuna</c:v>
                </c:pt>
                <c:pt idx="23">
                  <c:v>Nyköping</c:v>
                </c:pt>
                <c:pt idx="24">
                  <c:v>Karlstad</c:v>
                </c:pt>
                <c:pt idx="25">
                  <c:v>Karlskoga</c:v>
                </c:pt>
                <c:pt idx="26">
                  <c:v>Falun</c:v>
                </c:pt>
                <c:pt idx="27">
                  <c:v>Mora</c:v>
                </c:pt>
                <c:pt idx="28">
                  <c:v>Gävle</c:v>
                </c:pt>
                <c:pt idx="29">
                  <c:v>Hudiksvall</c:v>
                </c:pt>
                <c:pt idx="30">
                  <c:v>Torsby</c:v>
                </c:pt>
                <c:pt idx="31">
                  <c:v>Bollnäs </c:v>
                </c:pt>
                <c:pt idx="32">
                  <c:v>Arvika </c:v>
                </c:pt>
                <c:pt idx="33">
                  <c:v>Lindesberg</c:v>
                </c:pt>
              </c:strCache>
            </c:strRef>
          </c:cat>
          <c:val>
            <c:numRef>
              <c:f>Blad1!$F$2:$F$34</c:f>
              <c:numCache>
                <c:formatCode>General</c:formatCode>
                <c:ptCount val="33"/>
              </c:numCache>
            </c:numRef>
          </c:val>
          <c:extLst>
            <c:ext xmlns:c16="http://schemas.microsoft.com/office/drawing/2014/chart" uri="{C3380CC4-5D6E-409C-BE32-E72D297353CC}">
              <c16:uniqueId val="{00000004-DB31-428B-AB77-6C67B83559C8}"/>
            </c:ext>
          </c:extLst>
        </c:ser>
        <c:ser>
          <c:idx val="1"/>
          <c:order val="1"/>
          <c:tx>
            <c:strRef>
              <c:f>Blad1!$B$1</c:f>
              <c:strCache>
                <c:ptCount val="1"/>
                <c:pt idx="0">
                  <c:v>Förfrågan DBD 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Blad1!$A$2:$A$35</c:f>
              <c:strCache>
                <c:ptCount val="34"/>
                <c:pt idx="0">
                  <c:v>NKS Biva+Neo </c:v>
                </c:pt>
                <c:pt idx="1">
                  <c:v>NKS-E4/E5</c:v>
                </c:pt>
                <c:pt idx="2">
                  <c:v>NKS/ThIVA</c:v>
                </c:pt>
                <c:pt idx="3">
                  <c:v>NKS/ECMO</c:v>
                </c:pt>
                <c:pt idx="4">
                  <c:v>KS/Huddinge</c:v>
                </c:pt>
                <c:pt idx="5">
                  <c:v>SöS/MIVA</c:v>
                </c:pt>
                <c:pt idx="6">
                  <c:v>SöS/IVA</c:v>
                </c:pt>
                <c:pt idx="7">
                  <c:v>S:t Göran</c:v>
                </c:pt>
                <c:pt idx="8">
                  <c:v>Danderyd</c:v>
                </c:pt>
                <c:pt idx="9">
                  <c:v>Södertälje</c:v>
                </c:pt>
                <c:pt idx="10">
                  <c:v>Norrtälje</c:v>
                </c:pt>
                <c:pt idx="11">
                  <c:v>Visby</c:v>
                </c:pt>
                <c:pt idx="12">
                  <c:v>Annan avd utanför IVA</c:v>
                </c:pt>
                <c:pt idx="14">
                  <c:v>AS/NIVA</c:v>
                </c:pt>
                <c:pt idx="15">
                  <c:v>AS/CIVA</c:v>
                </c:pt>
                <c:pt idx="16">
                  <c:v>AS/ThIVA</c:v>
                </c:pt>
                <c:pt idx="17">
                  <c:v>AS/Biva/Neo </c:v>
                </c:pt>
                <c:pt idx="18">
                  <c:v>AS/Briva  </c:v>
                </c:pt>
                <c:pt idx="19">
                  <c:v>Västerås</c:v>
                </c:pt>
                <c:pt idx="20">
                  <c:v>Örebro Civa </c:v>
                </c:pt>
                <c:pt idx="21">
                  <c:v>Örebro Thiva </c:v>
                </c:pt>
                <c:pt idx="22">
                  <c:v>Eskilstuna</c:v>
                </c:pt>
                <c:pt idx="23">
                  <c:v>Nyköping</c:v>
                </c:pt>
                <c:pt idx="24">
                  <c:v>Karlstad</c:v>
                </c:pt>
                <c:pt idx="25">
                  <c:v>Karlskoga</c:v>
                </c:pt>
                <c:pt idx="26">
                  <c:v>Falun</c:v>
                </c:pt>
                <c:pt idx="27">
                  <c:v>Mora</c:v>
                </c:pt>
                <c:pt idx="28">
                  <c:v>Gävle</c:v>
                </c:pt>
                <c:pt idx="29">
                  <c:v>Hudiksvall</c:v>
                </c:pt>
                <c:pt idx="30">
                  <c:v>Torsby</c:v>
                </c:pt>
                <c:pt idx="31">
                  <c:v>Bollnäs </c:v>
                </c:pt>
                <c:pt idx="32">
                  <c:v>Arvika </c:v>
                </c:pt>
                <c:pt idx="33">
                  <c:v>Lindesberg</c:v>
                </c:pt>
              </c:strCache>
            </c:strRef>
          </c:cat>
          <c:val>
            <c:numRef>
              <c:f>Blad1!$B$2:$B$35</c:f>
              <c:numCache>
                <c:formatCode>General</c:formatCode>
                <c:ptCount val="34"/>
                <c:pt idx="0">
                  <c:v>5</c:v>
                </c:pt>
                <c:pt idx="1">
                  <c:v>21</c:v>
                </c:pt>
                <c:pt idx="2">
                  <c:v>5</c:v>
                </c:pt>
                <c:pt idx="3">
                  <c:v>5</c:v>
                </c:pt>
                <c:pt idx="4">
                  <c:v>3</c:v>
                </c:pt>
                <c:pt idx="5">
                  <c:v>4</c:v>
                </c:pt>
                <c:pt idx="6">
                  <c:v>6</c:v>
                </c:pt>
                <c:pt idx="7">
                  <c:v>6</c:v>
                </c:pt>
                <c:pt idx="8">
                  <c:v>2</c:v>
                </c:pt>
                <c:pt idx="9">
                  <c:v>1</c:v>
                </c:pt>
                <c:pt idx="10">
                  <c:v>2</c:v>
                </c:pt>
                <c:pt idx="11">
                  <c:v>4</c:v>
                </c:pt>
                <c:pt idx="14">
                  <c:v>3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9">
                  <c:v>3</c:v>
                </c:pt>
                <c:pt idx="20">
                  <c:v>4</c:v>
                </c:pt>
                <c:pt idx="22">
                  <c:v>3</c:v>
                </c:pt>
                <c:pt idx="24">
                  <c:v>9</c:v>
                </c:pt>
                <c:pt idx="25">
                  <c:v>2</c:v>
                </c:pt>
                <c:pt idx="26">
                  <c:v>11</c:v>
                </c:pt>
                <c:pt idx="27">
                  <c:v>4</c:v>
                </c:pt>
                <c:pt idx="29">
                  <c:v>3</c:v>
                </c:pt>
                <c:pt idx="31">
                  <c:v>1</c:v>
                </c:pt>
                <c:pt idx="3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31-428B-AB77-6C67B83559C8}"/>
            </c:ext>
          </c:extLst>
        </c:ser>
        <c:ser>
          <c:idx val="2"/>
          <c:order val="2"/>
          <c:tx>
            <c:strRef>
              <c:f>Blad1!$C$1</c:f>
              <c:strCache>
                <c:ptCount val="1"/>
                <c:pt idx="0">
                  <c:v>Förfrågan DCD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Blad1!$A$2:$A$35</c:f>
              <c:strCache>
                <c:ptCount val="34"/>
                <c:pt idx="0">
                  <c:v>NKS Biva+Neo </c:v>
                </c:pt>
                <c:pt idx="1">
                  <c:v>NKS-E4/E5</c:v>
                </c:pt>
                <c:pt idx="2">
                  <c:v>NKS/ThIVA</c:v>
                </c:pt>
                <c:pt idx="3">
                  <c:v>NKS/ECMO</c:v>
                </c:pt>
                <c:pt idx="4">
                  <c:v>KS/Huddinge</c:v>
                </c:pt>
                <c:pt idx="5">
                  <c:v>SöS/MIVA</c:v>
                </c:pt>
                <c:pt idx="6">
                  <c:v>SöS/IVA</c:v>
                </c:pt>
                <c:pt idx="7">
                  <c:v>S:t Göran</c:v>
                </c:pt>
                <c:pt idx="8">
                  <c:v>Danderyd</c:v>
                </c:pt>
                <c:pt idx="9">
                  <c:v>Södertälje</c:v>
                </c:pt>
                <c:pt idx="10">
                  <c:v>Norrtälje</c:v>
                </c:pt>
                <c:pt idx="11">
                  <c:v>Visby</c:v>
                </c:pt>
                <c:pt idx="12">
                  <c:v>Annan avd utanför IVA</c:v>
                </c:pt>
                <c:pt idx="14">
                  <c:v>AS/NIVA</c:v>
                </c:pt>
                <c:pt idx="15">
                  <c:v>AS/CIVA</c:v>
                </c:pt>
                <c:pt idx="16">
                  <c:v>AS/ThIVA</c:v>
                </c:pt>
                <c:pt idx="17">
                  <c:v>AS/Biva/Neo </c:v>
                </c:pt>
                <c:pt idx="18">
                  <c:v>AS/Briva  </c:v>
                </c:pt>
                <c:pt idx="19">
                  <c:v>Västerås</c:v>
                </c:pt>
                <c:pt idx="20">
                  <c:v>Örebro Civa </c:v>
                </c:pt>
                <c:pt idx="21">
                  <c:v>Örebro Thiva </c:v>
                </c:pt>
                <c:pt idx="22">
                  <c:v>Eskilstuna</c:v>
                </c:pt>
                <c:pt idx="23">
                  <c:v>Nyköping</c:v>
                </c:pt>
                <c:pt idx="24">
                  <c:v>Karlstad</c:v>
                </c:pt>
                <c:pt idx="25">
                  <c:v>Karlskoga</c:v>
                </c:pt>
                <c:pt idx="26">
                  <c:v>Falun</c:v>
                </c:pt>
                <c:pt idx="27">
                  <c:v>Mora</c:v>
                </c:pt>
                <c:pt idx="28">
                  <c:v>Gävle</c:v>
                </c:pt>
                <c:pt idx="29">
                  <c:v>Hudiksvall</c:v>
                </c:pt>
                <c:pt idx="30">
                  <c:v>Torsby</c:v>
                </c:pt>
                <c:pt idx="31">
                  <c:v>Bollnäs </c:v>
                </c:pt>
                <c:pt idx="32">
                  <c:v>Arvika </c:v>
                </c:pt>
                <c:pt idx="33">
                  <c:v>Lindesberg</c:v>
                </c:pt>
              </c:strCache>
            </c:strRef>
          </c:cat>
          <c:val>
            <c:numRef>
              <c:f>Blad1!$C$2:$C$35</c:f>
              <c:numCache>
                <c:formatCode>General</c:formatCode>
                <c:ptCount val="34"/>
                <c:pt idx="1">
                  <c:v>21</c:v>
                </c:pt>
                <c:pt idx="2">
                  <c:v>8</c:v>
                </c:pt>
                <c:pt idx="3">
                  <c:v>2</c:v>
                </c:pt>
                <c:pt idx="4">
                  <c:v>11</c:v>
                </c:pt>
                <c:pt idx="5">
                  <c:v>14</c:v>
                </c:pt>
                <c:pt idx="6">
                  <c:v>9</c:v>
                </c:pt>
                <c:pt idx="7">
                  <c:v>8</c:v>
                </c:pt>
                <c:pt idx="8">
                  <c:v>8</c:v>
                </c:pt>
                <c:pt idx="9">
                  <c:v>5</c:v>
                </c:pt>
                <c:pt idx="10">
                  <c:v>5</c:v>
                </c:pt>
                <c:pt idx="11">
                  <c:v>6</c:v>
                </c:pt>
                <c:pt idx="14">
                  <c:v>1</c:v>
                </c:pt>
                <c:pt idx="15">
                  <c:v>7</c:v>
                </c:pt>
                <c:pt idx="16">
                  <c:v>2</c:v>
                </c:pt>
                <c:pt idx="17">
                  <c:v>1</c:v>
                </c:pt>
                <c:pt idx="19">
                  <c:v>10</c:v>
                </c:pt>
                <c:pt idx="20">
                  <c:v>5</c:v>
                </c:pt>
                <c:pt idx="21">
                  <c:v>2</c:v>
                </c:pt>
                <c:pt idx="22">
                  <c:v>3</c:v>
                </c:pt>
                <c:pt idx="23">
                  <c:v>1</c:v>
                </c:pt>
                <c:pt idx="24">
                  <c:v>10</c:v>
                </c:pt>
                <c:pt idx="26">
                  <c:v>8</c:v>
                </c:pt>
                <c:pt idx="27">
                  <c:v>1</c:v>
                </c:pt>
                <c:pt idx="28">
                  <c:v>3</c:v>
                </c:pt>
                <c:pt idx="29">
                  <c:v>5</c:v>
                </c:pt>
                <c:pt idx="31">
                  <c:v>3</c:v>
                </c:pt>
                <c:pt idx="3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B31-428B-AB77-6C67B83559C8}"/>
            </c:ext>
          </c:extLst>
        </c:ser>
        <c:ser>
          <c:idx val="3"/>
          <c:order val="3"/>
          <c:tx>
            <c:strRef>
              <c:f>Blad1!$D$1</c:f>
              <c:strCache>
                <c:ptCount val="1"/>
                <c:pt idx="0">
                  <c:v>Förfrågan DBD &amp; DCD 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Blad1!$A$2:$A$35</c:f>
              <c:strCache>
                <c:ptCount val="34"/>
                <c:pt idx="0">
                  <c:v>NKS Biva+Neo </c:v>
                </c:pt>
                <c:pt idx="1">
                  <c:v>NKS-E4/E5</c:v>
                </c:pt>
                <c:pt idx="2">
                  <c:v>NKS/ThIVA</c:v>
                </c:pt>
                <c:pt idx="3">
                  <c:v>NKS/ECMO</c:v>
                </c:pt>
                <c:pt idx="4">
                  <c:v>KS/Huddinge</c:v>
                </c:pt>
                <c:pt idx="5">
                  <c:v>SöS/MIVA</c:v>
                </c:pt>
                <c:pt idx="6">
                  <c:v>SöS/IVA</c:v>
                </c:pt>
                <c:pt idx="7">
                  <c:v>S:t Göran</c:v>
                </c:pt>
                <c:pt idx="8">
                  <c:v>Danderyd</c:v>
                </c:pt>
                <c:pt idx="9">
                  <c:v>Södertälje</c:v>
                </c:pt>
                <c:pt idx="10">
                  <c:v>Norrtälje</c:v>
                </c:pt>
                <c:pt idx="11">
                  <c:v>Visby</c:v>
                </c:pt>
                <c:pt idx="12">
                  <c:v>Annan avd utanför IVA</c:v>
                </c:pt>
                <c:pt idx="14">
                  <c:v>AS/NIVA</c:v>
                </c:pt>
                <c:pt idx="15">
                  <c:v>AS/CIVA</c:v>
                </c:pt>
                <c:pt idx="16">
                  <c:v>AS/ThIVA</c:v>
                </c:pt>
                <c:pt idx="17">
                  <c:v>AS/Biva/Neo </c:v>
                </c:pt>
                <c:pt idx="18">
                  <c:v>AS/Briva  </c:v>
                </c:pt>
                <c:pt idx="19">
                  <c:v>Västerås</c:v>
                </c:pt>
                <c:pt idx="20">
                  <c:v>Örebro Civa </c:v>
                </c:pt>
                <c:pt idx="21">
                  <c:v>Örebro Thiva </c:v>
                </c:pt>
                <c:pt idx="22">
                  <c:v>Eskilstuna</c:v>
                </c:pt>
                <c:pt idx="23">
                  <c:v>Nyköping</c:v>
                </c:pt>
                <c:pt idx="24">
                  <c:v>Karlstad</c:v>
                </c:pt>
                <c:pt idx="25">
                  <c:v>Karlskoga</c:v>
                </c:pt>
                <c:pt idx="26">
                  <c:v>Falun</c:v>
                </c:pt>
                <c:pt idx="27">
                  <c:v>Mora</c:v>
                </c:pt>
                <c:pt idx="28">
                  <c:v>Gävle</c:v>
                </c:pt>
                <c:pt idx="29">
                  <c:v>Hudiksvall</c:v>
                </c:pt>
                <c:pt idx="30">
                  <c:v>Torsby</c:v>
                </c:pt>
                <c:pt idx="31">
                  <c:v>Bollnäs </c:v>
                </c:pt>
                <c:pt idx="32">
                  <c:v>Arvika </c:v>
                </c:pt>
                <c:pt idx="33">
                  <c:v>Lindesberg</c:v>
                </c:pt>
              </c:strCache>
            </c:strRef>
          </c:cat>
          <c:val>
            <c:numRef>
              <c:f>Blad1!$D$2:$D$35</c:f>
              <c:numCache>
                <c:formatCode>General</c:formatCode>
                <c:ptCount val="34"/>
                <c:pt idx="1">
                  <c:v>16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5</c:v>
                </c:pt>
                <c:pt idx="6">
                  <c:v>3</c:v>
                </c:pt>
                <c:pt idx="7">
                  <c:v>5</c:v>
                </c:pt>
                <c:pt idx="8">
                  <c:v>6</c:v>
                </c:pt>
                <c:pt idx="9">
                  <c:v>4</c:v>
                </c:pt>
                <c:pt idx="10">
                  <c:v>3</c:v>
                </c:pt>
                <c:pt idx="11">
                  <c:v>3</c:v>
                </c:pt>
                <c:pt idx="12">
                  <c:v>1</c:v>
                </c:pt>
                <c:pt idx="14">
                  <c:v>2</c:v>
                </c:pt>
                <c:pt idx="15">
                  <c:v>6</c:v>
                </c:pt>
                <c:pt idx="16">
                  <c:v>1</c:v>
                </c:pt>
                <c:pt idx="17">
                  <c:v>1</c:v>
                </c:pt>
                <c:pt idx="19">
                  <c:v>4</c:v>
                </c:pt>
                <c:pt idx="20">
                  <c:v>4</c:v>
                </c:pt>
                <c:pt idx="22">
                  <c:v>3</c:v>
                </c:pt>
                <c:pt idx="24">
                  <c:v>5</c:v>
                </c:pt>
                <c:pt idx="26">
                  <c:v>4</c:v>
                </c:pt>
                <c:pt idx="27">
                  <c:v>1</c:v>
                </c:pt>
                <c:pt idx="28">
                  <c:v>1</c:v>
                </c:pt>
                <c:pt idx="29">
                  <c:v>4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B31-428B-AB77-6C67B83559C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538632024"/>
        <c:axId val="538632680"/>
      </c:barChart>
      <c:catAx>
        <c:axId val="538632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38632680"/>
        <c:crosses val="autoZero"/>
        <c:auto val="1"/>
        <c:lblAlgn val="ctr"/>
        <c:lblOffset val="100"/>
        <c:noMultiLvlLbl val="0"/>
      </c:catAx>
      <c:valAx>
        <c:axId val="538632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38632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0"/>
        <c:delete val="1"/>
      </c:legendEntry>
      <c:layout>
        <c:manualLayout>
          <c:xMode val="edge"/>
          <c:yMode val="edge"/>
          <c:x val="0.2421555225846137"/>
          <c:y val="1.5808269343035711E-2"/>
          <c:w val="0.47872195173197962"/>
          <c:h val="5.3916571339898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833152353543571E-2"/>
          <c:y val="0.12190870945902157"/>
          <c:w val="0.94742218648249688"/>
          <c:h val="0.803062414365420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Blad1!$D$1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Blad1!$A$2:$A$6</c:f>
              <c:strCache>
                <c:ptCount val="5"/>
                <c:pt idx="0">
                  <c:v>Sto/Gotland (2,5 milj inv.)</c:v>
                </c:pt>
                <c:pt idx="1">
                  <c:v>Region Mellansverige (2,2 milj. inv.)</c:v>
                </c:pt>
                <c:pt idx="2">
                  <c:v>Gbg (3,9 milj. inv.)</c:v>
                </c:pt>
                <c:pt idx="3">
                  <c:v>Malmö (2,0 milj. inv.)</c:v>
                </c:pt>
                <c:pt idx="4">
                  <c:v>Sverige (10,6 milj inv)</c:v>
                </c:pt>
              </c:strCache>
            </c:strRef>
          </c:cat>
          <c:val>
            <c:numRef>
              <c:f>Blad1!$D$2:$D$6</c:f>
              <c:numCache>
                <c:formatCode>0</c:formatCode>
                <c:ptCount val="5"/>
                <c:pt idx="0">
                  <c:v>18.3</c:v>
                </c:pt>
                <c:pt idx="1">
                  <c:v>16.7</c:v>
                </c:pt>
                <c:pt idx="2">
                  <c:v>22.1</c:v>
                </c:pt>
                <c:pt idx="3">
                  <c:v>14.7</c:v>
                </c:pt>
                <c:pt idx="4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F3-4681-885F-A26816E2F929}"/>
            </c:ext>
          </c:extLst>
        </c:ser>
        <c:ser>
          <c:idx val="1"/>
          <c:order val="1"/>
          <c:tx>
            <c:strRef>
              <c:f>Blad1!$E$1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Blad1!$A$2:$A$6</c:f>
              <c:strCache>
                <c:ptCount val="5"/>
                <c:pt idx="0">
                  <c:v>Sto/Gotland (2,5 milj inv.)</c:v>
                </c:pt>
                <c:pt idx="1">
                  <c:v>Region Mellansverige (2,2 milj. inv.)</c:v>
                </c:pt>
                <c:pt idx="2">
                  <c:v>Gbg (3,9 milj. inv.)</c:v>
                </c:pt>
                <c:pt idx="3">
                  <c:v>Malmö (2,0 milj. inv.)</c:v>
                </c:pt>
                <c:pt idx="4">
                  <c:v>Sverige (10,6 milj inv)</c:v>
                </c:pt>
              </c:strCache>
            </c:strRef>
          </c:cat>
          <c:val>
            <c:numRef>
              <c:f>Blad1!$E$2:$E$6</c:f>
              <c:numCache>
                <c:formatCode>0</c:formatCode>
                <c:ptCount val="5"/>
                <c:pt idx="0">
                  <c:v>21</c:v>
                </c:pt>
                <c:pt idx="1">
                  <c:v>18</c:v>
                </c:pt>
                <c:pt idx="2">
                  <c:v>15</c:v>
                </c:pt>
                <c:pt idx="3">
                  <c:v>13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F3-4681-885F-A26816E2F929}"/>
            </c:ext>
          </c:extLst>
        </c:ser>
        <c:ser>
          <c:idx val="2"/>
          <c:order val="2"/>
          <c:tx>
            <c:strRef>
              <c:f>Blad1!$F$1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Blad1!$A$2:$A$6</c:f>
              <c:strCache>
                <c:ptCount val="5"/>
                <c:pt idx="0">
                  <c:v>Sto/Gotland (2,5 milj inv.)</c:v>
                </c:pt>
                <c:pt idx="1">
                  <c:v>Region Mellansverige (2,2 milj. inv.)</c:v>
                </c:pt>
                <c:pt idx="2">
                  <c:v>Gbg (3,9 milj. inv.)</c:v>
                </c:pt>
                <c:pt idx="3">
                  <c:v>Malmö (2,0 milj. inv.)</c:v>
                </c:pt>
                <c:pt idx="4">
                  <c:v>Sverige (10,6 milj inv)</c:v>
                </c:pt>
              </c:strCache>
            </c:strRef>
          </c:cat>
          <c:val>
            <c:numRef>
              <c:f>Blad1!$F$2:$F$6</c:f>
              <c:numCache>
                <c:formatCode>General</c:formatCode>
                <c:ptCount val="5"/>
                <c:pt idx="0">
                  <c:v>19</c:v>
                </c:pt>
                <c:pt idx="1">
                  <c:v>14</c:v>
                </c:pt>
                <c:pt idx="2">
                  <c:v>18</c:v>
                </c:pt>
                <c:pt idx="3">
                  <c:v>23</c:v>
                </c:pt>
                <c:pt idx="4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3F3-4681-885F-A26816E2F929}"/>
            </c:ext>
          </c:extLst>
        </c:ser>
        <c:ser>
          <c:idx val="3"/>
          <c:order val="3"/>
          <c:tx>
            <c:strRef>
              <c:f>Blad1!$G$1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Blad1!$A$2:$A$6</c:f>
              <c:strCache>
                <c:ptCount val="5"/>
                <c:pt idx="0">
                  <c:v>Sto/Gotland (2,5 milj inv.)</c:v>
                </c:pt>
                <c:pt idx="1">
                  <c:v>Region Mellansverige (2,2 milj. inv.)</c:v>
                </c:pt>
                <c:pt idx="2">
                  <c:v>Gbg (3,9 milj. inv.)</c:v>
                </c:pt>
                <c:pt idx="3">
                  <c:v>Malmö (2,0 milj. inv.)</c:v>
                </c:pt>
                <c:pt idx="4">
                  <c:v>Sverige (10,6 milj inv)</c:v>
                </c:pt>
              </c:strCache>
            </c:strRef>
          </c:cat>
          <c:val>
            <c:numRef>
              <c:f>Blad1!$G$2:$G$6</c:f>
              <c:numCache>
                <c:formatCode>General</c:formatCode>
                <c:ptCount val="5"/>
                <c:pt idx="0">
                  <c:v>18</c:v>
                </c:pt>
                <c:pt idx="1">
                  <c:v>20</c:v>
                </c:pt>
                <c:pt idx="2">
                  <c:v>20</c:v>
                </c:pt>
                <c:pt idx="3">
                  <c:v>21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3F3-4681-885F-A26816E2F929}"/>
            </c:ext>
          </c:extLst>
        </c:ser>
        <c:ser>
          <c:idx val="4"/>
          <c:order val="4"/>
          <c:tx>
            <c:strRef>
              <c:f>Blad1!$H$1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Blad1!$A$2:$A$6</c:f>
              <c:strCache>
                <c:ptCount val="5"/>
                <c:pt idx="0">
                  <c:v>Sto/Gotland (2,5 milj inv.)</c:v>
                </c:pt>
                <c:pt idx="1">
                  <c:v>Region Mellansverige (2,2 milj. inv.)</c:v>
                </c:pt>
                <c:pt idx="2">
                  <c:v>Gbg (3,9 milj. inv.)</c:v>
                </c:pt>
                <c:pt idx="3">
                  <c:v>Malmö (2,0 milj. inv.)</c:v>
                </c:pt>
                <c:pt idx="4">
                  <c:v>Sverige (10,6 milj inv)</c:v>
                </c:pt>
              </c:strCache>
            </c:strRef>
          </c:cat>
          <c:val>
            <c:numRef>
              <c:f>Blad1!$H$2:$H$6</c:f>
              <c:numCache>
                <c:formatCode>General</c:formatCode>
                <c:ptCount val="5"/>
                <c:pt idx="0">
                  <c:v>28</c:v>
                </c:pt>
                <c:pt idx="1">
                  <c:v>26</c:v>
                </c:pt>
                <c:pt idx="2">
                  <c:v>25</c:v>
                </c:pt>
                <c:pt idx="3">
                  <c:v>16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A3-47D9-83FC-EADBCA451B6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53503392"/>
        <c:axId val="353507328"/>
      </c:barChart>
      <c:catAx>
        <c:axId val="353503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bg1"/>
          </a:solidFill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53507328"/>
        <c:crosses val="autoZero"/>
        <c:auto val="1"/>
        <c:lblAlgn val="ctr"/>
        <c:lblOffset val="100"/>
        <c:noMultiLvlLbl val="0"/>
      </c:catAx>
      <c:valAx>
        <c:axId val="353507328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53503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552284225341401E-2"/>
          <c:y val="0.12365042911883323"/>
          <c:w val="0.94707388886780186"/>
          <c:h val="0.746425908831638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Blad1!$D$1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Blad1!$A$2:$A$6</c:f>
              <c:strCache>
                <c:ptCount val="5"/>
                <c:pt idx="0">
                  <c:v>Sto/Gotland (2,5 milj. inv.)</c:v>
                </c:pt>
                <c:pt idx="1">
                  <c:v>Region Mellansverige (2,2 milj. inv. )</c:v>
                </c:pt>
                <c:pt idx="2">
                  <c:v>Göteborg (3,9 milj. inv.)</c:v>
                </c:pt>
                <c:pt idx="3">
                  <c:v>Malmö (2,0 milj. inv.)</c:v>
                </c:pt>
                <c:pt idx="4">
                  <c:v>Sverige 10,6 milj/inv</c:v>
                </c:pt>
              </c:strCache>
            </c:strRef>
          </c:cat>
          <c:val>
            <c:numRef>
              <c:f>Blad1!$D$2:$D$6</c:f>
              <c:numCache>
                <c:formatCode>General</c:formatCode>
                <c:ptCount val="5"/>
                <c:pt idx="0">
                  <c:v>28</c:v>
                </c:pt>
                <c:pt idx="1">
                  <c:v>17</c:v>
                </c:pt>
                <c:pt idx="2">
                  <c:v>24</c:v>
                </c:pt>
                <c:pt idx="3">
                  <c:v>17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F3-4681-885F-A26816E2F929}"/>
            </c:ext>
          </c:extLst>
        </c:ser>
        <c:ser>
          <c:idx val="1"/>
          <c:order val="1"/>
          <c:tx>
            <c:strRef>
              <c:f>Blad1!$E$1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Blad1!$A$2:$A$6</c:f>
              <c:strCache>
                <c:ptCount val="5"/>
                <c:pt idx="0">
                  <c:v>Sto/Gotland (2,5 milj. inv.)</c:v>
                </c:pt>
                <c:pt idx="1">
                  <c:v>Region Mellansverige (2,2 milj. inv. )</c:v>
                </c:pt>
                <c:pt idx="2">
                  <c:v>Göteborg (3,9 milj. inv.)</c:v>
                </c:pt>
                <c:pt idx="3">
                  <c:v>Malmö (2,0 milj. inv.)</c:v>
                </c:pt>
                <c:pt idx="4">
                  <c:v>Sverige 10,6 milj/inv</c:v>
                </c:pt>
              </c:strCache>
            </c:strRef>
          </c:cat>
          <c:val>
            <c:numRef>
              <c:f>Blad1!$E$2:$E$6</c:f>
              <c:numCache>
                <c:formatCode>General</c:formatCode>
                <c:ptCount val="5"/>
                <c:pt idx="0">
                  <c:v>27</c:v>
                </c:pt>
                <c:pt idx="1">
                  <c:v>18</c:v>
                </c:pt>
                <c:pt idx="2">
                  <c:v>15</c:v>
                </c:pt>
                <c:pt idx="3">
                  <c:v>14</c:v>
                </c:pt>
                <c:pt idx="4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F3-4681-885F-A26816E2F929}"/>
            </c:ext>
          </c:extLst>
        </c:ser>
        <c:ser>
          <c:idx val="2"/>
          <c:order val="2"/>
          <c:tx>
            <c:strRef>
              <c:f>Blad1!$F$1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Blad1!$A$2:$A$6</c:f>
              <c:strCache>
                <c:ptCount val="5"/>
                <c:pt idx="0">
                  <c:v>Sto/Gotland (2,5 milj. inv.)</c:v>
                </c:pt>
                <c:pt idx="1">
                  <c:v>Region Mellansverige (2,2 milj. inv. )</c:v>
                </c:pt>
                <c:pt idx="2">
                  <c:v>Göteborg (3,9 milj. inv.)</c:v>
                </c:pt>
                <c:pt idx="3">
                  <c:v>Malmö (2,0 milj. inv.)</c:v>
                </c:pt>
                <c:pt idx="4">
                  <c:v>Sverige 10,6 milj/inv</c:v>
                </c:pt>
              </c:strCache>
            </c:strRef>
          </c:cat>
          <c:val>
            <c:numRef>
              <c:f>Blad1!$F$2:$F$6</c:f>
              <c:numCache>
                <c:formatCode>General</c:formatCode>
                <c:ptCount val="5"/>
                <c:pt idx="0">
                  <c:v>30</c:v>
                </c:pt>
                <c:pt idx="1">
                  <c:v>14</c:v>
                </c:pt>
                <c:pt idx="2">
                  <c:v>19</c:v>
                </c:pt>
                <c:pt idx="3">
                  <c:v>25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3F3-4681-885F-A26816E2F929}"/>
            </c:ext>
          </c:extLst>
        </c:ser>
        <c:ser>
          <c:idx val="3"/>
          <c:order val="3"/>
          <c:tx>
            <c:strRef>
              <c:f>Blad1!$G$1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Blad1!$A$2:$A$6</c:f>
              <c:strCache>
                <c:ptCount val="5"/>
                <c:pt idx="0">
                  <c:v>Sto/Gotland (2,5 milj. inv.)</c:v>
                </c:pt>
                <c:pt idx="1">
                  <c:v>Region Mellansverige (2,2 milj. inv. )</c:v>
                </c:pt>
                <c:pt idx="2">
                  <c:v>Göteborg (3,9 milj. inv.)</c:v>
                </c:pt>
                <c:pt idx="3">
                  <c:v>Malmö (2,0 milj. inv.)</c:v>
                </c:pt>
                <c:pt idx="4">
                  <c:v>Sverige 10,6 milj/inv</c:v>
                </c:pt>
              </c:strCache>
            </c:strRef>
          </c:cat>
          <c:val>
            <c:numRef>
              <c:f>Blad1!$G$2:$G$6</c:f>
              <c:numCache>
                <c:formatCode>General</c:formatCode>
                <c:ptCount val="5"/>
                <c:pt idx="0">
                  <c:v>26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3F3-4681-885F-A26816E2F929}"/>
            </c:ext>
          </c:extLst>
        </c:ser>
        <c:ser>
          <c:idx val="4"/>
          <c:order val="4"/>
          <c:tx>
            <c:strRef>
              <c:f>Blad1!$H$1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Blad1!$A$2:$A$6</c:f>
              <c:strCache>
                <c:ptCount val="5"/>
                <c:pt idx="0">
                  <c:v>Sto/Gotland (2,5 milj. inv.)</c:v>
                </c:pt>
                <c:pt idx="1">
                  <c:v>Region Mellansverige (2,2 milj. inv. )</c:v>
                </c:pt>
                <c:pt idx="2">
                  <c:v>Göteborg (3,9 milj. inv.)</c:v>
                </c:pt>
                <c:pt idx="3">
                  <c:v>Malmö (2,0 milj. inv.)</c:v>
                </c:pt>
                <c:pt idx="4">
                  <c:v>Sverige 10,6 milj/inv</c:v>
                </c:pt>
              </c:strCache>
            </c:strRef>
          </c:cat>
          <c:val>
            <c:numRef>
              <c:f>Blad1!$H$2:$H$6</c:f>
              <c:numCache>
                <c:formatCode>General</c:formatCode>
                <c:ptCount val="5"/>
                <c:pt idx="0">
                  <c:v>41</c:v>
                </c:pt>
                <c:pt idx="1">
                  <c:v>27</c:v>
                </c:pt>
                <c:pt idx="2">
                  <c:v>26</c:v>
                </c:pt>
                <c:pt idx="3">
                  <c:v>18</c:v>
                </c:pt>
                <c:pt idx="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5D-4757-AAB2-DD38BB01013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353503392"/>
        <c:axId val="353507328"/>
      </c:barChart>
      <c:catAx>
        <c:axId val="353503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53507328"/>
        <c:crosses val="autoZero"/>
        <c:auto val="1"/>
        <c:lblAlgn val="ctr"/>
        <c:lblOffset val="100"/>
        <c:noMultiLvlLbl val="0"/>
      </c:catAx>
      <c:valAx>
        <c:axId val="353507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53503392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Blodgrupp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7F7B-4FF9-A16C-41599031A6D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7F7B-4FF9-A16C-41599031A6D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7F7B-4FF9-A16C-41599031A6D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7F7B-4FF9-A16C-41599031A6D4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Blad1!$A$2:$A$5</c:f>
              <c:strCache>
                <c:ptCount val="4"/>
                <c:pt idx="0">
                  <c:v>A</c:v>
                </c:pt>
                <c:pt idx="1">
                  <c:v>AB</c:v>
                </c:pt>
                <c:pt idx="2">
                  <c:v>B</c:v>
                </c:pt>
                <c:pt idx="3">
                  <c:v>O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47</c:v>
                </c:pt>
                <c:pt idx="1">
                  <c:v>4</c:v>
                </c:pt>
                <c:pt idx="2">
                  <c:v>15</c:v>
                </c:pt>
                <c:pt idx="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47-4FE8-99EA-0812BB59B2AD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t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306502545620743E-2"/>
          <c:y val="0.16708935947190437"/>
          <c:w val="0.84842995169082125"/>
          <c:h val="0.66217356592386067"/>
        </c:manualLayout>
      </c:layout>
      <c:pie3D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Försäljning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7000"/>
                      <a:satMod val="115000"/>
                      <a:lumMod val="114000"/>
                    </a:schemeClr>
                  </a:gs>
                  <a:gs pos="60000">
                    <a:schemeClr val="accent1">
                      <a:tint val="100000"/>
                      <a:shade val="96000"/>
                      <a:satMod val="100000"/>
                      <a:lumMod val="108000"/>
                    </a:schemeClr>
                  </a:gs>
                  <a:gs pos="100000">
                    <a:schemeClr val="accent1">
                      <a:shade val="91000"/>
                      <a:sat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1750" dir="5400000" sy="98000" rotWithShape="0">
                  <a:srgbClr val="000000">
                    <a:alpha val="47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woPt" dir="t">
                  <a:rot lat="0" lon="0" rev="4800000"/>
                </a:lightRig>
              </a:scene3d>
              <a:sp3d prstMaterial="matte">
                <a:bevelT w="25400" h="44450"/>
              </a:sp3d>
            </c:spPr>
            <c:extLst>
              <c:ext xmlns:c16="http://schemas.microsoft.com/office/drawing/2014/chart" uri="{C3380CC4-5D6E-409C-BE32-E72D297353CC}">
                <c16:uniqueId val="{00000001-F784-4394-954C-798C7E673A4B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7000"/>
                      <a:satMod val="115000"/>
                      <a:lumMod val="114000"/>
                    </a:schemeClr>
                  </a:gs>
                  <a:gs pos="60000">
                    <a:schemeClr val="accent2">
                      <a:tint val="100000"/>
                      <a:shade val="96000"/>
                      <a:satMod val="100000"/>
                      <a:lumMod val="108000"/>
                    </a:schemeClr>
                  </a:gs>
                  <a:gs pos="100000">
                    <a:schemeClr val="accent2">
                      <a:shade val="91000"/>
                      <a:sat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1750" dir="5400000" sy="98000" rotWithShape="0">
                  <a:srgbClr val="000000">
                    <a:alpha val="47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woPt" dir="t">
                  <a:rot lat="0" lon="0" rev="4800000"/>
                </a:lightRig>
              </a:scene3d>
              <a:sp3d prstMaterial="matte">
                <a:bevelT w="25400" h="44450"/>
              </a:sp3d>
            </c:spPr>
            <c:extLst>
              <c:ext xmlns:c16="http://schemas.microsoft.com/office/drawing/2014/chart" uri="{C3380CC4-5D6E-409C-BE32-E72D297353CC}">
                <c16:uniqueId val="{00000001-D999-49C1-A136-0ED4CFDA1135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7000"/>
                      <a:satMod val="115000"/>
                      <a:lumMod val="114000"/>
                    </a:schemeClr>
                  </a:gs>
                  <a:gs pos="60000">
                    <a:schemeClr val="accent3">
                      <a:tint val="100000"/>
                      <a:shade val="96000"/>
                      <a:satMod val="100000"/>
                      <a:lumMod val="108000"/>
                    </a:schemeClr>
                  </a:gs>
                  <a:gs pos="100000">
                    <a:schemeClr val="accent3">
                      <a:shade val="91000"/>
                      <a:sat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1750" dir="5400000" sy="98000" rotWithShape="0">
                  <a:srgbClr val="000000">
                    <a:alpha val="47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woPt" dir="t">
                  <a:rot lat="0" lon="0" rev="4800000"/>
                </a:lightRig>
              </a:scene3d>
              <a:sp3d prstMaterial="matte">
                <a:bevelT w="25400" h="44450"/>
              </a:sp3d>
            </c:spPr>
            <c:extLst>
              <c:ext xmlns:c16="http://schemas.microsoft.com/office/drawing/2014/chart" uri="{C3380CC4-5D6E-409C-BE32-E72D297353CC}">
                <c16:uniqueId val="{00000005-F784-4394-954C-798C7E673A4B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7000"/>
                      <a:satMod val="115000"/>
                      <a:lumMod val="114000"/>
                    </a:schemeClr>
                  </a:gs>
                  <a:gs pos="60000">
                    <a:schemeClr val="accent4">
                      <a:tint val="100000"/>
                      <a:shade val="96000"/>
                      <a:satMod val="100000"/>
                      <a:lumMod val="108000"/>
                    </a:schemeClr>
                  </a:gs>
                  <a:gs pos="100000">
                    <a:schemeClr val="accent4">
                      <a:shade val="91000"/>
                      <a:sat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1750" dir="5400000" sy="98000" rotWithShape="0">
                  <a:srgbClr val="000000">
                    <a:alpha val="47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woPt" dir="t">
                  <a:rot lat="0" lon="0" rev="4800000"/>
                </a:lightRig>
              </a:scene3d>
              <a:sp3d prstMaterial="matte">
                <a:bevelT w="25400" h="44450"/>
              </a:sp3d>
            </c:spPr>
            <c:extLst>
              <c:ext xmlns:c16="http://schemas.microsoft.com/office/drawing/2014/chart" uri="{C3380CC4-5D6E-409C-BE32-E72D297353CC}">
                <c16:uniqueId val="{00000002-D999-49C1-A136-0ED4CFDA1135}"/>
              </c:ext>
            </c:extLst>
          </c:dPt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Blad1!$A$2:$A$5</c:f>
              <c:strCache>
                <c:ptCount val="4"/>
                <c:pt idx="0">
                  <c:v>O</c:v>
                </c:pt>
                <c:pt idx="1">
                  <c:v>A</c:v>
                </c:pt>
                <c:pt idx="2">
                  <c:v>B</c:v>
                </c:pt>
                <c:pt idx="3">
                  <c:v>AB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487</c:v>
                </c:pt>
                <c:pt idx="1">
                  <c:v>534</c:v>
                </c:pt>
                <c:pt idx="2">
                  <c:v>153</c:v>
                </c:pt>
                <c:pt idx="3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99-49C1-A136-0ED4CFDA113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138298996770714E-2"/>
          <c:y val="2.2917391092846063E-2"/>
          <c:w val="0.95165930487216277"/>
          <c:h val="0.8335708550360907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DCD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Blad1!$A$6:$A$26</c:f>
              <c:numCache>
                <c:formatCode>General</c:formatCode>
                <c:ptCount val="2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</c:numCache>
            </c:numRef>
          </c:cat>
          <c:val>
            <c:numRef>
              <c:f>Blad1!$B$6:$B$26</c:f>
              <c:numCache>
                <c:formatCode>General</c:formatCode>
                <c:ptCount val="21"/>
                <c:pt idx="14">
                  <c:v>9</c:v>
                </c:pt>
                <c:pt idx="15">
                  <c:v>4</c:v>
                </c:pt>
                <c:pt idx="16">
                  <c:v>8</c:v>
                </c:pt>
                <c:pt idx="17">
                  <c:v>19</c:v>
                </c:pt>
                <c:pt idx="18">
                  <c:v>21</c:v>
                </c:pt>
                <c:pt idx="19">
                  <c:v>40</c:v>
                </c:pt>
                <c:pt idx="20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5F-4D58-BB58-7DC2A3F2EF57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DBD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Blad1!$A$6:$A$26</c:f>
              <c:numCache>
                <c:formatCode>General</c:formatCode>
                <c:ptCount val="2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</c:numCache>
            </c:numRef>
          </c:cat>
          <c:val>
            <c:numRef>
              <c:f>Blad1!$C$6:$C$26</c:f>
              <c:numCache>
                <c:formatCode>General</c:formatCode>
                <c:ptCount val="21"/>
                <c:pt idx="0">
                  <c:v>61</c:v>
                </c:pt>
                <c:pt idx="1">
                  <c:v>53</c:v>
                </c:pt>
                <c:pt idx="2">
                  <c:v>61</c:v>
                </c:pt>
                <c:pt idx="3">
                  <c:v>52</c:v>
                </c:pt>
                <c:pt idx="4">
                  <c:v>67</c:v>
                </c:pt>
                <c:pt idx="5">
                  <c:v>48</c:v>
                </c:pt>
                <c:pt idx="6">
                  <c:v>52</c:v>
                </c:pt>
                <c:pt idx="7">
                  <c:v>65</c:v>
                </c:pt>
                <c:pt idx="8">
                  <c:v>64</c:v>
                </c:pt>
                <c:pt idx="9">
                  <c:v>60</c:v>
                </c:pt>
                <c:pt idx="10">
                  <c:v>84</c:v>
                </c:pt>
                <c:pt idx="11">
                  <c:v>81</c:v>
                </c:pt>
                <c:pt idx="12">
                  <c:v>90</c:v>
                </c:pt>
                <c:pt idx="13">
                  <c:v>85</c:v>
                </c:pt>
                <c:pt idx="14">
                  <c:v>73</c:v>
                </c:pt>
                <c:pt idx="15">
                  <c:v>75</c:v>
                </c:pt>
                <c:pt idx="16">
                  <c:v>84</c:v>
                </c:pt>
                <c:pt idx="17">
                  <c:v>59</c:v>
                </c:pt>
                <c:pt idx="18">
                  <c:v>66</c:v>
                </c:pt>
                <c:pt idx="19">
                  <c:v>87</c:v>
                </c:pt>
                <c:pt idx="20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5F-4D58-BB58-7DC2A3F2EF57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Actual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7000"/>
                    <a:satMod val="115000"/>
                    <a:lumMod val="114000"/>
                  </a:schemeClr>
                </a:gs>
                <a:gs pos="60000">
                  <a:schemeClr val="accent3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3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dLbl>
              <c:idx val="2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3248316786488649E-3"/>
                      <c:h val="3.54368604201510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C18A-4E73-812F-568A99BD77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Blad1!$A$6:$A$26</c:f>
              <c:numCache>
                <c:formatCode>General</c:formatCode>
                <c:ptCount val="2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</c:numCache>
            </c:numRef>
          </c:cat>
          <c:val>
            <c:numRef>
              <c:f>Blad1!$D$6:$D$26</c:f>
              <c:numCache>
                <c:formatCode>General</c:formatCode>
                <c:ptCount val="21"/>
                <c:pt idx="19">
                  <c:v>6</c:v>
                </c:pt>
                <c:pt idx="2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48-461E-8321-1E8D2F863DB6}"/>
            </c:ext>
          </c:extLst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Stand down DCD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97000"/>
                    <a:satMod val="115000"/>
                    <a:lumMod val="114000"/>
                  </a:schemeClr>
                </a:gs>
                <a:gs pos="60000">
                  <a:schemeClr val="accent4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4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dLbl>
              <c:idx val="2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0948020084445965E-2"/>
                      <c:h val="2.933231943476757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18A-4E73-812F-568A99BD77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Blad1!$A$6:$A$26</c:f>
              <c:numCache>
                <c:formatCode>General</c:formatCode>
                <c:ptCount val="2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</c:numCache>
            </c:numRef>
          </c:cat>
          <c:val>
            <c:numRef>
              <c:f>Blad1!$E$6:$E$26</c:f>
              <c:numCache>
                <c:formatCode>General</c:formatCode>
                <c:ptCount val="21"/>
                <c:pt idx="19">
                  <c:v>3</c:v>
                </c:pt>
                <c:pt idx="2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48-461E-8321-1E8D2F863DB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45349416"/>
        <c:axId val="345346136"/>
      </c:barChart>
      <c:catAx>
        <c:axId val="345349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5346136"/>
        <c:crosses val="autoZero"/>
        <c:auto val="1"/>
        <c:lblAlgn val="ctr"/>
        <c:lblOffset val="100"/>
        <c:noMultiLvlLbl val="0"/>
      </c:catAx>
      <c:valAx>
        <c:axId val="345346136"/>
        <c:scaling>
          <c:orientation val="minMax"/>
          <c:max val="14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5349416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1089358544051637"/>
          <c:y val="4.2771035477226813E-2"/>
          <c:w val="0.44418683684013072"/>
          <c:h val="8.16890293135950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sv-SE" dirty="0"/>
              <a:t>KÖN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5785024154589375E-2"/>
          <c:y val="0.17659809465502335"/>
          <c:w val="0.84842995169082125"/>
          <c:h val="0.66217356592386067"/>
        </c:manualLayout>
      </c:layout>
      <c:pie3D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Försäljning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7000"/>
                      <a:satMod val="115000"/>
                      <a:lumMod val="114000"/>
                    </a:schemeClr>
                  </a:gs>
                  <a:gs pos="60000">
                    <a:schemeClr val="accent1">
                      <a:tint val="100000"/>
                      <a:shade val="96000"/>
                      <a:satMod val="100000"/>
                      <a:lumMod val="108000"/>
                    </a:schemeClr>
                  </a:gs>
                  <a:gs pos="100000">
                    <a:schemeClr val="accent1">
                      <a:shade val="91000"/>
                      <a:sat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1750" dir="5400000" sy="98000" rotWithShape="0">
                  <a:srgbClr val="000000">
                    <a:alpha val="47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woPt" dir="t">
                  <a:rot lat="0" lon="0" rev="4800000"/>
                </a:lightRig>
              </a:scene3d>
              <a:sp3d prstMaterial="matte">
                <a:bevelT w="25400" h="44450"/>
              </a:sp3d>
            </c:spPr>
            <c:extLst>
              <c:ext xmlns:c16="http://schemas.microsoft.com/office/drawing/2014/chart" uri="{C3380CC4-5D6E-409C-BE32-E72D297353CC}">
                <c16:uniqueId val="{00000001-1675-48DE-BAB8-50C1A955DCF8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7000"/>
                      <a:satMod val="115000"/>
                      <a:lumMod val="114000"/>
                    </a:schemeClr>
                  </a:gs>
                  <a:gs pos="60000">
                    <a:schemeClr val="accent2">
                      <a:tint val="100000"/>
                      <a:shade val="96000"/>
                      <a:satMod val="100000"/>
                      <a:lumMod val="108000"/>
                    </a:schemeClr>
                  </a:gs>
                  <a:gs pos="100000">
                    <a:schemeClr val="accent2">
                      <a:shade val="91000"/>
                      <a:sat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1750" dir="5400000" sy="98000" rotWithShape="0">
                  <a:srgbClr val="000000">
                    <a:alpha val="47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woPt" dir="t">
                  <a:rot lat="0" lon="0" rev="4800000"/>
                </a:lightRig>
              </a:scene3d>
              <a:sp3d prstMaterial="matte">
                <a:bevelT w="25400" h="44450"/>
              </a:sp3d>
            </c:spPr>
            <c:extLst>
              <c:ext xmlns:c16="http://schemas.microsoft.com/office/drawing/2014/chart" uri="{C3380CC4-5D6E-409C-BE32-E72D297353CC}">
                <c16:uniqueId val="{00000001-D999-49C1-A136-0ED4CFDA1135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7000"/>
                      <a:satMod val="115000"/>
                      <a:lumMod val="114000"/>
                    </a:schemeClr>
                  </a:gs>
                  <a:gs pos="60000">
                    <a:schemeClr val="accent3">
                      <a:tint val="100000"/>
                      <a:shade val="96000"/>
                      <a:satMod val="100000"/>
                      <a:lumMod val="108000"/>
                    </a:schemeClr>
                  </a:gs>
                  <a:gs pos="100000">
                    <a:schemeClr val="accent3">
                      <a:shade val="91000"/>
                      <a:sat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1750" dir="5400000" sy="98000" rotWithShape="0">
                  <a:srgbClr val="000000">
                    <a:alpha val="47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woPt" dir="t">
                  <a:rot lat="0" lon="0" rev="4800000"/>
                </a:lightRig>
              </a:scene3d>
              <a:sp3d prstMaterial="matte">
                <a:bevelT w="25400" h="44450"/>
              </a:sp3d>
            </c:spPr>
            <c:extLst>
              <c:ext xmlns:c16="http://schemas.microsoft.com/office/drawing/2014/chart" uri="{C3380CC4-5D6E-409C-BE32-E72D297353CC}">
                <c16:uniqueId val="{00000005-1675-48DE-BAB8-50C1A955DCF8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7000"/>
                      <a:satMod val="115000"/>
                      <a:lumMod val="114000"/>
                    </a:schemeClr>
                  </a:gs>
                  <a:gs pos="60000">
                    <a:schemeClr val="accent4">
                      <a:tint val="100000"/>
                      <a:shade val="96000"/>
                      <a:satMod val="100000"/>
                      <a:lumMod val="108000"/>
                    </a:schemeClr>
                  </a:gs>
                  <a:gs pos="100000">
                    <a:schemeClr val="accent4">
                      <a:shade val="91000"/>
                      <a:sat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1750" dir="5400000" sy="98000" rotWithShape="0">
                  <a:srgbClr val="000000">
                    <a:alpha val="47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woPt" dir="t">
                  <a:rot lat="0" lon="0" rev="4800000"/>
                </a:lightRig>
              </a:scene3d>
              <a:sp3d prstMaterial="matte">
                <a:bevelT w="25400" h="44450"/>
              </a:sp3d>
            </c:spPr>
            <c:extLst>
              <c:ext xmlns:c16="http://schemas.microsoft.com/office/drawing/2014/chart" uri="{C3380CC4-5D6E-409C-BE32-E72D297353CC}">
                <c16:uniqueId val="{00000002-D999-49C1-A136-0ED4CFDA1135}"/>
              </c:ext>
            </c:extLst>
          </c:dPt>
          <c:dLbls>
            <c:dLbl>
              <c:idx val="0"/>
              <c:layout>
                <c:manualLayout>
                  <c:x val="-0.16324156491308162"/>
                  <c:y val="-0.16049959805466732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
</a:t>
                    </a:r>
                    <a:fld id="{4041A282-9D72-499D-9883-F179A9909F58}" type="PERCENTAGE">
                      <a:rPr lang="en-US" baseline="0"/>
                      <a:pPr/>
                      <a:t>[PROCENT]</a:t>
                    </a:fld>
                    <a:endParaRPr lang="en-US" baseline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675-48DE-BAB8-50C1A955DCF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aseline="0"/>
                      <a:t>
</a:t>
                    </a:r>
                    <a:fld id="{9417792E-45F3-4F77-BC26-9A2D0256519D}" type="PERCENTAGE">
                      <a:rPr lang="en-US" baseline="0"/>
                      <a:pPr/>
                      <a:t>[PROCENT]</a:t>
                    </a:fld>
                    <a:endParaRPr lang="en-US" baseline="0"/>
                  </a:p>
                </c:rich>
              </c:tx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999-49C1-A136-0ED4CFDA1135}"/>
                </c:ext>
              </c:extLst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Blad1!$A$2:$A$3</c:f>
              <c:strCache>
                <c:ptCount val="2"/>
                <c:pt idx="0">
                  <c:v>Män </c:v>
                </c:pt>
                <c:pt idx="1">
                  <c:v>Kvinnor </c:v>
                </c:pt>
              </c:strCache>
            </c:strRef>
          </c:cat>
          <c:val>
            <c:numRef>
              <c:f>Blad1!$B$2:$B$3</c:f>
              <c:numCache>
                <c:formatCode>General</c:formatCode>
                <c:ptCount val="2"/>
                <c:pt idx="0">
                  <c:v>645</c:v>
                </c:pt>
                <c:pt idx="1">
                  <c:v>581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99-49C1-A136-0ED4CFDA113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l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ln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v-SE"/>
              <a:t>Ålder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Serie 1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97000"/>
                    <a:satMod val="115000"/>
                    <a:lumMod val="114000"/>
                  </a:schemeClr>
                </a:gs>
                <a:gs pos="60000">
                  <a:schemeClr val="accent6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6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Blad1!$A$2:$A$11</c:f>
              <c:strCache>
                <c:ptCount val="10"/>
                <c:pt idx="0">
                  <c:v>0-10 år</c:v>
                </c:pt>
                <c:pt idx="1">
                  <c:v>11-20 år</c:v>
                </c:pt>
                <c:pt idx="2">
                  <c:v>21-30 år</c:v>
                </c:pt>
                <c:pt idx="3">
                  <c:v>31-40 år</c:v>
                </c:pt>
                <c:pt idx="4">
                  <c:v>41-50 år </c:v>
                </c:pt>
                <c:pt idx="5">
                  <c:v>51-60 år </c:v>
                </c:pt>
                <c:pt idx="6">
                  <c:v>61- 70 år </c:v>
                </c:pt>
                <c:pt idx="7">
                  <c:v>71- 80 år </c:v>
                </c:pt>
                <c:pt idx="8">
                  <c:v>81- 90 år </c:v>
                </c:pt>
                <c:pt idx="9">
                  <c:v>&gt;90 år </c:v>
                </c:pt>
              </c:strCache>
            </c:strRef>
          </c:cat>
          <c:val>
            <c:numRef>
              <c:f>Blad1!$B$2:$B$11</c:f>
              <c:numCache>
                <c:formatCode>General</c:formatCode>
                <c:ptCount val="10"/>
                <c:pt idx="0">
                  <c:v>2</c:v>
                </c:pt>
                <c:pt idx="1">
                  <c:v>4</c:v>
                </c:pt>
                <c:pt idx="2">
                  <c:v>3</c:v>
                </c:pt>
                <c:pt idx="3">
                  <c:v>5</c:v>
                </c:pt>
                <c:pt idx="4">
                  <c:v>12</c:v>
                </c:pt>
                <c:pt idx="5">
                  <c:v>22</c:v>
                </c:pt>
                <c:pt idx="6">
                  <c:v>29</c:v>
                </c:pt>
                <c:pt idx="7">
                  <c:v>22</c:v>
                </c:pt>
                <c:pt idx="8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34-4DE5-BE55-73EB7CBEF7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127203056"/>
        <c:axId val="1127215536"/>
      </c:barChart>
      <c:catAx>
        <c:axId val="1127203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127215536"/>
        <c:crosses val="autoZero"/>
        <c:auto val="1"/>
        <c:lblAlgn val="ctr"/>
        <c:lblOffset val="100"/>
        <c:noMultiLvlLbl val="0"/>
      </c:catAx>
      <c:valAx>
        <c:axId val="112721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1127203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Blad1!$A$2:$A$11</c:f>
              <c:strCache>
                <c:ptCount val="10"/>
                <c:pt idx="0">
                  <c:v>0-10 år</c:v>
                </c:pt>
                <c:pt idx="1">
                  <c:v>11-20 år</c:v>
                </c:pt>
                <c:pt idx="2">
                  <c:v>21-30 år</c:v>
                </c:pt>
                <c:pt idx="3">
                  <c:v>31-40 år</c:v>
                </c:pt>
                <c:pt idx="4">
                  <c:v>41-50 år</c:v>
                </c:pt>
                <c:pt idx="5">
                  <c:v>51-60 år</c:v>
                </c:pt>
                <c:pt idx="6">
                  <c:v>61-70 år</c:v>
                </c:pt>
                <c:pt idx="7">
                  <c:v>71-80 år</c:v>
                </c:pt>
                <c:pt idx="8">
                  <c:v>81-90 år</c:v>
                </c:pt>
                <c:pt idx="9">
                  <c:v>&gt; 90 år</c:v>
                </c:pt>
              </c:strCache>
            </c:strRef>
          </c:cat>
          <c:val>
            <c:numRef>
              <c:f>Blad1!$B$2:$B$11</c:f>
              <c:numCache>
                <c:formatCode>General</c:formatCode>
                <c:ptCount val="10"/>
                <c:pt idx="0">
                  <c:v>50</c:v>
                </c:pt>
                <c:pt idx="1">
                  <c:v>135</c:v>
                </c:pt>
                <c:pt idx="2">
                  <c:v>156</c:v>
                </c:pt>
                <c:pt idx="3">
                  <c:v>223</c:v>
                </c:pt>
                <c:pt idx="4">
                  <c:v>396</c:v>
                </c:pt>
                <c:pt idx="5">
                  <c:v>540</c:v>
                </c:pt>
                <c:pt idx="6">
                  <c:v>588</c:v>
                </c:pt>
                <c:pt idx="7">
                  <c:v>317</c:v>
                </c:pt>
                <c:pt idx="8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F6-4E88-81F0-6B9CC03408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27"/>
        <c:axId val="379773840"/>
        <c:axId val="379771872"/>
      </c:barChart>
      <c:catAx>
        <c:axId val="379773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79771872"/>
        <c:crosses val="autoZero"/>
        <c:auto val="1"/>
        <c:lblAlgn val="ctr"/>
        <c:lblOffset val="100"/>
        <c:noMultiLvlLbl val="0"/>
      </c:catAx>
      <c:valAx>
        <c:axId val="3797718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79773840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05649281293534E-2"/>
          <c:y val="4.3195327605245665E-2"/>
          <c:w val="0.96294350718706467"/>
          <c:h val="0.72925926898471327"/>
        </c:manualLayout>
      </c:layout>
      <c:lineChart>
        <c:grouping val="standar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Medelålder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Blad1!$A$8:$A$31</c:f>
              <c:numCache>
                <c:formatCode>General</c:formatCod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numCache>
            </c:numRef>
          </c:cat>
          <c:val>
            <c:numRef>
              <c:f>Blad1!$B$8:$B$31</c:f>
              <c:numCache>
                <c:formatCode>General</c:formatCode>
                <c:ptCount val="24"/>
                <c:pt idx="0">
                  <c:v>53</c:v>
                </c:pt>
                <c:pt idx="1">
                  <c:v>49</c:v>
                </c:pt>
                <c:pt idx="2">
                  <c:v>52</c:v>
                </c:pt>
                <c:pt idx="3">
                  <c:v>49</c:v>
                </c:pt>
                <c:pt idx="4">
                  <c:v>56</c:v>
                </c:pt>
                <c:pt idx="5">
                  <c:v>53</c:v>
                </c:pt>
                <c:pt idx="6">
                  <c:v>52</c:v>
                </c:pt>
                <c:pt idx="7">
                  <c:v>53</c:v>
                </c:pt>
                <c:pt idx="8">
                  <c:v>52</c:v>
                </c:pt>
                <c:pt idx="9">
                  <c:v>48</c:v>
                </c:pt>
                <c:pt idx="10">
                  <c:v>54</c:v>
                </c:pt>
                <c:pt idx="11">
                  <c:v>55</c:v>
                </c:pt>
                <c:pt idx="12">
                  <c:v>53</c:v>
                </c:pt>
                <c:pt idx="13">
                  <c:v>53</c:v>
                </c:pt>
                <c:pt idx="14">
                  <c:v>55</c:v>
                </c:pt>
                <c:pt idx="15">
                  <c:v>57</c:v>
                </c:pt>
                <c:pt idx="16">
                  <c:v>55</c:v>
                </c:pt>
                <c:pt idx="17">
                  <c:v>57</c:v>
                </c:pt>
                <c:pt idx="18">
                  <c:v>56</c:v>
                </c:pt>
                <c:pt idx="19">
                  <c:v>57</c:v>
                </c:pt>
                <c:pt idx="20">
                  <c:v>57</c:v>
                </c:pt>
                <c:pt idx="21">
                  <c:v>58</c:v>
                </c:pt>
                <c:pt idx="22">
                  <c:v>58</c:v>
                </c:pt>
                <c:pt idx="23">
                  <c:v>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EC4-4D47-ABB2-A20328CCBD5A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Medianålder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Blad1!$A$8:$A$31</c:f>
              <c:numCache>
                <c:formatCode>General</c:formatCod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numCache>
            </c:numRef>
          </c:cat>
          <c:val>
            <c:numRef>
              <c:f>Blad1!$C$8:$C$31</c:f>
              <c:numCache>
                <c:formatCode>General</c:formatCode>
                <c:ptCount val="24"/>
                <c:pt idx="0">
                  <c:v>53</c:v>
                </c:pt>
                <c:pt idx="1">
                  <c:v>57</c:v>
                </c:pt>
                <c:pt idx="2">
                  <c:v>53</c:v>
                </c:pt>
                <c:pt idx="3">
                  <c:v>52</c:v>
                </c:pt>
                <c:pt idx="4">
                  <c:v>59</c:v>
                </c:pt>
                <c:pt idx="5">
                  <c:v>55</c:v>
                </c:pt>
                <c:pt idx="6">
                  <c:v>56</c:v>
                </c:pt>
                <c:pt idx="7">
                  <c:v>58</c:v>
                </c:pt>
                <c:pt idx="8">
                  <c:v>55</c:v>
                </c:pt>
                <c:pt idx="9">
                  <c:v>53</c:v>
                </c:pt>
                <c:pt idx="10">
                  <c:v>58</c:v>
                </c:pt>
                <c:pt idx="11">
                  <c:v>59</c:v>
                </c:pt>
                <c:pt idx="12">
                  <c:v>54</c:v>
                </c:pt>
                <c:pt idx="13">
                  <c:v>57</c:v>
                </c:pt>
                <c:pt idx="14">
                  <c:v>59</c:v>
                </c:pt>
                <c:pt idx="15">
                  <c:v>59</c:v>
                </c:pt>
                <c:pt idx="16">
                  <c:v>62</c:v>
                </c:pt>
                <c:pt idx="17">
                  <c:v>63</c:v>
                </c:pt>
                <c:pt idx="18">
                  <c:v>61</c:v>
                </c:pt>
                <c:pt idx="19">
                  <c:v>59</c:v>
                </c:pt>
                <c:pt idx="20">
                  <c:v>63</c:v>
                </c:pt>
                <c:pt idx="21">
                  <c:v>62</c:v>
                </c:pt>
                <c:pt idx="22">
                  <c:v>63</c:v>
                </c:pt>
                <c:pt idx="23">
                  <c:v>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EC4-4D47-ABB2-A20328CCBD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53285368"/>
        <c:axId val="353294552"/>
      </c:lineChart>
      <c:catAx>
        <c:axId val="353285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53294552"/>
        <c:crosses val="autoZero"/>
        <c:auto val="1"/>
        <c:lblAlgn val="ctr"/>
        <c:lblOffset val="100"/>
        <c:noMultiLvlLbl val="0"/>
      </c:catAx>
      <c:valAx>
        <c:axId val="3532945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53285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716580299257465E-2"/>
          <c:y val="3.9275325878382852E-2"/>
          <c:w val="0.96409001863897448"/>
          <c:h val="0.803062414365420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70-79 år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7000"/>
                    <a:satMod val="115000"/>
                    <a:lumMod val="114000"/>
                  </a:schemeClr>
                </a:gs>
                <a:gs pos="60000">
                  <a:schemeClr val="accent1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1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Blad1!$A$3:$A$15</c:f>
              <c:numCache>
                <c:formatCode>General</c:formatCod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numCache>
            </c:numRef>
          </c:cat>
          <c:val>
            <c:numRef>
              <c:f>Blad1!$B$3:$B$15</c:f>
              <c:numCache>
                <c:formatCode>General</c:formatCode>
                <c:ptCount val="13"/>
                <c:pt idx="0">
                  <c:v>11</c:v>
                </c:pt>
                <c:pt idx="1">
                  <c:v>9</c:v>
                </c:pt>
                <c:pt idx="2">
                  <c:v>13</c:v>
                </c:pt>
                <c:pt idx="3">
                  <c:v>13</c:v>
                </c:pt>
                <c:pt idx="4">
                  <c:v>15</c:v>
                </c:pt>
                <c:pt idx="5">
                  <c:v>21</c:v>
                </c:pt>
                <c:pt idx="6">
                  <c:v>21</c:v>
                </c:pt>
                <c:pt idx="7">
                  <c:v>18</c:v>
                </c:pt>
                <c:pt idx="8">
                  <c:v>23</c:v>
                </c:pt>
                <c:pt idx="9">
                  <c:v>15</c:v>
                </c:pt>
                <c:pt idx="10">
                  <c:v>20</c:v>
                </c:pt>
                <c:pt idx="11">
                  <c:v>32</c:v>
                </c:pt>
                <c:pt idx="12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BC-40FC-960A-6FD2576DAD19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80-89 år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7000"/>
                    <a:satMod val="115000"/>
                    <a:lumMod val="114000"/>
                  </a:schemeClr>
                </a:gs>
                <a:gs pos="60000">
                  <a:schemeClr val="accent2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2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Blad1!$A$3:$A$15</c:f>
              <c:numCache>
                <c:formatCode>General</c:formatCod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numCache>
            </c:numRef>
          </c:cat>
          <c:val>
            <c:numRef>
              <c:f>Blad1!$C$3:$C$15</c:f>
              <c:numCache>
                <c:formatCode>General</c:formatCode>
                <c:ptCount val="13"/>
                <c:pt idx="0">
                  <c:v>1</c:v>
                </c:pt>
                <c:pt idx="2">
                  <c:v>2</c:v>
                </c:pt>
                <c:pt idx="3">
                  <c:v>6</c:v>
                </c:pt>
                <c:pt idx="4">
                  <c:v>5</c:v>
                </c:pt>
                <c:pt idx="5">
                  <c:v>3</c:v>
                </c:pt>
                <c:pt idx="6">
                  <c:v>2</c:v>
                </c:pt>
                <c:pt idx="7">
                  <c:v>5</c:v>
                </c:pt>
                <c:pt idx="8">
                  <c:v>3</c:v>
                </c:pt>
                <c:pt idx="9">
                  <c:v>5</c:v>
                </c:pt>
                <c:pt idx="10">
                  <c:v>4</c:v>
                </c:pt>
                <c:pt idx="11">
                  <c:v>8</c:v>
                </c:pt>
                <c:pt idx="1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3BC-40FC-960A-6FD2576DAD19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&gt; 89 år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7000"/>
                    <a:satMod val="115000"/>
                    <a:lumMod val="114000"/>
                  </a:schemeClr>
                </a:gs>
                <a:gs pos="60000">
                  <a:schemeClr val="accent3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3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Blad1!$A$3:$A$15</c:f>
              <c:numCache>
                <c:formatCode>General</c:formatCod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numCache>
            </c:numRef>
          </c:cat>
          <c:val>
            <c:numRef>
              <c:f>Blad1!$D$3:$D$15</c:f>
              <c:numCache>
                <c:formatCode>General</c:formatCode>
                <c:ptCount val="13"/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BC-40FC-960A-6FD2576DAD1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351855648"/>
        <c:axId val="351854008"/>
      </c:barChart>
      <c:catAx>
        <c:axId val="351855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51854008"/>
        <c:crosses val="autoZero"/>
        <c:auto val="1"/>
        <c:lblAlgn val="ctr"/>
        <c:lblOffset val="100"/>
        <c:noMultiLvlLbl val="0"/>
      </c:catAx>
      <c:valAx>
        <c:axId val="351854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51855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736068317547265E-2"/>
          <c:y val="2.132079833835018E-2"/>
          <c:w val="0.94089257864506071"/>
          <c:h val="0.80306241436542047"/>
        </c:manualLayout>
      </c:layout>
      <c:lineChart>
        <c:grouping val="standard"/>
        <c:varyColors val="0"/>
        <c:ser>
          <c:idx val="0"/>
          <c:order val="0"/>
          <c:tx>
            <c:strRef>
              <c:f>Blad1!$E$1</c:f>
              <c:strCache>
                <c:ptCount val="1"/>
                <c:pt idx="0">
                  <c:v>2020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Blad1!$A$2:$A$15</c:f>
              <c:strCache>
                <c:ptCount val="13"/>
                <c:pt idx="1">
                  <c:v>Jan</c:v>
                </c:pt>
                <c:pt idx="2">
                  <c:v>Feb</c:v>
                </c:pt>
                <c:pt idx="3">
                  <c:v>Mar</c:v>
                </c:pt>
                <c:pt idx="4">
                  <c:v>Apr</c:v>
                </c:pt>
                <c:pt idx="5">
                  <c:v>Maj</c:v>
                </c:pt>
                <c:pt idx="6">
                  <c:v>Jun</c:v>
                </c:pt>
                <c:pt idx="7">
                  <c:v>Jul</c:v>
                </c:pt>
                <c:pt idx="8">
                  <c:v>Aug</c:v>
                </c:pt>
                <c:pt idx="9">
                  <c:v>Sep</c:v>
                </c:pt>
                <c:pt idx="10">
                  <c:v>Okt</c:v>
                </c:pt>
                <c:pt idx="11">
                  <c:v>Nov</c:v>
                </c:pt>
                <c:pt idx="12">
                  <c:v>Dec</c:v>
                </c:pt>
              </c:strCache>
            </c:strRef>
          </c:cat>
          <c:val>
            <c:numRef>
              <c:f>Blad1!$E$2:$E$15</c:f>
              <c:numCache>
                <c:formatCode>General</c:formatCode>
                <c:ptCount val="14"/>
                <c:pt idx="0">
                  <c:v>0</c:v>
                </c:pt>
                <c:pt idx="1">
                  <c:v>6</c:v>
                </c:pt>
                <c:pt idx="2">
                  <c:v>21</c:v>
                </c:pt>
                <c:pt idx="3">
                  <c:v>31</c:v>
                </c:pt>
                <c:pt idx="4">
                  <c:v>35</c:v>
                </c:pt>
                <c:pt idx="5">
                  <c:v>39</c:v>
                </c:pt>
                <c:pt idx="6">
                  <c:v>43</c:v>
                </c:pt>
                <c:pt idx="7">
                  <c:v>51</c:v>
                </c:pt>
                <c:pt idx="8">
                  <c:v>64</c:v>
                </c:pt>
                <c:pt idx="9">
                  <c:v>76</c:v>
                </c:pt>
                <c:pt idx="10">
                  <c:v>83</c:v>
                </c:pt>
                <c:pt idx="11">
                  <c:v>85</c:v>
                </c:pt>
                <c:pt idx="12">
                  <c:v>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4D-4422-911A-5E49A4F496E0}"/>
            </c:ext>
          </c:extLst>
        </c:ser>
        <c:ser>
          <c:idx val="1"/>
          <c:order val="1"/>
          <c:tx>
            <c:strRef>
              <c:f>Blad1!$F$1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Blad1!$A$2:$A$15</c:f>
              <c:strCache>
                <c:ptCount val="13"/>
                <c:pt idx="1">
                  <c:v>Jan</c:v>
                </c:pt>
                <c:pt idx="2">
                  <c:v>Feb</c:v>
                </c:pt>
                <c:pt idx="3">
                  <c:v>Mar</c:v>
                </c:pt>
                <c:pt idx="4">
                  <c:v>Apr</c:v>
                </c:pt>
                <c:pt idx="5">
                  <c:v>Maj</c:v>
                </c:pt>
                <c:pt idx="6">
                  <c:v>Jun</c:v>
                </c:pt>
                <c:pt idx="7">
                  <c:v>Jul</c:v>
                </c:pt>
                <c:pt idx="8">
                  <c:v>Aug</c:v>
                </c:pt>
                <c:pt idx="9">
                  <c:v>Sep</c:v>
                </c:pt>
                <c:pt idx="10">
                  <c:v>Okt</c:v>
                </c:pt>
                <c:pt idx="11">
                  <c:v>Nov</c:v>
                </c:pt>
                <c:pt idx="12">
                  <c:v>Dec</c:v>
                </c:pt>
              </c:strCache>
            </c:strRef>
          </c:cat>
          <c:val>
            <c:numRef>
              <c:f>Blad1!$F$2:$F$15</c:f>
              <c:numCache>
                <c:formatCode>General</c:formatCode>
                <c:ptCount val="14"/>
                <c:pt idx="0">
                  <c:v>0</c:v>
                </c:pt>
                <c:pt idx="1">
                  <c:v>7</c:v>
                </c:pt>
                <c:pt idx="2">
                  <c:v>13</c:v>
                </c:pt>
                <c:pt idx="3">
                  <c:v>22</c:v>
                </c:pt>
                <c:pt idx="4">
                  <c:v>26</c:v>
                </c:pt>
                <c:pt idx="5">
                  <c:v>30</c:v>
                </c:pt>
                <c:pt idx="6">
                  <c:v>36</c:v>
                </c:pt>
                <c:pt idx="7">
                  <c:v>41</c:v>
                </c:pt>
                <c:pt idx="8">
                  <c:v>51</c:v>
                </c:pt>
                <c:pt idx="9">
                  <c:v>58</c:v>
                </c:pt>
                <c:pt idx="10">
                  <c:v>69</c:v>
                </c:pt>
                <c:pt idx="11">
                  <c:v>75</c:v>
                </c:pt>
                <c:pt idx="12">
                  <c:v>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5DF-49EE-8310-F67A0A8269ED}"/>
            </c:ext>
          </c:extLst>
        </c:ser>
        <c:ser>
          <c:idx val="2"/>
          <c:order val="2"/>
          <c:tx>
            <c:strRef>
              <c:f>Blad1!$G$1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Blad1!$A$2:$A$15</c:f>
              <c:strCache>
                <c:ptCount val="13"/>
                <c:pt idx="1">
                  <c:v>Jan</c:v>
                </c:pt>
                <c:pt idx="2">
                  <c:v>Feb</c:v>
                </c:pt>
                <c:pt idx="3">
                  <c:v>Mar</c:v>
                </c:pt>
                <c:pt idx="4">
                  <c:v>Apr</c:v>
                </c:pt>
                <c:pt idx="5">
                  <c:v>Maj</c:v>
                </c:pt>
                <c:pt idx="6">
                  <c:v>Jun</c:v>
                </c:pt>
                <c:pt idx="7">
                  <c:v>Jul</c:v>
                </c:pt>
                <c:pt idx="8">
                  <c:v>Aug</c:v>
                </c:pt>
                <c:pt idx="9">
                  <c:v>Sep</c:v>
                </c:pt>
                <c:pt idx="10">
                  <c:v>Okt</c:v>
                </c:pt>
                <c:pt idx="11">
                  <c:v>Nov</c:v>
                </c:pt>
                <c:pt idx="12">
                  <c:v>Dec</c:v>
                </c:pt>
              </c:strCache>
            </c:strRef>
          </c:cat>
          <c:val>
            <c:numRef>
              <c:f>Blad1!$G$2:$G$15</c:f>
              <c:numCache>
                <c:formatCode>General</c:formatCode>
                <c:ptCount val="14"/>
                <c:pt idx="0">
                  <c:v>0</c:v>
                </c:pt>
                <c:pt idx="1">
                  <c:v>7</c:v>
                </c:pt>
                <c:pt idx="2">
                  <c:v>12</c:v>
                </c:pt>
                <c:pt idx="3">
                  <c:v>20</c:v>
                </c:pt>
                <c:pt idx="4">
                  <c:v>27</c:v>
                </c:pt>
                <c:pt idx="5">
                  <c:v>35</c:v>
                </c:pt>
                <c:pt idx="6">
                  <c:v>45</c:v>
                </c:pt>
                <c:pt idx="7">
                  <c:v>51</c:v>
                </c:pt>
                <c:pt idx="8">
                  <c:v>60</c:v>
                </c:pt>
                <c:pt idx="9">
                  <c:v>66</c:v>
                </c:pt>
                <c:pt idx="10">
                  <c:v>74</c:v>
                </c:pt>
                <c:pt idx="11">
                  <c:v>76</c:v>
                </c:pt>
                <c:pt idx="12">
                  <c:v>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5DF-49EE-8310-F67A0A8269ED}"/>
            </c:ext>
          </c:extLst>
        </c:ser>
        <c:ser>
          <c:idx val="3"/>
          <c:order val="3"/>
          <c:tx>
            <c:strRef>
              <c:f>Blad1!$H$1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Blad1!$A$2:$A$15</c:f>
              <c:strCache>
                <c:ptCount val="13"/>
                <c:pt idx="1">
                  <c:v>Jan</c:v>
                </c:pt>
                <c:pt idx="2">
                  <c:v>Feb</c:v>
                </c:pt>
                <c:pt idx="3">
                  <c:v>Mar</c:v>
                </c:pt>
                <c:pt idx="4">
                  <c:v>Apr</c:v>
                </c:pt>
                <c:pt idx="5">
                  <c:v>Maj</c:v>
                </c:pt>
                <c:pt idx="6">
                  <c:v>Jun</c:v>
                </c:pt>
                <c:pt idx="7">
                  <c:v>Jul</c:v>
                </c:pt>
                <c:pt idx="8">
                  <c:v>Aug</c:v>
                </c:pt>
                <c:pt idx="9">
                  <c:v>Sep</c:v>
                </c:pt>
                <c:pt idx="10">
                  <c:v>Okt</c:v>
                </c:pt>
                <c:pt idx="11">
                  <c:v>Nov</c:v>
                </c:pt>
                <c:pt idx="12">
                  <c:v>Dec</c:v>
                </c:pt>
              </c:strCache>
            </c:strRef>
          </c:cat>
          <c:val>
            <c:numRef>
              <c:f>Blad1!$H$2:$H$15</c:f>
              <c:numCache>
                <c:formatCode>General</c:formatCode>
                <c:ptCount val="14"/>
                <c:pt idx="0">
                  <c:v>0</c:v>
                </c:pt>
                <c:pt idx="1">
                  <c:v>11</c:v>
                </c:pt>
                <c:pt idx="2">
                  <c:v>22</c:v>
                </c:pt>
                <c:pt idx="3">
                  <c:v>32</c:v>
                </c:pt>
                <c:pt idx="4">
                  <c:v>40</c:v>
                </c:pt>
                <c:pt idx="5">
                  <c:v>53</c:v>
                </c:pt>
                <c:pt idx="6">
                  <c:v>66</c:v>
                </c:pt>
                <c:pt idx="7">
                  <c:v>73</c:v>
                </c:pt>
                <c:pt idx="8">
                  <c:v>83</c:v>
                </c:pt>
                <c:pt idx="9">
                  <c:v>92</c:v>
                </c:pt>
                <c:pt idx="10">
                  <c:v>107</c:v>
                </c:pt>
                <c:pt idx="11">
                  <c:v>121</c:v>
                </c:pt>
                <c:pt idx="12">
                  <c:v>127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436-45A2-B71D-7EB5024DB6BD}"/>
            </c:ext>
          </c:extLst>
        </c:ser>
        <c:ser>
          <c:idx val="4"/>
          <c:order val="4"/>
          <c:tx>
            <c:strRef>
              <c:f>Blad1!$I$1</c:f>
              <c:strCache>
                <c:ptCount val="1"/>
                <c:pt idx="0">
                  <c:v>2024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Blad1!$A$2:$A$15</c:f>
              <c:strCache>
                <c:ptCount val="13"/>
                <c:pt idx="1">
                  <c:v>Jan</c:v>
                </c:pt>
                <c:pt idx="2">
                  <c:v>Feb</c:v>
                </c:pt>
                <c:pt idx="3">
                  <c:v>Mar</c:v>
                </c:pt>
                <c:pt idx="4">
                  <c:v>Apr</c:v>
                </c:pt>
                <c:pt idx="5">
                  <c:v>Maj</c:v>
                </c:pt>
                <c:pt idx="6">
                  <c:v>Jun</c:v>
                </c:pt>
                <c:pt idx="7">
                  <c:v>Jul</c:v>
                </c:pt>
                <c:pt idx="8">
                  <c:v>Aug</c:v>
                </c:pt>
                <c:pt idx="9">
                  <c:v>Sep</c:v>
                </c:pt>
                <c:pt idx="10">
                  <c:v>Okt</c:v>
                </c:pt>
                <c:pt idx="11">
                  <c:v>Nov</c:v>
                </c:pt>
                <c:pt idx="12">
                  <c:v>Dec</c:v>
                </c:pt>
              </c:strCache>
            </c:strRef>
          </c:cat>
          <c:val>
            <c:numRef>
              <c:f>Blad1!$I$2:$I$15</c:f>
              <c:numCache>
                <c:formatCode>General</c:formatCode>
                <c:ptCount val="14"/>
                <c:pt idx="0">
                  <c:v>0</c:v>
                </c:pt>
                <c:pt idx="1">
                  <c:v>10</c:v>
                </c:pt>
                <c:pt idx="2">
                  <c:v>15</c:v>
                </c:pt>
                <c:pt idx="3">
                  <c:v>25</c:v>
                </c:pt>
                <c:pt idx="4">
                  <c:v>32</c:v>
                </c:pt>
                <c:pt idx="5">
                  <c:v>43</c:v>
                </c:pt>
                <c:pt idx="6">
                  <c:v>50</c:v>
                </c:pt>
                <c:pt idx="7">
                  <c:v>57</c:v>
                </c:pt>
                <c:pt idx="8">
                  <c:v>66</c:v>
                </c:pt>
                <c:pt idx="9">
                  <c:v>72</c:v>
                </c:pt>
                <c:pt idx="10">
                  <c:v>81</c:v>
                </c:pt>
                <c:pt idx="11">
                  <c:v>90</c:v>
                </c:pt>
                <c:pt idx="12">
                  <c:v>101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B5-4C69-8436-2FE9331064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6334856"/>
        <c:axId val="376335184"/>
      </c:lineChart>
      <c:catAx>
        <c:axId val="37633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76335184"/>
        <c:crosses val="autoZero"/>
        <c:auto val="1"/>
        <c:lblAlgn val="ctr"/>
        <c:lblOffset val="100"/>
        <c:noMultiLvlLbl val="0"/>
      </c:catAx>
      <c:valAx>
        <c:axId val="376335184"/>
        <c:scaling>
          <c:orientation val="minMax"/>
          <c:max val="14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76334856"/>
        <c:crosses val="autoZero"/>
        <c:crossBetween val="midCat"/>
        <c:majorUnit val="2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DBD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7000"/>
                    <a:satMod val="115000"/>
                    <a:lumMod val="114000"/>
                  </a:schemeClr>
                </a:gs>
                <a:gs pos="60000">
                  <a:schemeClr val="accent1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1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Blad1!$A$2:$A$8</c:f>
              <c:strCache>
                <c:ptCount val="7"/>
                <c:pt idx="0">
                  <c:v>Njure </c:v>
                </c:pt>
                <c:pt idx="1">
                  <c:v>Lever </c:v>
                </c:pt>
                <c:pt idx="2">
                  <c:v>Vaskulär Pankreas</c:v>
                </c:pt>
                <c:pt idx="3">
                  <c:v>Pankreas Rudbeck</c:v>
                </c:pt>
                <c:pt idx="4">
                  <c:v>Hjärta </c:v>
                </c:pt>
                <c:pt idx="5">
                  <c:v>Lungor DL</c:v>
                </c:pt>
                <c:pt idx="6">
                  <c:v>Hjärtklaffar </c:v>
                </c:pt>
              </c:strCache>
            </c:strRef>
          </c:cat>
          <c:val>
            <c:numRef>
              <c:f>Blad1!$B$2:$B$8</c:f>
              <c:numCache>
                <c:formatCode>General</c:formatCode>
                <c:ptCount val="7"/>
                <c:pt idx="0">
                  <c:v>123</c:v>
                </c:pt>
                <c:pt idx="1">
                  <c:v>55</c:v>
                </c:pt>
                <c:pt idx="2">
                  <c:v>7</c:v>
                </c:pt>
                <c:pt idx="3">
                  <c:v>17</c:v>
                </c:pt>
                <c:pt idx="4">
                  <c:v>22</c:v>
                </c:pt>
                <c:pt idx="5">
                  <c:v>17</c:v>
                </c:pt>
                <c:pt idx="6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3F-4C7C-A328-2CAEDE8858AF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DCD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7000"/>
                    <a:satMod val="115000"/>
                    <a:lumMod val="114000"/>
                  </a:schemeClr>
                </a:gs>
                <a:gs pos="60000">
                  <a:schemeClr val="accent2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2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Blad1!$A$2:$A$8</c:f>
              <c:strCache>
                <c:ptCount val="7"/>
                <c:pt idx="0">
                  <c:v>Njure </c:v>
                </c:pt>
                <c:pt idx="1">
                  <c:v>Lever </c:v>
                </c:pt>
                <c:pt idx="2">
                  <c:v>Vaskulär Pankreas</c:v>
                </c:pt>
                <c:pt idx="3">
                  <c:v>Pankreas Rudbeck</c:v>
                </c:pt>
                <c:pt idx="4">
                  <c:v>Hjärta </c:v>
                </c:pt>
                <c:pt idx="5">
                  <c:v>Lungor DL</c:v>
                </c:pt>
                <c:pt idx="6">
                  <c:v>Hjärtklaffar </c:v>
                </c:pt>
              </c:strCache>
            </c:strRef>
          </c:cat>
          <c:val>
            <c:numRef>
              <c:f>Blad1!$C$2:$C$8</c:f>
              <c:numCache>
                <c:formatCode>General</c:formatCode>
                <c:ptCount val="7"/>
                <c:pt idx="0">
                  <c:v>59</c:v>
                </c:pt>
                <c:pt idx="1">
                  <c:v>24</c:v>
                </c:pt>
                <c:pt idx="2">
                  <c:v>2</c:v>
                </c:pt>
                <c:pt idx="3">
                  <c:v>9</c:v>
                </c:pt>
                <c:pt idx="5">
                  <c:v>3</c:v>
                </c:pt>
                <c:pt idx="6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3F-4C7C-A328-2CAEDE8858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518784848"/>
        <c:axId val="518778288"/>
      </c:barChart>
      <c:catAx>
        <c:axId val="518784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18778288"/>
        <c:crosses val="autoZero"/>
        <c:auto val="1"/>
        <c:lblAlgn val="ctr"/>
        <c:lblOffset val="100"/>
        <c:noMultiLvlLbl val="0"/>
      </c:catAx>
      <c:valAx>
        <c:axId val="518778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51878484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183703994412864E-2"/>
          <c:y val="4.6797097485406003E-2"/>
          <c:w val="0.94348006770892767"/>
          <c:h val="0.8030624143654204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DCD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97000"/>
                    <a:satMod val="115000"/>
                    <a:lumMod val="114000"/>
                  </a:schemeClr>
                </a:gs>
                <a:gs pos="60000">
                  <a:schemeClr val="accent6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6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Blad1!$A$2:$A$26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Blad1!$B$2:$B$26</c:f>
              <c:numCache>
                <c:formatCode>General</c:formatCode>
                <c:ptCount val="25"/>
                <c:pt idx="18">
                  <c:v>6</c:v>
                </c:pt>
                <c:pt idx="19">
                  <c:v>2</c:v>
                </c:pt>
                <c:pt idx="20">
                  <c:v>6</c:v>
                </c:pt>
                <c:pt idx="21">
                  <c:v>17</c:v>
                </c:pt>
                <c:pt idx="22">
                  <c:v>12</c:v>
                </c:pt>
                <c:pt idx="23">
                  <c:v>25</c:v>
                </c:pt>
                <c:pt idx="2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5F-4D58-BB58-7DC2A3F2EF57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DBD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Blad1!$A$2:$A$26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Blad1!$C$2:$C$26</c:f>
              <c:numCache>
                <c:formatCode>General</c:formatCode>
                <c:ptCount val="25"/>
                <c:pt idx="0">
                  <c:v>23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20</c:v>
                </c:pt>
                <c:pt idx="5">
                  <c:v>14</c:v>
                </c:pt>
                <c:pt idx="6">
                  <c:v>22</c:v>
                </c:pt>
                <c:pt idx="7">
                  <c:v>27</c:v>
                </c:pt>
                <c:pt idx="8">
                  <c:v>32</c:v>
                </c:pt>
                <c:pt idx="9">
                  <c:v>21</c:v>
                </c:pt>
                <c:pt idx="10">
                  <c:v>29</c:v>
                </c:pt>
                <c:pt idx="11">
                  <c:v>29</c:v>
                </c:pt>
                <c:pt idx="12">
                  <c:v>22</c:v>
                </c:pt>
                <c:pt idx="13">
                  <c:v>26</c:v>
                </c:pt>
                <c:pt idx="14">
                  <c:v>41</c:v>
                </c:pt>
                <c:pt idx="15">
                  <c:v>43</c:v>
                </c:pt>
                <c:pt idx="16">
                  <c:v>44</c:v>
                </c:pt>
                <c:pt idx="17">
                  <c:v>46</c:v>
                </c:pt>
                <c:pt idx="18">
                  <c:v>37</c:v>
                </c:pt>
                <c:pt idx="19">
                  <c:v>42</c:v>
                </c:pt>
                <c:pt idx="20">
                  <c:v>46</c:v>
                </c:pt>
                <c:pt idx="21">
                  <c:v>31</c:v>
                </c:pt>
                <c:pt idx="22">
                  <c:v>32</c:v>
                </c:pt>
                <c:pt idx="23">
                  <c:v>44</c:v>
                </c:pt>
                <c:pt idx="2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5F-4D58-BB58-7DC2A3F2EF5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45349416"/>
        <c:axId val="345346136"/>
      </c:barChart>
      <c:catAx>
        <c:axId val="345349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5346136"/>
        <c:crosses val="autoZero"/>
        <c:auto val="1"/>
        <c:lblAlgn val="ctr"/>
        <c:lblOffset val="100"/>
        <c:noMultiLvlLbl val="0"/>
      </c:catAx>
      <c:valAx>
        <c:axId val="345346136"/>
        <c:scaling>
          <c:orientation val="minMax"/>
          <c:max val="7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5349416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611719730685835E-2"/>
          <c:y val="5.3425865791165837E-2"/>
          <c:w val="0.94348006770892767"/>
          <c:h val="0.8030624143654204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DCD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tint val="97000"/>
                    <a:satMod val="115000"/>
                    <a:lumMod val="114000"/>
                  </a:schemeClr>
                </a:gs>
                <a:gs pos="60000">
                  <a:schemeClr val="accent6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6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Blad1!$A$2:$A$26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Blad1!$B$2:$B$26</c:f>
              <c:numCache>
                <c:formatCode>General</c:formatCode>
                <c:ptCount val="25"/>
                <c:pt idx="18">
                  <c:v>3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9</c:v>
                </c:pt>
                <c:pt idx="23">
                  <c:v>15</c:v>
                </c:pt>
                <c:pt idx="24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5F-4D58-BB58-7DC2A3F2EF57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DBD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97000"/>
                    <a:satMod val="115000"/>
                    <a:lumMod val="114000"/>
                  </a:schemeClr>
                </a:gs>
                <a:gs pos="60000">
                  <a:schemeClr val="accent5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5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Blad1!$A$2:$A$26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Blad1!$C$2:$C$26</c:f>
              <c:numCache>
                <c:formatCode>General</c:formatCode>
                <c:ptCount val="25"/>
                <c:pt idx="0">
                  <c:v>26</c:v>
                </c:pt>
                <c:pt idx="1">
                  <c:v>32</c:v>
                </c:pt>
                <c:pt idx="2">
                  <c:v>21</c:v>
                </c:pt>
                <c:pt idx="3">
                  <c:v>31</c:v>
                </c:pt>
                <c:pt idx="4">
                  <c:v>41</c:v>
                </c:pt>
                <c:pt idx="5">
                  <c:v>39</c:v>
                </c:pt>
                <c:pt idx="6">
                  <c:v>39</c:v>
                </c:pt>
                <c:pt idx="7">
                  <c:v>25</c:v>
                </c:pt>
                <c:pt idx="8">
                  <c:v>35</c:v>
                </c:pt>
                <c:pt idx="9">
                  <c:v>27</c:v>
                </c:pt>
                <c:pt idx="10">
                  <c:v>23</c:v>
                </c:pt>
                <c:pt idx="11">
                  <c:v>36</c:v>
                </c:pt>
                <c:pt idx="12">
                  <c:v>42</c:v>
                </c:pt>
                <c:pt idx="13">
                  <c:v>34</c:v>
                </c:pt>
                <c:pt idx="14">
                  <c:v>43</c:v>
                </c:pt>
                <c:pt idx="15">
                  <c:v>38</c:v>
                </c:pt>
                <c:pt idx="16">
                  <c:v>46</c:v>
                </c:pt>
                <c:pt idx="17">
                  <c:v>39</c:v>
                </c:pt>
                <c:pt idx="18">
                  <c:v>36</c:v>
                </c:pt>
                <c:pt idx="19">
                  <c:v>33</c:v>
                </c:pt>
                <c:pt idx="20">
                  <c:v>38</c:v>
                </c:pt>
                <c:pt idx="21">
                  <c:v>28</c:v>
                </c:pt>
                <c:pt idx="22">
                  <c:v>34</c:v>
                </c:pt>
                <c:pt idx="23">
                  <c:v>43</c:v>
                </c:pt>
                <c:pt idx="24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5F-4D58-BB58-7DC2A3F2EF5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45349416"/>
        <c:axId val="345346136"/>
      </c:barChart>
      <c:catAx>
        <c:axId val="345349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5346136"/>
        <c:crosses val="autoZero"/>
        <c:auto val="1"/>
        <c:lblAlgn val="ctr"/>
        <c:lblOffset val="100"/>
        <c:noMultiLvlLbl val="0"/>
      </c:catAx>
      <c:valAx>
        <c:axId val="345346136"/>
        <c:scaling>
          <c:orientation val="minMax"/>
          <c:max val="7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45349416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4866662767515464"/>
          <c:y val="0.9487043266424231"/>
          <c:w val="9.8927779214881051E-2"/>
          <c:h val="3.13929771691000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325440298223594E-2"/>
          <c:y val="2.6330764512870638E-2"/>
          <c:w val="0.86387523071970274"/>
          <c:h val="0.77918446549036202"/>
        </c:manualLayout>
      </c:layout>
      <c:lineChart>
        <c:grouping val="standar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Stockholm 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cat>
            <c:strRef>
              <c:f>Blad1!$A$2:$A$14</c:f>
              <c:strCache>
                <c:ptCount val="13"/>
                <c:pt idx="1">
                  <c:v>Jan</c:v>
                </c:pt>
                <c:pt idx="2">
                  <c:v>Feb</c:v>
                </c:pt>
                <c:pt idx="3">
                  <c:v>Mar</c:v>
                </c:pt>
                <c:pt idx="4">
                  <c:v>Apr</c:v>
                </c:pt>
                <c:pt idx="5">
                  <c:v>Maj</c:v>
                </c:pt>
                <c:pt idx="6">
                  <c:v>Jun</c:v>
                </c:pt>
                <c:pt idx="7">
                  <c:v>Jul</c:v>
                </c:pt>
                <c:pt idx="8">
                  <c:v>Aug</c:v>
                </c:pt>
                <c:pt idx="9">
                  <c:v>Sep</c:v>
                </c:pt>
                <c:pt idx="10">
                  <c:v>Okt</c:v>
                </c:pt>
                <c:pt idx="11">
                  <c:v>Nov</c:v>
                </c:pt>
                <c:pt idx="12">
                  <c:v>Dec</c:v>
                </c:pt>
              </c:strCache>
            </c:strRef>
          </c:cat>
          <c:val>
            <c:numRef>
              <c:f>Blad1!$B$2:$B$14</c:f>
              <c:numCache>
                <c:formatCode>General</c:formatCode>
                <c:ptCount val="13"/>
                <c:pt idx="0">
                  <c:v>0</c:v>
                </c:pt>
                <c:pt idx="1">
                  <c:v>7</c:v>
                </c:pt>
                <c:pt idx="2">
                  <c:v>10</c:v>
                </c:pt>
                <c:pt idx="3">
                  <c:v>18</c:v>
                </c:pt>
                <c:pt idx="4">
                  <c:v>19</c:v>
                </c:pt>
                <c:pt idx="5">
                  <c:v>21</c:v>
                </c:pt>
                <c:pt idx="6">
                  <c:v>24</c:v>
                </c:pt>
                <c:pt idx="7">
                  <c:v>28</c:v>
                </c:pt>
                <c:pt idx="8">
                  <c:v>33</c:v>
                </c:pt>
                <c:pt idx="9">
                  <c:v>35</c:v>
                </c:pt>
                <c:pt idx="10">
                  <c:v>39</c:v>
                </c:pt>
                <c:pt idx="11">
                  <c:v>45</c:v>
                </c:pt>
                <c:pt idx="12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4D-4422-911A-5E49A4F496E0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Uppsala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</a:ln>
              <a:effectLst/>
            </c:spPr>
          </c:marker>
          <c:cat>
            <c:strRef>
              <c:f>Blad1!$A$2:$A$14</c:f>
              <c:strCache>
                <c:ptCount val="13"/>
                <c:pt idx="1">
                  <c:v>Jan</c:v>
                </c:pt>
                <c:pt idx="2">
                  <c:v>Feb</c:v>
                </c:pt>
                <c:pt idx="3">
                  <c:v>Mar</c:v>
                </c:pt>
                <c:pt idx="4">
                  <c:v>Apr</c:v>
                </c:pt>
                <c:pt idx="5">
                  <c:v>Maj</c:v>
                </c:pt>
                <c:pt idx="6">
                  <c:v>Jun</c:v>
                </c:pt>
                <c:pt idx="7">
                  <c:v>Jul</c:v>
                </c:pt>
                <c:pt idx="8">
                  <c:v>Aug</c:v>
                </c:pt>
                <c:pt idx="9">
                  <c:v>Sep</c:v>
                </c:pt>
                <c:pt idx="10">
                  <c:v>Okt</c:v>
                </c:pt>
                <c:pt idx="11">
                  <c:v>Nov</c:v>
                </c:pt>
                <c:pt idx="12">
                  <c:v>Dec</c:v>
                </c:pt>
              </c:strCache>
            </c:strRef>
          </c:cat>
          <c:val>
            <c:numRef>
              <c:f>Blad1!$C$2:$C$14</c:f>
              <c:numCache>
                <c:formatCode>General</c:formatCode>
                <c:ptCount val="13"/>
                <c:pt idx="0">
                  <c:v>0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13</c:v>
                </c:pt>
                <c:pt idx="5">
                  <c:v>22</c:v>
                </c:pt>
                <c:pt idx="6">
                  <c:v>26</c:v>
                </c:pt>
                <c:pt idx="7">
                  <c:v>29</c:v>
                </c:pt>
                <c:pt idx="8">
                  <c:v>33</c:v>
                </c:pt>
                <c:pt idx="9">
                  <c:v>37</c:v>
                </c:pt>
                <c:pt idx="10">
                  <c:v>42</c:v>
                </c:pt>
                <c:pt idx="11">
                  <c:v>45</c:v>
                </c:pt>
                <c:pt idx="12">
                  <c:v>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872-4E49-A1EA-0EA5430D36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6334856"/>
        <c:axId val="376335184"/>
      </c:lineChart>
      <c:catAx>
        <c:axId val="3763348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76335184"/>
        <c:crosses val="autoZero"/>
        <c:auto val="1"/>
        <c:lblAlgn val="ctr"/>
        <c:lblOffset val="100"/>
        <c:noMultiLvlLbl val="0"/>
      </c:catAx>
      <c:valAx>
        <c:axId val="376335184"/>
        <c:scaling>
          <c:orientation val="minMax"/>
          <c:max val="70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376334856"/>
        <c:crosses val="autoZero"/>
        <c:crossBetween val="midCat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014901149847516E-2"/>
          <c:y val="2.5178934524022766E-2"/>
          <c:w val="0.91136024649994773"/>
          <c:h val="0.6389843314910648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Utilized DBD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7000"/>
                    <a:satMod val="115000"/>
                    <a:lumMod val="114000"/>
                  </a:schemeClr>
                </a:gs>
                <a:gs pos="60000">
                  <a:schemeClr val="accent1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1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7758747359720817E-2"/>
                      <c:h val="1.5889700558108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8AA1-4D98-96D6-7E0A945E6976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5299574705254593E-2"/>
                      <c:h val="2.62300696848602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AA1-4D98-96D6-7E0A945E6976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2785965590076663E-2"/>
                      <c:h val="1.933649026702578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AA1-4D98-96D6-7E0A945E69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Blad1!$A$2:$A$13</c:f>
              <c:strCache>
                <c:ptCount val="12"/>
                <c:pt idx="0">
                  <c:v>NKS/ThIVA</c:v>
                </c:pt>
                <c:pt idx="1">
                  <c:v>NKS Niva/Civa</c:v>
                </c:pt>
                <c:pt idx="2">
                  <c:v>NKS (Ecmo)</c:v>
                </c:pt>
                <c:pt idx="3">
                  <c:v>NKS Biva </c:v>
                </c:pt>
                <c:pt idx="4">
                  <c:v>KS/Huddinge </c:v>
                </c:pt>
                <c:pt idx="5">
                  <c:v>SÖS Miva </c:v>
                </c:pt>
                <c:pt idx="6">
                  <c:v>SÖS IVA </c:v>
                </c:pt>
                <c:pt idx="7">
                  <c:v>S:t Göran </c:v>
                </c:pt>
                <c:pt idx="8">
                  <c:v>Danderyd</c:v>
                </c:pt>
                <c:pt idx="9">
                  <c:v>Södertälje</c:v>
                </c:pt>
                <c:pt idx="10">
                  <c:v>Norrtälje</c:v>
                </c:pt>
                <c:pt idx="11">
                  <c:v>Visby</c:v>
                </c:pt>
              </c:strCache>
            </c:strRef>
          </c:cat>
          <c:val>
            <c:numRef>
              <c:f>Blad1!$B$2:$B$13</c:f>
              <c:numCache>
                <c:formatCode>General</c:formatCode>
                <c:ptCount val="12"/>
                <c:pt idx="0">
                  <c:v>1</c:v>
                </c:pt>
                <c:pt idx="1">
                  <c:v>15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1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AA1-4D98-96D6-7E0A945E6976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Utilized DCD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2785965590076663E-2"/>
                      <c:h val="5.380438735619830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8AA1-4D98-96D6-7E0A945E6976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326792935610438E-2"/>
                      <c:h val="1.933649026702578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8AA1-4D98-96D6-7E0A945E6976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5299574705254593E-2"/>
                      <c:h val="2.62300696848602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8AA1-4D98-96D6-7E0A945E69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Blad1!$A$2:$A$13</c:f>
              <c:strCache>
                <c:ptCount val="12"/>
                <c:pt idx="0">
                  <c:v>NKS/ThIVA</c:v>
                </c:pt>
                <c:pt idx="1">
                  <c:v>NKS Niva/Civa</c:v>
                </c:pt>
                <c:pt idx="2">
                  <c:v>NKS (Ecmo)</c:v>
                </c:pt>
                <c:pt idx="3">
                  <c:v>NKS Biva </c:v>
                </c:pt>
                <c:pt idx="4">
                  <c:v>KS/Huddinge </c:v>
                </c:pt>
                <c:pt idx="5">
                  <c:v>SÖS Miva </c:v>
                </c:pt>
                <c:pt idx="6">
                  <c:v>SÖS IVA </c:v>
                </c:pt>
                <c:pt idx="7">
                  <c:v>S:t Göran </c:v>
                </c:pt>
                <c:pt idx="8">
                  <c:v>Danderyd</c:v>
                </c:pt>
                <c:pt idx="9">
                  <c:v>Södertälje</c:v>
                </c:pt>
                <c:pt idx="10">
                  <c:v>Norrtälje</c:v>
                </c:pt>
                <c:pt idx="11">
                  <c:v>Visby</c:v>
                </c:pt>
              </c:strCache>
            </c:strRef>
          </c:cat>
          <c:val>
            <c:numRef>
              <c:f>Blad1!$C$2:$C$13</c:f>
              <c:numCache>
                <c:formatCode>General</c:formatCode>
                <c:ptCount val="12"/>
                <c:pt idx="0">
                  <c:v>2</c:v>
                </c:pt>
                <c:pt idx="1">
                  <c:v>10</c:v>
                </c:pt>
                <c:pt idx="2">
                  <c:v>1</c:v>
                </c:pt>
                <c:pt idx="4">
                  <c:v>3</c:v>
                </c:pt>
                <c:pt idx="5">
                  <c:v>3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AA1-4D98-96D6-7E0A945E6976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Actual 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7000"/>
                    <a:satMod val="115000"/>
                    <a:lumMod val="114000"/>
                  </a:schemeClr>
                </a:gs>
                <a:gs pos="60000">
                  <a:schemeClr val="accent3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3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Blad1!$A$2:$A$13</c:f>
              <c:strCache>
                <c:ptCount val="12"/>
                <c:pt idx="0">
                  <c:v>NKS/ThIVA</c:v>
                </c:pt>
                <c:pt idx="1">
                  <c:v>NKS Niva/Civa</c:v>
                </c:pt>
                <c:pt idx="2">
                  <c:v>NKS (Ecmo)</c:v>
                </c:pt>
                <c:pt idx="3">
                  <c:v>NKS Biva </c:v>
                </c:pt>
                <c:pt idx="4">
                  <c:v>KS/Huddinge </c:v>
                </c:pt>
                <c:pt idx="5">
                  <c:v>SÖS Miva </c:v>
                </c:pt>
                <c:pt idx="6">
                  <c:v>SÖS IVA </c:v>
                </c:pt>
                <c:pt idx="7">
                  <c:v>S:t Göran </c:v>
                </c:pt>
                <c:pt idx="8">
                  <c:v>Danderyd</c:v>
                </c:pt>
                <c:pt idx="9">
                  <c:v>Södertälje</c:v>
                </c:pt>
                <c:pt idx="10">
                  <c:v>Norrtälje</c:v>
                </c:pt>
                <c:pt idx="11">
                  <c:v>Visby</c:v>
                </c:pt>
              </c:strCache>
            </c:strRef>
          </c:cat>
          <c:val>
            <c:numRef>
              <c:f>Blad1!$D$2:$D$13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AA1-4D98-96D6-7E0A945E6976}"/>
            </c:ext>
          </c:extLst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Stand down DCD 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97000"/>
                    <a:satMod val="115000"/>
                    <a:lumMod val="114000"/>
                  </a:schemeClr>
                </a:gs>
                <a:gs pos="60000">
                  <a:schemeClr val="accent4">
                    <a:tint val="100000"/>
                    <a:shade val="96000"/>
                    <a:satMod val="100000"/>
                    <a:lumMod val="108000"/>
                  </a:schemeClr>
                </a:gs>
                <a:gs pos="100000">
                  <a:schemeClr val="accent4">
                    <a:shade val="91000"/>
                    <a:satMod val="100000"/>
                  </a:schemeClr>
                </a:gs>
              </a:gsLst>
              <a:lin ang="5400000" scaled="0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4800000"/>
              </a:lightRig>
            </a:scene3d>
            <a:sp3d>
              <a:bevelT w="508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Blad1!$A$2:$A$13</c:f>
              <c:strCache>
                <c:ptCount val="12"/>
                <c:pt idx="0">
                  <c:v>NKS/ThIVA</c:v>
                </c:pt>
                <c:pt idx="1">
                  <c:v>NKS Niva/Civa</c:v>
                </c:pt>
                <c:pt idx="2">
                  <c:v>NKS (Ecmo)</c:v>
                </c:pt>
                <c:pt idx="3">
                  <c:v>NKS Biva </c:v>
                </c:pt>
                <c:pt idx="4">
                  <c:v>KS/Huddinge </c:v>
                </c:pt>
                <c:pt idx="5">
                  <c:v>SÖS Miva </c:v>
                </c:pt>
                <c:pt idx="6">
                  <c:v>SÖS IVA </c:v>
                </c:pt>
                <c:pt idx="7">
                  <c:v>S:t Göran </c:v>
                </c:pt>
                <c:pt idx="8">
                  <c:v>Danderyd</c:v>
                </c:pt>
                <c:pt idx="9">
                  <c:v>Södertälje</c:v>
                </c:pt>
                <c:pt idx="10">
                  <c:v>Norrtälje</c:v>
                </c:pt>
                <c:pt idx="11">
                  <c:v>Visby</c:v>
                </c:pt>
              </c:strCache>
            </c:strRef>
          </c:cat>
          <c:val>
            <c:numRef>
              <c:f>Blad1!$E$2:$E$13</c:f>
              <c:numCache>
                <c:formatCode>General</c:formatCode>
                <c:ptCount val="12"/>
                <c:pt idx="1">
                  <c:v>4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4C-4136-99CD-BACBBEB464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82237440"/>
        <c:axId val="782238096"/>
      </c:barChart>
      <c:catAx>
        <c:axId val="782237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82238096"/>
        <c:crossesAt val="0"/>
        <c:auto val="1"/>
        <c:lblAlgn val="ctr"/>
        <c:lblOffset val="100"/>
        <c:noMultiLvlLbl val="0"/>
      </c:catAx>
      <c:valAx>
        <c:axId val="782238096"/>
        <c:scaling>
          <c:orientation val="minMax"/>
          <c:max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782237440"/>
        <c:crosses val="autoZero"/>
        <c:crossBetween val="between"/>
        <c:majorUnit val="1"/>
        <c:min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11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12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13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14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15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acrossLinear" id="1">
  <a:schemeClr val="dk1">
    <a:tint val="88000"/>
  </a:schemeClr>
  <a:schemeClr val="dk1">
    <a:tint val="55000"/>
  </a:schemeClr>
  <a:schemeClr val="dk1">
    <a:tint val="78000"/>
  </a:schemeClr>
  <a:schemeClr val="dk1">
    <a:tint val="92000"/>
  </a:schemeClr>
  <a:schemeClr val="dk1">
    <a:tint val="70000"/>
  </a:schemeClr>
  <a:schemeClr val="dk1">
    <a:tint val="30000"/>
  </a:schemeClr>
</cs:colorStyle>
</file>

<file path=ppt/charts/colors2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20.xml><?xml version="1.0" encoding="utf-8"?>
<cs:colorStyle xmlns:cs="http://schemas.microsoft.com/office/drawing/2012/chartStyle" xmlns:a="http://schemas.openxmlformats.org/drawingml/2006/main" meth="acrossLinear" id="1">
  <a:schemeClr val="dk1">
    <a:tint val="88000"/>
  </a:schemeClr>
  <a:schemeClr val="dk1">
    <a:tint val="55000"/>
  </a:schemeClr>
  <a:schemeClr val="dk1">
    <a:tint val="78000"/>
  </a:schemeClr>
  <a:schemeClr val="dk1">
    <a:tint val="92000"/>
  </a:schemeClr>
  <a:schemeClr val="dk1">
    <a:tint val="70000"/>
  </a:schemeClr>
  <a:schemeClr val="dk1">
    <a:tint val="30000"/>
  </a:schemeClr>
</cs:colorStyle>
</file>

<file path=ppt/charts/colors21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29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3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30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3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32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33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34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4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5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9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0.91333</cdr:y>
    </cdr:from>
    <cdr:to>
      <cdr:x>0.05483</cdr:x>
      <cdr:y>1</cdr:y>
    </cdr:to>
    <cdr:pic>
      <cdr:nvPicPr>
        <cdr:cNvPr id="2" name="Bildobjekt 1" descr="En bild som visar Teckensnitt, logotyp, Grafik, text&#10;&#10;Automatiskt genererad beskrivning">
          <a:extLst xmlns:a="http://schemas.openxmlformats.org/drawingml/2006/main">
            <a:ext uri="{FF2B5EF4-FFF2-40B4-BE49-F238E27FC236}">
              <a16:creationId xmlns:a16="http://schemas.microsoft.com/office/drawing/2014/main" id="{50E285D4-238D-8A3E-C244-AA6E919F566A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0" y="4308224"/>
          <a:ext cx="591126" cy="408824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3B8E9E-0736-4179-882D-175E3A63E39B}" type="datetimeFigureOut">
              <a:rPr lang="sv-SE" smtClean="0"/>
              <a:t>2025-01-10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54CA0E-3914-48C0-848D-11FBD677D1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4632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EFD0DF-9EFA-460C-AD2D-9B454EC5BC6C}" type="slidenum">
              <a:rPr lang="sv-SE" altLang="sv-SE" smtClean="0"/>
              <a:pPr>
                <a:defRPr/>
              </a:pPr>
              <a:t>4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562723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274259-35D1-4733-9AA3-D39F87C5B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BC10DA3-0DC9-4CD0-806B-916867C75B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F2FFF08-4E7A-4686-A41E-544CEF59A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39C1CE3-2594-46CB-949D-48C2E362D03A}" type="datetime1">
              <a:rPr lang="sv-SE" noProof="1" smtClean="0"/>
              <a:t>2025-01-10</a:t>
            </a:fld>
            <a:endParaRPr lang="sv-SE" noProof="1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2BFC40B-B52A-4D8D-A231-D429BD01A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v-SE" noProof="1"/>
              <a:t>2024-12-31 OFO Mellansverige 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34D98F-4A82-4209-983C-A7804008E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sv-SE" noProof="1" smtClean="0"/>
              <a:t>‹#›</a:t>
            </a:fld>
            <a:endParaRPr lang="sv-SE" noProof="1"/>
          </a:p>
        </p:txBody>
      </p:sp>
    </p:spTree>
    <p:extLst>
      <p:ext uri="{BB962C8B-B14F-4D97-AF65-F5344CB8AC3E}">
        <p14:creationId xmlns:p14="http://schemas.microsoft.com/office/powerpoint/2010/main" val="2107076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0BA263-812F-47FA-8558-CBA3B30BF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B9FEC35-8EAF-44FB-848B-625BF776E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8B9E64-C758-4173-AEFB-72D3FC0AF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7919DAB-9273-4C22-9117-13AB81A3AFEC}" type="datetime1">
              <a:rPr lang="sv-SE" noProof="1" smtClean="0"/>
              <a:t>2025-01-10</a:t>
            </a:fld>
            <a:endParaRPr lang="sv-SE" noProof="1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CAAFE3F-932E-4BA2-ACFE-CE1CE5F3D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v-SE" noProof="1"/>
              <a:t>2024-12-31 OFO Mellansverige 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8AD467B-9752-43EE-B01E-1E282EF74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sv-SE" noProof="1" smtClean="0"/>
              <a:t>‹#›</a:t>
            </a:fld>
            <a:endParaRPr lang="sv-SE" noProof="1"/>
          </a:p>
        </p:txBody>
      </p:sp>
    </p:spTree>
    <p:extLst>
      <p:ext uri="{BB962C8B-B14F-4D97-AF65-F5344CB8AC3E}">
        <p14:creationId xmlns:p14="http://schemas.microsoft.com/office/powerpoint/2010/main" val="422168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4FB272D-022C-44D1-84A1-3F4507AAEA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3924EEB-3637-4F1D-9941-CD8CFB59A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A75B600-9E64-424B-ACFD-E08E234CC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F853703-8D79-4D21-BFBD-5902DF4B9545}" type="datetime1">
              <a:rPr lang="sv-SE" noProof="1" smtClean="0"/>
              <a:t>2025-01-10</a:t>
            </a:fld>
            <a:endParaRPr lang="sv-SE" noProof="1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7FA218C-5D9C-4295-9BC6-6A58777B8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v-SE" noProof="1"/>
              <a:t>2024-12-31 OFO Mellansverige 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A9C93A1-CA59-4B5D-B160-1ACCBC5A0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sv-SE" noProof="1" smtClean="0"/>
              <a:t>‹#›</a:t>
            </a:fld>
            <a:endParaRPr lang="sv-SE" noProof="1"/>
          </a:p>
        </p:txBody>
      </p:sp>
    </p:spTree>
    <p:extLst>
      <p:ext uri="{BB962C8B-B14F-4D97-AF65-F5344CB8AC3E}">
        <p14:creationId xmlns:p14="http://schemas.microsoft.com/office/powerpoint/2010/main" val="7869830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23E33A-AF24-4893-B059-2829C029F3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B86EF89-B229-4EB4-A96F-D79CD225B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0D82A2F-2251-4CC9-8ADF-389B4F97B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1CB0E-50EE-4307-A388-358BADE90016}" type="datetime1">
              <a:rPr lang="sv-SE" smtClean="0"/>
              <a:t>2025-01-10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876B5A0-1312-4133-87B5-A8E7034C0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2024-12-31 OFO Mellansverige 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031E577-22F4-49D1-AD86-4CCCD6696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EA95-DE4D-4DF6-8FA6-78EACF43F0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4967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04C197-DB90-4308-969F-891D3BF7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02DAF8-5C68-49F3-A8C9-AB9405C85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0B77A7A-C656-4277-A356-9F533A53E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310E8-BFE7-400B-9227-4C5777E5A13B}" type="datetime1">
              <a:rPr lang="sv-SE" smtClean="0"/>
              <a:t>2025-01-10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C01A37E-39EA-486A-81C8-5A4C21901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2024-12-31 OFO Mellansverige 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143AA14-B1E3-45C9-B210-6081F9FB9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EA95-DE4D-4DF6-8FA6-78EACF43F0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8194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B4A6F5-A74A-4C03-9DB9-C398A4031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7158107-C51B-4397-A316-793451225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4F7781-45BE-481F-A79D-1B0DAD259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004C8-22A3-4B8E-8E3E-8176AF64127B}" type="datetime1">
              <a:rPr lang="sv-SE" smtClean="0"/>
              <a:t>2025-01-10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E3B7F47-0236-4B9D-9DE2-53212386B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2024-12-31 OFO Mellansverige 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A42359A-CF8A-449C-9398-2516FAD3E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EA95-DE4D-4DF6-8FA6-78EACF43F0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2980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3BB247-EBA4-4537-AE98-3F0EED94A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6BE6C1-BEF5-42F1-888D-98E1273504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A408393-4BBF-49F7-BF44-C36A8D57C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D8E5F6F-DF00-4A3C-9C37-171FFB043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297B3-64D5-4ECF-8AE5-6F9CFEFAAA44}" type="datetime1">
              <a:rPr lang="sv-SE" smtClean="0"/>
              <a:t>2025-01-10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1E8FA73-06BE-4399-B593-145FA5BB9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2024-12-31 OFO Mellansverige 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C901E0C-ACC2-4487-8D2E-7971D0416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EA95-DE4D-4DF6-8FA6-78EACF43F0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18820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79CF74-EEF0-4A0B-A924-8C1822604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0D689A6-51F9-4D98-AC78-5A5E4D0FF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24EA322-245F-44B6-BD97-773E7FD7A4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057A8C7-2874-4124-9799-2AB9818317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1E2D587-0F73-4CA4-A301-56A49F72D4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4EDC2DD-4C4C-4F17-A358-26C332D31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95960-E1C6-42FA-AA57-EBD432B2D50E}" type="datetime1">
              <a:rPr lang="sv-SE" smtClean="0"/>
              <a:t>2025-01-10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243D22D-5677-4EAA-83F3-73B1AEA9D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2024-12-31 OFO Mellansverige 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0CED26A-1836-43BC-B4E5-76FB6FD41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EA95-DE4D-4DF6-8FA6-78EACF43F0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96963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E1C372-477D-4025-BB9F-B4BE427FD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8C67209-B59E-4361-B9E5-9269C3DED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57CBB-A68C-49A1-A8E1-1455C89227C7}" type="datetime1">
              <a:rPr lang="sv-SE" smtClean="0"/>
              <a:t>2025-01-10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2277D95-4372-4929-894C-7510962B1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2024-12-31 OFO Mellansverige 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F452B4E-91F1-4A8A-8424-FDEEA57BB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EA95-DE4D-4DF6-8FA6-78EACF43F0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83681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2B22A25-7168-44C1-BD28-557F68CF1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1EFAC-6823-439D-9E87-4C4545F3B0A7}" type="datetime1">
              <a:rPr lang="sv-SE" smtClean="0"/>
              <a:t>2025-01-10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7FDD2C9-6606-4E5F-A1FE-2630F1EF3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2024-12-31 OFO Mellansverige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0CA8884-46F1-4789-9976-16DD21545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EA95-DE4D-4DF6-8FA6-78EACF43F0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21553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A68013-934D-4B4E-B02F-182156ABA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1304921-F15F-42FD-B442-A26927ABC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8985FAC-B23E-48AD-8E46-9B54D6C338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29A2693-1B35-4EA4-BA32-87E5B4D05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D4522-B75F-432F-9B0F-6E08520152E8}" type="datetime1">
              <a:rPr lang="sv-SE" smtClean="0"/>
              <a:t>2025-01-10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F8E3CCE-10D8-49B8-B80B-55DF7BEE5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2024-12-31 OFO Mellansverige 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F5453C2-676A-4702-B9F6-2297DBF7B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EA95-DE4D-4DF6-8FA6-78EACF43F0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9579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E89405-3F03-41BE-9190-032A12CFB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9DC2BB-6964-4AC9-A20F-638B736583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80C3641-0308-4F9E-9B7A-9730E4949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08CE49-FFE0-4D19-87B6-723A70671B00}" type="datetime1">
              <a:rPr lang="sv-SE" noProof="1" smtClean="0"/>
              <a:t>2025-01-10</a:t>
            </a:fld>
            <a:endParaRPr lang="sv-SE" noProof="1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CFB22B9-6D51-434C-B4B4-F784B2CA0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v-SE" noProof="1"/>
              <a:t>2024-12-31 OFO Mellansverige 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3A54F4B-3B37-4930-A41C-9820ADC6B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sv-SE" noProof="1" smtClean="0"/>
              <a:t>‹#›</a:t>
            </a:fld>
            <a:endParaRPr lang="sv-SE" noProof="1"/>
          </a:p>
        </p:txBody>
      </p:sp>
    </p:spTree>
    <p:extLst>
      <p:ext uri="{BB962C8B-B14F-4D97-AF65-F5344CB8AC3E}">
        <p14:creationId xmlns:p14="http://schemas.microsoft.com/office/powerpoint/2010/main" val="28143304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2DCACB-FC85-4DC8-B9C1-20F02F655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A8D4661-0247-4F04-ADDA-CBFD2DB841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5249A40-5A2E-456B-9131-D61034A4DB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E65A2B-8B1A-4920-963C-FD802E74D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6805C-D2D0-483E-94AF-349F2E71B6D3}" type="datetime1">
              <a:rPr lang="sv-SE" smtClean="0"/>
              <a:t>2025-01-10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997A3BE-3ACC-4426-89A5-59EAECE98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2024-12-31 OFO Mellansverige 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2F23A89-8DBF-4E96-849D-AB58F52BC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EA95-DE4D-4DF6-8FA6-78EACF43F0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7052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B30146-E2F6-4789-8C27-1073DA914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6A76F23-751D-47DB-8A00-8A88F6508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06DD022-B611-4718-9EC7-718759EFD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A9FE-2587-4A74-AA16-7CB23C08A40A}" type="datetime1">
              <a:rPr lang="sv-SE" smtClean="0"/>
              <a:t>2025-01-10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1EE9EF2-CBDB-41CF-B3E5-3810E748A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2024-12-31 OFO Mellansverige 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01667BA-CC7E-4FF0-81E1-43DF9E868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EA95-DE4D-4DF6-8FA6-78EACF43F0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48912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E9B6D3E-ED73-4FEE-93F1-F2ABFEEF6F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8FA2F49-6089-450A-AA65-3BDC5A3CBB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0619945-3BC3-422F-9FF8-331B247DB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AB5B3-5BCE-4A8A-8F99-73A1A69CA7DD}" type="datetime1">
              <a:rPr lang="sv-SE" smtClean="0"/>
              <a:t>2025-01-10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EE15B19-6568-4A67-9D79-6D9D11C41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2024-12-31 OFO Mellansverige 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FF864E-C822-4E3D-A094-1364233C0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EA95-DE4D-4DF6-8FA6-78EACF43F0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80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46949E-46E7-4C3F-95C1-EB9E342C3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2443F60-7A06-42D9-80DB-29183B52D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2A3F0AD-2E02-40EF-A596-C1ECCF95A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F3BD32C-64BB-4284-B813-628DBC6463F8}" type="datetime1">
              <a:rPr lang="sv-SE" noProof="1" smtClean="0"/>
              <a:t>2025-01-10</a:t>
            </a:fld>
            <a:endParaRPr lang="sv-SE" noProof="1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C3B0F81-FE26-47B3-BC90-E8A4DD1D7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v-SE" noProof="1"/>
              <a:t>2024-12-31 OFO Mellansverige 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E9E4F00-61AD-4D0A-ABED-2F2A86851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sv-SE" noProof="1" smtClean="0"/>
              <a:t>‹#›</a:t>
            </a:fld>
            <a:endParaRPr lang="sv-SE" noProof="1"/>
          </a:p>
        </p:txBody>
      </p:sp>
    </p:spTree>
    <p:extLst>
      <p:ext uri="{BB962C8B-B14F-4D97-AF65-F5344CB8AC3E}">
        <p14:creationId xmlns:p14="http://schemas.microsoft.com/office/powerpoint/2010/main" val="1744684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F3E948-C3F3-4DD7-9B04-338A47A1B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A5105C-0184-49C1-9BC2-38A6742531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36409C1-7FF3-4D63-9E86-DEB9095E4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129A214-B899-4FA2-B68D-D50199B96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238087A-6D87-4B6C-BA37-4895BCA8992A}" type="datetime1">
              <a:rPr lang="sv-SE" noProof="1" smtClean="0"/>
              <a:t>2025-01-10</a:t>
            </a:fld>
            <a:endParaRPr lang="sv-SE" noProof="1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93553CB-CD61-41B2-A757-76BDE229C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v-SE" noProof="1"/>
              <a:t>2024-12-31 OFO Mellansverige 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58D3F25-E971-4C18-B535-A6EBE42FA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sv-SE" noProof="1" smtClean="0"/>
              <a:t>‹#›</a:t>
            </a:fld>
            <a:endParaRPr lang="sv-SE" noProof="1"/>
          </a:p>
        </p:txBody>
      </p:sp>
    </p:spTree>
    <p:extLst>
      <p:ext uri="{BB962C8B-B14F-4D97-AF65-F5344CB8AC3E}">
        <p14:creationId xmlns:p14="http://schemas.microsoft.com/office/powerpoint/2010/main" val="445085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601137-5032-485C-BC89-D9387F8C0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2DFF157-FBC2-4388-8665-AD6EF2B46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3B9F16D-4524-46C3-924B-8453A1262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C9DFF1D-6D9C-4432-A1D2-C37CFEB357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C81DDA9-95CE-4925-9D4A-324074AAB4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234D717-8DD4-40E8-AE01-8EABFD1EB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F447A443-F249-4384-85E3-78D759DC3794}" type="datetime1">
              <a:rPr lang="sv-SE" noProof="1" smtClean="0"/>
              <a:t>2025-01-10</a:t>
            </a:fld>
            <a:endParaRPr lang="sv-SE" noProof="1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4BB4058-1A3E-4219-9179-DCEB598D8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v-SE" noProof="1"/>
              <a:t>2024-12-31 OFO Mellansverige 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4EB2241-C35F-449F-822E-8284910EF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sv-SE" noProof="1" smtClean="0"/>
              <a:t>‹#›</a:t>
            </a:fld>
            <a:endParaRPr lang="sv-SE" noProof="1"/>
          </a:p>
        </p:txBody>
      </p:sp>
    </p:spTree>
    <p:extLst>
      <p:ext uri="{BB962C8B-B14F-4D97-AF65-F5344CB8AC3E}">
        <p14:creationId xmlns:p14="http://schemas.microsoft.com/office/powerpoint/2010/main" val="3968850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C8B34C-15E0-4C39-874F-88FF27F8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9309BD7-38B1-467D-9263-AB3FECD1B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AB8135C-1C54-49D7-A633-574D484F7874}" type="datetime1">
              <a:rPr lang="sv-SE" noProof="1" smtClean="0"/>
              <a:t>2025-01-10</a:t>
            </a:fld>
            <a:endParaRPr lang="sv-SE" noProof="1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E81BDFC-C8C4-4F12-9802-75208A2ED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v-SE" noProof="1"/>
              <a:t>2024-12-31 OFO Mellansverige 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5AAB913-1B24-4D82-B1B7-FE23EB3C3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sv-SE" noProof="1" smtClean="0"/>
              <a:t>‹#›</a:t>
            </a:fld>
            <a:endParaRPr lang="sv-SE" noProof="1"/>
          </a:p>
        </p:txBody>
      </p:sp>
    </p:spTree>
    <p:extLst>
      <p:ext uri="{BB962C8B-B14F-4D97-AF65-F5344CB8AC3E}">
        <p14:creationId xmlns:p14="http://schemas.microsoft.com/office/powerpoint/2010/main" val="2559506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814DF42-13AA-445B-8555-157C3F43E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C06D462-E086-4AD5-B401-EC79A53437B4}" type="datetime1">
              <a:rPr lang="sv-SE" noProof="1" smtClean="0"/>
              <a:t>2025-01-10</a:t>
            </a:fld>
            <a:endParaRPr lang="sv-SE" noProof="1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998BA25-3DB3-4E5D-933C-E0271C832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v-SE" noProof="1"/>
              <a:t>2024-12-31 OFO Mellansverige 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78E1FF5-7E8B-43E9-BCE3-553DEDAD4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sv-SE" noProof="1" smtClean="0"/>
              <a:t>‹#›</a:t>
            </a:fld>
            <a:endParaRPr lang="sv-SE" noProof="1"/>
          </a:p>
        </p:txBody>
      </p:sp>
    </p:spTree>
    <p:extLst>
      <p:ext uri="{BB962C8B-B14F-4D97-AF65-F5344CB8AC3E}">
        <p14:creationId xmlns:p14="http://schemas.microsoft.com/office/powerpoint/2010/main" val="1702187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8BD275-27B0-49C2-9FA9-5FA0C3BA8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58FCF6F-5AC7-4F26-83E7-FECFC3182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5F86C8A-BFAC-4C1D-BB5A-2B57F68B3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BA4D4FC-4294-41C4-9B2C-B796BE7B4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360BB86-50BF-4D75-8F9A-E7798CC458FB}" type="datetime1">
              <a:rPr lang="sv-SE" noProof="1" smtClean="0"/>
              <a:t>2025-01-10</a:t>
            </a:fld>
            <a:endParaRPr lang="sv-SE" noProof="1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BE7827B-0901-42BE-85CA-60F8EF7D1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v-SE" noProof="1"/>
              <a:t>2024-12-31 OFO Mellansverige 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FD52F81-70AC-4E47-87A3-2DE1A4408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sv-SE" noProof="1" smtClean="0"/>
              <a:t>‹#›</a:t>
            </a:fld>
            <a:endParaRPr lang="sv-SE" noProof="1"/>
          </a:p>
        </p:txBody>
      </p:sp>
    </p:spTree>
    <p:extLst>
      <p:ext uri="{BB962C8B-B14F-4D97-AF65-F5344CB8AC3E}">
        <p14:creationId xmlns:p14="http://schemas.microsoft.com/office/powerpoint/2010/main" val="3499037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D88F71-ACEC-4264-B56D-769B07B5E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0C75E9C-352F-4531-9A1A-80DFA09DFA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CD9D130-7833-41C1-9304-5D247761D5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88EA9D3-8D83-4593-AEB8-4BFF3C5F5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9CA09B6-4276-42D7-B0D2-1BA268D99352}" type="datetime1">
              <a:rPr lang="sv-SE" noProof="1" smtClean="0"/>
              <a:t>2025-01-10</a:t>
            </a:fld>
            <a:endParaRPr lang="sv-SE" noProof="1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AC7AEF0-67A3-49E9-B330-28AAD609B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rtl="0"/>
            <a:r>
              <a:rPr lang="sv-SE" noProof="1"/>
              <a:t>2024-12-31 OFO Mellansverige 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B0CB029-0217-40B0-8ADB-5F6C34231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sv-SE" noProof="1" smtClean="0"/>
              <a:t>‹#›</a:t>
            </a:fld>
            <a:endParaRPr lang="sv-SE" noProof="1"/>
          </a:p>
        </p:txBody>
      </p:sp>
    </p:spTree>
    <p:extLst>
      <p:ext uri="{BB962C8B-B14F-4D97-AF65-F5344CB8AC3E}">
        <p14:creationId xmlns:p14="http://schemas.microsoft.com/office/powerpoint/2010/main" val="4179763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60A6CA-4E95-4EA0-9825-F67D3E277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0626F9-10B8-4199-A061-7D7AB62FD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20BD95C-2F4A-4C42-AC52-1F29E3256C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1F80E09-245E-479B-8915-EDD482453696}" type="datetime1">
              <a:rPr lang="sv-SE" noProof="1" smtClean="0"/>
              <a:t>2025-01-10</a:t>
            </a:fld>
            <a:endParaRPr lang="sv-SE" noProof="1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96D637-CF88-42BD-A712-1B0A60AA93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sv-SE" noProof="1"/>
              <a:t>2024-12-31 OFO Mellansverige 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084DE02-143E-486A-92A4-6A73012FBA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sv-SE" noProof="1" smtClean="0"/>
              <a:t>‹#›</a:t>
            </a:fld>
            <a:endParaRPr lang="sv-SE" noProof="1"/>
          </a:p>
        </p:txBody>
      </p:sp>
    </p:spTree>
    <p:extLst>
      <p:ext uri="{BB962C8B-B14F-4D97-AF65-F5344CB8AC3E}">
        <p14:creationId xmlns:p14="http://schemas.microsoft.com/office/powerpoint/2010/main" val="913796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3E47543-709C-4025-9640-C573F0318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A93E2B9-12F5-49F0-9CBB-81F714D88F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46C3211-C32D-421B-866C-87CC39D380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9BF5C-9DCC-4773-BE59-58D12CF6E81E}" type="datetime1">
              <a:rPr lang="sv-SE" smtClean="0"/>
              <a:t>2025-01-10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114B505-FDF0-4237-B2CD-D5DE14764C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/>
              <a:t>2024-12-31 OFO Mellansverige 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B80462B-D83A-4CE1-9463-08D33AC44A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FEA95-DE4D-4DF6-8FA6-78EACF43F08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8458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EA925D-5DA1-4244-A770-728559048D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3288" y="321732"/>
            <a:ext cx="9276178" cy="4240743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6600" kern="1200" dirty="0">
                <a:latin typeface="Braggadocio" panose="04030B070D0B02020403" pitchFamily="82" charset="0"/>
              </a:rPr>
              <a:t>OFO </a:t>
            </a:r>
            <a:r>
              <a:rPr lang="en-US" sz="6600" kern="1200" dirty="0" err="1">
                <a:latin typeface="Braggadocio" panose="04030B070D0B02020403" pitchFamily="82" charset="0"/>
              </a:rPr>
              <a:t>Mellansverige</a:t>
            </a:r>
            <a:r>
              <a:rPr lang="en-US" sz="6600" kern="1200" dirty="0">
                <a:latin typeface="Braggadocio" panose="04030B070D0B02020403" pitchFamily="82" charset="0"/>
              </a:rPr>
              <a:t> </a:t>
            </a:r>
            <a:br>
              <a:rPr lang="en-US" sz="6600" kern="1200" dirty="0">
                <a:latin typeface="+mj-lt"/>
                <a:ea typeface="+mj-ea"/>
                <a:cs typeface="+mj-cs"/>
              </a:rPr>
            </a:br>
            <a:r>
              <a:rPr lang="en-US" sz="6600" b="1" kern="1200" dirty="0" err="1">
                <a:latin typeface="+mj-lt"/>
                <a:ea typeface="+mj-ea"/>
                <a:cs typeface="+mj-cs"/>
              </a:rPr>
              <a:t>Statistik</a:t>
            </a:r>
            <a:r>
              <a:rPr lang="en-US" sz="6600" b="1" kern="1200" dirty="0">
                <a:latin typeface="+mj-lt"/>
                <a:ea typeface="+mj-ea"/>
                <a:cs typeface="+mj-cs"/>
              </a:rPr>
              <a:t> 2024 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60EB257-0481-4B7A-A6CA-0B5DBE67CB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3288" y="4562475"/>
            <a:ext cx="9276178" cy="1687999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3600" dirty="0"/>
              <a:t>           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FC2883A-A46C-4284-9FA2-5AC0504E0C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Graphic 20" descr="Bar chart">
            <a:extLst>
              <a:ext uri="{FF2B5EF4-FFF2-40B4-BE49-F238E27FC236}">
                <a16:creationId xmlns:a16="http://schemas.microsoft.com/office/drawing/2014/main" id="{59CE0A20-ADAB-C9F4-A964-5D331768D9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3465195"/>
            <a:ext cx="1097280" cy="1097280"/>
          </a:xfrm>
          <a:prstGeom prst="rect">
            <a:avLst/>
          </a:prstGeom>
        </p:spPr>
      </p:pic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E8A9701-9ECD-4ACF-9A11-46B5E8861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2024-12-31 OFO Mellansverige </a:t>
            </a:r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00F015AE-482C-4EF0-B46D-15A0AB2B8B7E}"/>
              </a:ext>
            </a:extLst>
          </p:cNvPr>
          <p:cNvSpPr txBox="1"/>
          <p:nvPr/>
        </p:nvSpPr>
        <p:spPr>
          <a:xfrm>
            <a:off x="8185568" y="2980240"/>
            <a:ext cx="4006432" cy="2780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3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3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3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3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3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300" dirty="0"/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300" dirty="0"/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1400" dirty="0"/>
              <a:t> </a:t>
            </a:r>
          </a:p>
        </p:txBody>
      </p:sp>
      <p:pic>
        <p:nvPicPr>
          <p:cNvPr id="7" name="Bildobjekt 6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C8A8C552-94CC-DAE7-62CC-30E719C06A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855" y="197195"/>
            <a:ext cx="1441797" cy="99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721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30526FE7-556E-C4B9-2360-B7B827DC3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sv-SE" sz="3700"/>
              <a:t>Donatorer/sjukhus Region Stockholm-Gotland 2024 </a:t>
            </a:r>
            <a:endParaRPr lang="sv-SE" sz="37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E371B35-EDA5-E9EE-AEC8-268ED7C6F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>
                <a:solidFill>
                  <a:schemeClr val="tx1">
                    <a:lumMod val="50000"/>
                    <a:lumOff val="50000"/>
                  </a:schemeClr>
                </a:solidFill>
              </a:rPr>
              <a:t>2024-12-31 OFO Mellansverige </a:t>
            </a:r>
          </a:p>
        </p:txBody>
      </p:sp>
      <p:graphicFrame>
        <p:nvGraphicFramePr>
          <p:cNvPr id="7" name="Platshållare för innehåll 11">
            <a:extLst>
              <a:ext uri="{FF2B5EF4-FFF2-40B4-BE49-F238E27FC236}">
                <a16:creationId xmlns:a16="http://schemas.microsoft.com/office/drawing/2014/main" id="{736DAD17-CAC6-4CE2-2779-1FE59636DD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577675"/>
              </p:ext>
            </p:extLst>
          </p:nvPr>
        </p:nvGraphicFramePr>
        <p:xfrm>
          <a:off x="572655" y="1634502"/>
          <a:ext cx="10781145" cy="4717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9935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ubrik 4">
            <a:extLst>
              <a:ext uri="{FF2B5EF4-FFF2-40B4-BE49-F238E27FC236}">
                <a16:creationId xmlns:a16="http://schemas.microsoft.com/office/drawing/2014/main" id="{8FC47B91-A173-B4C7-9B9C-EA4ACC206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sv-SE" sz="4100"/>
              <a:t>Donatorer/sjukhus Region Mellansverige  2024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E984626-05A5-ED7C-1E87-BB8199E81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>
                <a:solidFill>
                  <a:schemeClr val="tx1">
                    <a:lumMod val="50000"/>
                    <a:lumOff val="50000"/>
                  </a:schemeClr>
                </a:solidFill>
              </a:rPr>
              <a:t>2024-12-31 OFO Mellansverige </a:t>
            </a:r>
          </a:p>
        </p:txBody>
      </p:sp>
      <p:graphicFrame>
        <p:nvGraphicFramePr>
          <p:cNvPr id="7" name="Platshållare för innehåll 14">
            <a:extLst>
              <a:ext uri="{FF2B5EF4-FFF2-40B4-BE49-F238E27FC236}">
                <a16:creationId xmlns:a16="http://schemas.microsoft.com/office/drawing/2014/main" id="{CDCB9AE3-D0B9-EFE3-B6EC-9AEF186CC9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126078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Bildobjekt 1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C18313F4-5875-AE75-49D5-369964B968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56715"/>
            <a:ext cx="570799" cy="392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464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737ED46-4D26-8845-EDB2-720D3AEC2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1202"/>
          </a:xfrm>
        </p:spPr>
        <p:txBody>
          <a:bodyPr/>
          <a:lstStyle/>
          <a:p>
            <a:r>
              <a:rPr lang="sv-SE" sz="4400" dirty="0"/>
              <a:t>Donatorer/sjukhus </a:t>
            </a:r>
            <a:r>
              <a:rPr lang="sv-SE" sz="4400" i="1" dirty="0"/>
              <a:t>OFO Mellansverige </a:t>
            </a:r>
            <a:r>
              <a:rPr lang="sv-SE" sz="4400" dirty="0"/>
              <a:t>2024</a:t>
            </a:r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D1563711-0AAE-6FD5-BD44-5F7E5DBBE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10312"/>
            <a:ext cx="4114800" cy="365125"/>
          </a:xfrm>
        </p:spPr>
        <p:txBody>
          <a:bodyPr/>
          <a:lstStyle/>
          <a:p>
            <a:r>
              <a:rPr lang="sv-SE"/>
              <a:t>2024-12-31 OFO Mellansverige </a:t>
            </a:r>
          </a:p>
        </p:txBody>
      </p:sp>
      <p:graphicFrame>
        <p:nvGraphicFramePr>
          <p:cNvPr id="4" name="Platshållare för innehåll 11">
            <a:extLst>
              <a:ext uri="{FF2B5EF4-FFF2-40B4-BE49-F238E27FC236}">
                <a16:creationId xmlns:a16="http://schemas.microsoft.com/office/drawing/2014/main" id="{8A08A9D8-2A40-41E2-72E3-83D8BF7EAE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4048768"/>
              </p:ext>
            </p:extLst>
          </p:nvPr>
        </p:nvGraphicFramePr>
        <p:xfrm>
          <a:off x="664144" y="1847850"/>
          <a:ext cx="5355656" cy="392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Platshållare för innehåll 14">
            <a:extLst>
              <a:ext uri="{FF2B5EF4-FFF2-40B4-BE49-F238E27FC236}">
                <a16:creationId xmlns:a16="http://schemas.microsoft.com/office/drawing/2014/main" id="{C3375FEE-0AC2-CAEB-0BDA-F595A13B86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0492612"/>
              </p:ext>
            </p:extLst>
          </p:nvPr>
        </p:nvGraphicFramePr>
        <p:xfrm>
          <a:off x="6172202" y="1700990"/>
          <a:ext cx="5472402" cy="4074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ruta 8">
            <a:extLst>
              <a:ext uri="{FF2B5EF4-FFF2-40B4-BE49-F238E27FC236}">
                <a16:creationId xmlns:a16="http://schemas.microsoft.com/office/drawing/2014/main" id="{F062F4BC-8E7C-523F-4C14-9C3CDFAE8F01}"/>
              </a:ext>
            </a:extLst>
          </p:cNvPr>
          <p:cNvSpPr txBox="1"/>
          <p:nvPr/>
        </p:nvSpPr>
        <p:spPr>
          <a:xfrm>
            <a:off x="6652728" y="1287263"/>
            <a:ext cx="4630790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sv-SE" sz="240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Sjukvårdsregion – Mellansverige</a:t>
            </a:r>
            <a:endParaRPr kumimoji="0" lang="sv-SE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F12709BC-2144-4C0A-E2D0-413A42C16E7C}"/>
              </a:ext>
            </a:extLst>
          </p:cNvPr>
          <p:cNvSpPr txBox="1"/>
          <p:nvPr/>
        </p:nvSpPr>
        <p:spPr>
          <a:xfrm>
            <a:off x="1083076" y="1287263"/>
            <a:ext cx="49367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u="sng" dirty="0"/>
              <a:t>Sjukvårdsregion Stockholm/Gotland </a:t>
            </a:r>
          </a:p>
        </p:txBody>
      </p:sp>
      <p:pic>
        <p:nvPicPr>
          <p:cNvPr id="6" name="Bildobjekt 5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FF879C83-46C6-338F-3963-AD11F84356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070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2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1FC2C1-3851-4572-B8E6-42C97E65F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sv-SE" sz="4000"/>
              <a:t>Viljeyttring </a:t>
            </a:r>
          </a:p>
        </p:txBody>
      </p:sp>
      <p:sp>
        <p:nvSpPr>
          <p:cNvPr id="40" name="Rectangle 34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1" name="Rectangle 36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C3A7F50-0A1A-496E-A3F0-BF6761BF4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>
                <a:solidFill>
                  <a:schemeClr val="tx1">
                    <a:lumMod val="50000"/>
                    <a:lumOff val="50000"/>
                  </a:schemeClr>
                </a:solidFill>
              </a:rPr>
              <a:t>2024-12-31 OFO Mellansverige </a:t>
            </a:r>
          </a:p>
        </p:txBody>
      </p:sp>
      <p:pic>
        <p:nvPicPr>
          <p:cNvPr id="3" name="Bildobjekt 2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91CC9A7A-DF58-2D44-8801-FBF7538FDA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AF2C4196-609E-4B4A-A1F8-20AC144F72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2510270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25809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latin typeface="+mj-lt"/>
                <a:ea typeface="+mj-ea"/>
                <a:cs typeface="+mj-cs"/>
              </a:rPr>
              <a:t>Diagnostikmetod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08C986E-6738-42DE-A05C-A7021FE9A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2024-12-31 OFO Mellansverige </a:t>
            </a:r>
          </a:p>
        </p:txBody>
      </p:sp>
      <p:sp>
        <p:nvSpPr>
          <p:cNvPr id="5" name="Platshållare för datum 2">
            <a:extLst>
              <a:ext uri="{FF2B5EF4-FFF2-40B4-BE49-F238E27FC236}">
                <a16:creationId xmlns:a16="http://schemas.microsoft.com/office/drawing/2014/main" id="{9F8E0B2C-7974-47F5-961E-665A0E447329}"/>
              </a:ext>
            </a:extLst>
          </p:cNvPr>
          <p:cNvSpPr txBox="1">
            <a:spLocks/>
          </p:cNvSpPr>
          <p:nvPr/>
        </p:nvSpPr>
        <p:spPr>
          <a:xfrm>
            <a:off x="1428750" y="1597390"/>
            <a:ext cx="9334500" cy="870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3" name="Bildobjekt 2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E4688E9B-F4AC-8242-64F4-D955AE215A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  <p:graphicFrame>
        <p:nvGraphicFramePr>
          <p:cNvPr id="6" name="Platshållare för innehåll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151552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1506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latin typeface="+mj-lt"/>
                <a:ea typeface="+mj-ea"/>
                <a:cs typeface="+mj-cs"/>
              </a:rPr>
              <a:t>Orsaker till total hjärninfarkt inkl. DCD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C4B49D3-F51C-43E4-A583-DDA616687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>
                <a:solidFill>
                  <a:schemeClr val="tx1">
                    <a:lumMod val="50000"/>
                    <a:lumOff val="50000"/>
                  </a:schemeClr>
                </a:solidFill>
              </a:rPr>
              <a:t>2024-12-31 OFO Mellansverige </a:t>
            </a:r>
          </a:p>
        </p:txBody>
      </p:sp>
      <p:sp>
        <p:nvSpPr>
          <p:cNvPr id="5" name="Platshållare för datum 2">
            <a:extLst>
              <a:ext uri="{FF2B5EF4-FFF2-40B4-BE49-F238E27FC236}">
                <a16:creationId xmlns:a16="http://schemas.microsoft.com/office/drawing/2014/main" id="{BBF63975-DE4A-4250-8687-F1F04BBECBFA}"/>
              </a:ext>
            </a:extLst>
          </p:cNvPr>
          <p:cNvSpPr txBox="1">
            <a:spLocks/>
          </p:cNvSpPr>
          <p:nvPr/>
        </p:nvSpPr>
        <p:spPr>
          <a:xfrm>
            <a:off x="8006576" y="6102582"/>
            <a:ext cx="2756674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1000" dirty="0">
              <a:solidFill>
                <a:schemeClr val="tx1"/>
              </a:solidFill>
            </a:endParaRPr>
          </a:p>
        </p:txBody>
      </p:sp>
      <p:pic>
        <p:nvPicPr>
          <p:cNvPr id="3" name="Bildobjekt 2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E7EADA7E-F92F-8577-ACDF-2EC07D0637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  <p:graphicFrame>
        <p:nvGraphicFramePr>
          <p:cNvPr id="6" name="Platshållare för innehåll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2354032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8553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92468898-5A6E-4D55-85EC-308E785EE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29768" y="411480"/>
            <a:ext cx="11201400" cy="11064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Dödsorsaker donatorer DBD &amp; DCD OFO </a:t>
            </a:r>
            <a:b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2010- 2024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E23A947-2D45-4208-AE2B-64948C87A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9845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E5BBB0F9-6A59-4D02-A9C7-A2D651668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3801" y="1721922"/>
            <a:ext cx="4218432" cy="4520560"/>
          </a:xfrm>
          <a:prstGeom prst="rect">
            <a:avLst/>
          </a:prstGeom>
          <a:ln w="9525">
            <a:solidFill>
              <a:srgbClr val="DEDEDE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294B319-03A0-6618-4A7C-E58E31A27162}"/>
              </a:ext>
            </a:extLst>
          </p:cNvPr>
          <p:cNvSpPr>
            <a:spLocks/>
          </p:cNvSpPr>
          <p:nvPr/>
        </p:nvSpPr>
        <p:spPr>
          <a:xfrm>
            <a:off x="7938752" y="2020824"/>
            <a:ext cx="3455097" cy="39593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25743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/>
              <a:t>Intrakraniella blödning</a:t>
            </a:r>
            <a:r>
              <a:rPr lang="en-US"/>
              <a:t>: SAH, ICH, SDH (ej trauma)</a:t>
            </a:r>
          </a:p>
          <a:p>
            <a:pPr marL="225743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/>
              <a:t>Trauma:</a:t>
            </a:r>
            <a:r>
              <a:rPr lang="en-US"/>
              <a:t> Trafik, skottskada, fall, misshandel – oavsett om det leder till blödning eller generellt hjärnödem</a:t>
            </a:r>
          </a:p>
          <a:p>
            <a:pPr marL="225743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b="1"/>
              <a:t>Övrigt: </a:t>
            </a:r>
            <a:r>
              <a:rPr lang="en-US"/>
              <a:t>Anoxisk hjärnskada (oavsett ursprung, dock ej trauma), Ponsblödning, hjärninfarkt, trombos, hjärntumör, övriga processer i hjärnan (ej blödning).</a:t>
            </a:r>
          </a:p>
          <a:p>
            <a:pPr marL="285750"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8ECCE5B-58D9-159F-8F97-948A9B872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noProof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2024-12-31 OFO Mellansverige 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4DC1F29-9FEE-4968-800C-A54F973EB3D6}"/>
              </a:ext>
            </a:extLst>
          </p:cNvPr>
          <p:cNvSpPr>
            <a:spLocks/>
          </p:cNvSpPr>
          <p:nvPr/>
        </p:nvSpPr>
        <p:spPr>
          <a:xfrm>
            <a:off x="4464099" y="5983983"/>
            <a:ext cx="3254656" cy="288801"/>
          </a:xfrm>
          <a:prstGeom prst="rect">
            <a:avLst/>
          </a:prstGeom>
        </p:spPr>
        <p:txBody>
          <a:bodyPr/>
          <a:lstStyle/>
          <a:p>
            <a:pPr defTabSz="361188">
              <a:spcAft>
                <a:spcPts val="600"/>
              </a:spcAft>
            </a:pPr>
            <a:endParaRPr lang="sv-SE" dirty="0"/>
          </a:p>
        </p:txBody>
      </p:sp>
      <p:pic>
        <p:nvPicPr>
          <p:cNvPr id="7" name="Bildobjekt 6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EC0928F5-2089-28C0-934D-F52E62C388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  <p:graphicFrame>
        <p:nvGraphicFramePr>
          <p:cNvPr id="6" name="Platshållare för innehåll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1342721"/>
              </p:ext>
            </p:extLst>
          </p:nvPr>
        </p:nvGraphicFramePr>
        <p:xfrm>
          <a:off x="429768" y="1719072"/>
          <a:ext cx="6702552" cy="4517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067670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B9EE3F3-89B7-43C3-8651-C4C968309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C9F27C5-D227-4817-8DB8-66EDC8FDD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991443"/>
            <a:ext cx="4974336" cy="10116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Dödsorsak DCD donatorer OFO 2022-2024 </a:t>
            </a:r>
            <a:endParaRPr lang="en-US" sz="31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3AE4636-AEEC-45D6-84D4-7AC2DA48E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9CE0F4-2EB2-4F1F-8AAC-DB3571D9F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5541"/>
            <a:ext cx="43891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2BB16C21-DD96-0682-63DC-FF4DF0B87FBD}"/>
              </a:ext>
            </a:extLst>
          </p:cNvPr>
          <p:cNvSpPr txBox="1"/>
          <p:nvPr/>
        </p:nvSpPr>
        <p:spPr>
          <a:xfrm>
            <a:off x="411480" y="2684095"/>
            <a:ext cx="4443154" cy="34928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7E7C1F2-28F8-43EC-8DE1-B11E57F72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302583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400">
              <a:spcAft>
                <a:spcPts val="600"/>
              </a:spcAft>
            </a:pPr>
            <a:r>
              <a:rPr lang="en-US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2024-12-31 OFO Mellansverige </a:t>
            </a:r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3B58734C-EF20-4666-8A42-91B428B2DD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7823025"/>
              </p:ext>
            </p:extLst>
          </p:nvPr>
        </p:nvGraphicFramePr>
        <p:xfrm>
          <a:off x="5385816" y="625683"/>
          <a:ext cx="6440424" cy="5551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Pratbubbla: rektangel 5">
            <a:extLst>
              <a:ext uri="{FF2B5EF4-FFF2-40B4-BE49-F238E27FC236}">
                <a16:creationId xmlns:a16="http://schemas.microsoft.com/office/drawing/2014/main" id="{448993B4-1C17-86F1-E00C-3C059DE881D2}"/>
              </a:ext>
            </a:extLst>
          </p:cNvPr>
          <p:cNvSpPr/>
          <p:nvPr/>
        </p:nvSpPr>
        <p:spPr>
          <a:xfrm>
            <a:off x="2861056" y="2961057"/>
            <a:ext cx="2159000" cy="880532"/>
          </a:xfrm>
          <a:prstGeom prst="wedgeRectCallout">
            <a:avLst>
              <a:gd name="adj1" fmla="val 119615"/>
              <a:gd name="adj2" fmla="val -102246"/>
            </a:avLst>
          </a:prstGeom>
          <a:solidFill>
            <a:schemeClr val="accent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tx1"/>
                </a:solidFill>
              </a:rPr>
              <a:t>Anoxi – ej primärt hjärtstopp kan exempelvis vara anoxi r/t hängning, drunkning eller intox. </a:t>
            </a:r>
          </a:p>
          <a:p>
            <a:pPr algn="ctr"/>
            <a:endParaRPr lang="sv-SE" dirty="0"/>
          </a:p>
        </p:txBody>
      </p:sp>
      <p:pic>
        <p:nvPicPr>
          <p:cNvPr id="4" name="Bildobjekt 3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D585E5A9-15A3-9649-1771-ADD590C147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679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70204" y="606564"/>
            <a:ext cx="10451592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 i="1"/>
              <a:t>Förfrågan </a:t>
            </a:r>
            <a:r>
              <a:rPr lang="en-US" b="1" i="1" kern="1200">
                <a:latin typeface="+mj-lt"/>
                <a:ea typeface="+mj-ea"/>
                <a:cs typeface="+mj-cs"/>
              </a:rPr>
              <a:t>donatorer OFO Mellansverige</a:t>
            </a:r>
            <a:endParaRPr lang="en-US" b="1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94305C2-4CEA-45E2-A6AC-8A958A852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rPr>
              <a:t>2024-12-31 OFO Mellansverige </a:t>
            </a:r>
          </a:p>
        </p:txBody>
      </p:sp>
      <p:sp>
        <p:nvSpPr>
          <p:cNvPr id="5" name="Platshållare för datum 2">
            <a:extLst>
              <a:ext uri="{FF2B5EF4-FFF2-40B4-BE49-F238E27FC236}">
                <a16:creationId xmlns:a16="http://schemas.microsoft.com/office/drawing/2014/main" id="{8AF11365-4FE8-49FB-B624-B441BDF341B4}"/>
              </a:ext>
            </a:extLst>
          </p:cNvPr>
          <p:cNvSpPr txBox="1">
            <a:spLocks/>
          </p:cNvSpPr>
          <p:nvPr/>
        </p:nvSpPr>
        <p:spPr>
          <a:xfrm>
            <a:off x="1424904" y="2494450"/>
            <a:ext cx="405354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7083223"/>
              </p:ext>
            </p:extLst>
          </p:nvPr>
        </p:nvGraphicFramePr>
        <p:xfrm>
          <a:off x="1000874" y="2385390"/>
          <a:ext cx="10190252" cy="3617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ruta 3">
            <a:extLst>
              <a:ext uri="{FF2B5EF4-FFF2-40B4-BE49-F238E27FC236}">
                <a16:creationId xmlns:a16="http://schemas.microsoft.com/office/drawing/2014/main" id="{979F44EF-39BA-8B5B-CF14-EE16695CB9CF}"/>
              </a:ext>
            </a:extLst>
          </p:cNvPr>
          <p:cNvSpPr txBox="1"/>
          <p:nvPr/>
        </p:nvSpPr>
        <p:spPr>
          <a:xfrm>
            <a:off x="6988029" y="3070371"/>
            <a:ext cx="1384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pic>
        <p:nvPicPr>
          <p:cNvPr id="6" name="Bildobjekt 5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F16B16BE-2B28-18B9-5FC8-553C85CEA0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351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 dirty="0" err="1">
                <a:latin typeface="+mj-lt"/>
                <a:ea typeface="+mj-ea"/>
                <a:cs typeface="+mj-cs"/>
              </a:rPr>
              <a:t>Förfrågan</a:t>
            </a:r>
            <a:r>
              <a:rPr lang="en-US" sz="4000" kern="1200" dirty="0">
                <a:latin typeface="+mj-lt"/>
                <a:ea typeface="+mj-ea"/>
                <a:cs typeface="+mj-cs"/>
              </a:rPr>
              <a:t> donator OFO </a:t>
            </a:r>
            <a:r>
              <a:rPr lang="en-US" sz="4000" kern="1200" dirty="0" err="1">
                <a:latin typeface="+mj-lt"/>
                <a:ea typeface="+mj-ea"/>
                <a:cs typeface="+mj-cs"/>
              </a:rPr>
              <a:t>Mellansverige</a:t>
            </a:r>
            <a:r>
              <a:rPr lang="en-US" sz="4000" kern="1200" dirty="0">
                <a:latin typeface="+mj-lt"/>
                <a:ea typeface="+mj-ea"/>
                <a:cs typeface="+mj-cs"/>
              </a:rPr>
              <a:t>  </a:t>
            </a:r>
            <a:br>
              <a:rPr lang="en-US" sz="32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en-US" sz="3200" kern="12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7B42AFA-A816-448D-B6DC-019B0FB14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 rtl="0">
              <a:spcAft>
                <a:spcPts val="600"/>
              </a:spcAft>
            </a:pPr>
            <a:r>
              <a:rPr lang="sv-SE" noProof="1"/>
              <a:t>2024-12-31 OFO Mellansverige </a:t>
            </a:r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93788956"/>
              </p:ext>
            </p:extLst>
          </p:nvPr>
        </p:nvGraphicFramePr>
        <p:xfrm>
          <a:off x="382555" y="1175656"/>
          <a:ext cx="8114177" cy="2183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ruta 3">
            <a:extLst>
              <a:ext uri="{FF2B5EF4-FFF2-40B4-BE49-F238E27FC236}">
                <a16:creationId xmlns:a16="http://schemas.microsoft.com/office/drawing/2014/main" id="{91472DFC-36AA-45BF-8F54-FE79841516FF}"/>
              </a:ext>
            </a:extLst>
          </p:cNvPr>
          <p:cNvSpPr txBox="1"/>
          <p:nvPr/>
        </p:nvSpPr>
        <p:spPr>
          <a:xfrm>
            <a:off x="1428750" y="1597391"/>
            <a:ext cx="5101359" cy="5695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algn="ctr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sp>
        <p:nvSpPr>
          <p:cNvPr id="5" name="Platshållare för datum 2">
            <a:extLst>
              <a:ext uri="{FF2B5EF4-FFF2-40B4-BE49-F238E27FC236}">
                <a16:creationId xmlns:a16="http://schemas.microsoft.com/office/drawing/2014/main" id="{93597923-3C75-4A47-9EC8-3CA3F86904BA}"/>
              </a:ext>
            </a:extLst>
          </p:cNvPr>
          <p:cNvSpPr txBox="1">
            <a:spLocks/>
          </p:cNvSpPr>
          <p:nvPr/>
        </p:nvSpPr>
        <p:spPr>
          <a:xfrm>
            <a:off x="1008184" y="1459907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 fontAlgn="auto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sz="2000" b="0" i="0" u="none" strike="noStrike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graphicFrame>
        <p:nvGraphicFramePr>
          <p:cNvPr id="6" name="Platshållare för innehåll 6">
            <a:extLst>
              <a:ext uri="{FF2B5EF4-FFF2-40B4-BE49-F238E27FC236}">
                <a16:creationId xmlns:a16="http://schemas.microsoft.com/office/drawing/2014/main" id="{D07197F2-ECD7-A54B-056C-B7D7B35924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4855252"/>
              </p:ext>
            </p:extLst>
          </p:nvPr>
        </p:nvGraphicFramePr>
        <p:xfrm>
          <a:off x="382555" y="3723266"/>
          <a:ext cx="8182947" cy="2183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ruta 7">
            <a:extLst>
              <a:ext uri="{FF2B5EF4-FFF2-40B4-BE49-F238E27FC236}">
                <a16:creationId xmlns:a16="http://schemas.microsoft.com/office/drawing/2014/main" id="{A8880F2A-B709-A904-57D0-00A5BE678013}"/>
              </a:ext>
            </a:extLst>
          </p:cNvPr>
          <p:cNvSpPr txBox="1"/>
          <p:nvPr/>
        </p:nvSpPr>
        <p:spPr>
          <a:xfrm>
            <a:off x="9051636" y="1874982"/>
            <a:ext cx="2687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Region Stockholm-Gotland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DE11F1E5-48B2-2133-B5F8-824ECA07C0B2}"/>
              </a:ext>
            </a:extLst>
          </p:cNvPr>
          <p:cNvSpPr txBox="1"/>
          <p:nvPr/>
        </p:nvSpPr>
        <p:spPr>
          <a:xfrm>
            <a:off x="9051636" y="4429021"/>
            <a:ext cx="2189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Region Mellansverige</a:t>
            </a:r>
          </a:p>
        </p:txBody>
      </p:sp>
      <p:pic>
        <p:nvPicPr>
          <p:cNvPr id="10" name="Bildobjekt 9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BF50D8AA-AE05-D4BC-37B6-3609D1A436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136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7A378E-4307-4CF9-9B47-E40F7AAD2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2"/>
            <a:ext cx="9901058" cy="67790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Antal</a:t>
            </a:r>
            <a:r>
              <a:rPr lang="en-US" sz="3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donatorer</a:t>
            </a:r>
            <a:r>
              <a:rPr lang="en-US" sz="3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i Sverige 2024 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43DD174-7ABB-4F94-8A2F-24FFE84F2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7726" y="1983972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spcAft>
                <a:spcPts val="600"/>
              </a:spcAft>
            </a:pPr>
            <a:r>
              <a:rPr lang="en-US" sz="11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2024-12-31 OFO Mellansverige </a:t>
            </a:r>
            <a:endParaRPr lang="en-US" sz="1100" kern="12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4D9AEB5C-F6FE-4B71-944B-3F1F9CCC9A9A}"/>
              </a:ext>
            </a:extLst>
          </p:cNvPr>
          <p:cNvSpPr txBox="1"/>
          <p:nvPr/>
        </p:nvSpPr>
        <p:spPr>
          <a:xfrm>
            <a:off x="8432800" y="6068291"/>
            <a:ext cx="3263834" cy="3320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1000" dirty="0" err="1"/>
              <a:t>Svenskt</a:t>
            </a:r>
            <a:r>
              <a:rPr lang="en-US" sz="1000" dirty="0"/>
              <a:t> </a:t>
            </a:r>
            <a:r>
              <a:rPr lang="en-US" sz="1000" dirty="0" err="1"/>
              <a:t>Transplantationsregister</a:t>
            </a:r>
            <a:r>
              <a:rPr lang="en-US" sz="1000" dirty="0"/>
              <a:t> 2024 -12-31</a:t>
            </a:r>
          </a:p>
        </p:txBody>
      </p:sp>
      <p:graphicFrame>
        <p:nvGraphicFramePr>
          <p:cNvPr id="5" name="Platshållare för innehåll 6">
            <a:extLst>
              <a:ext uri="{FF2B5EF4-FFF2-40B4-BE49-F238E27FC236}">
                <a16:creationId xmlns:a16="http://schemas.microsoft.com/office/drawing/2014/main" id="{D9ABDBE7-009A-498B-991E-3005C66E66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2688107"/>
              </p:ext>
            </p:extLst>
          </p:nvPr>
        </p:nvGraphicFramePr>
        <p:xfrm>
          <a:off x="567267" y="1295400"/>
          <a:ext cx="10987423" cy="4606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Bildobjekt 7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D09DF75A-449A-201E-62D7-EF9328FBF3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37" y="5990028"/>
            <a:ext cx="710698" cy="48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403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F670716-391C-0931-13F3-B3CF99BE2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sv-SE" sz="4100"/>
              <a:t>Orsak till att förfrågan donator ej accepterats i Region Stockholm-Gotland 2024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726BEB8-9749-DC94-E211-3AB35D73B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224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2024-12-31 OFO Mellansverige </a:t>
            </a:r>
          </a:p>
        </p:txBody>
      </p:sp>
      <p:graphicFrame>
        <p:nvGraphicFramePr>
          <p:cNvPr id="6" name="Platshållare för innehåll 6">
            <a:extLst>
              <a:ext uri="{FF2B5EF4-FFF2-40B4-BE49-F238E27FC236}">
                <a16:creationId xmlns:a16="http://schemas.microsoft.com/office/drawing/2014/main" id="{47F156E1-FA28-9E0D-0CA2-99F8531389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194915"/>
              </p:ext>
            </p:extLst>
          </p:nvPr>
        </p:nvGraphicFramePr>
        <p:xfrm>
          <a:off x="1043630" y="2864509"/>
          <a:ext cx="10173011" cy="3312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Bildobjekt 4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9DC82E99-E16F-2326-C721-073D515CEF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2299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Slide Background">
            <a:extLst>
              <a:ext uri="{FF2B5EF4-FFF2-40B4-BE49-F238E27FC236}">
                <a16:creationId xmlns:a16="http://schemas.microsoft.com/office/drawing/2014/main" id="{924D84CD-5280-4B52-B96E-8EDAA2B20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8" name="Rectangle 13">
            <a:extLst>
              <a:ext uri="{FF2B5EF4-FFF2-40B4-BE49-F238E27FC236}">
                <a16:creationId xmlns:a16="http://schemas.microsoft.com/office/drawing/2014/main" id="{6BC8DD5A-2177-6753-E2F9-C07A00190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1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9ED95D3-0AD3-E1A5-F6D9-4435E2E03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01" y="274104"/>
            <a:ext cx="9906199" cy="1157242"/>
          </a:xfrm>
        </p:spPr>
        <p:txBody>
          <a:bodyPr>
            <a:normAutofit/>
          </a:bodyPr>
          <a:lstStyle/>
          <a:p>
            <a:pPr algn="ctr"/>
            <a:r>
              <a:rPr lang="sv-SE" sz="3700" dirty="0"/>
              <a:t>Ej genomförda donationer- förfrågningar Sjukvårdsregion Stockholm/Gotland 2024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49C39C6-5E1F-AD98-B144-82BCB0D78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>
                <a:solidFill>
                  <a:schemeClr val="tx1"/>
                </a:solidFill>
              </a:rPr>
              <a:t>2024-12-31 OFO Mellansverige </a:t>
            </a:r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134277FA-01DE-C279-0F15-F7FFBE243C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9880478"/>
              </p:ext>
            </p:extLst>
          </p:nvPr>
        </p:nvGraphicFramePr>
        <p:xfrm>
          <a:off x="1250830" y="2122098"/>
          <a:ext cx="9690340" cy="3875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Bildobjekt 2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5A43FDCC-A9BE-9083-0FEA-4B67BAD79C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0648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F670716-391C-0931-13F3-B3CF99BE2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sv-SE" sz="4100"/>
              <a:t>Orsak till att förfrågan donator ej accepterats i </a:t>
            </a:r>
            <a:br>
              <a:rPr lang="sv-SE" sz="4100"/>
            </a:br>
            <a:r>
              <a:rPr lang="sv-SE" sz="4100"/>
              <a:t>Region Mellansverige  2024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726BEB8-9749-DC94-E211-3AB35D73B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224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2024-12-31 OFO Mellansverige </a:t>
            </a:r>
          </a:p>
        </p:txBody>
      </p:sp>
      <p:graphicFrame>
        <p:nvGraphicFramePr>
          <p:cNvPr id="6" name="Platshållare för innehåll 6">
            <a:extLst>
              <a:ext uri="{FF2B5EF4-FFF2-40B4-BE49-F238E27FC236}">
                <a16:creationId xmlns:a16="http://schemas.microsoft.com/office/drawing/2014/main" id="{99E5D712-AF1B-4ED0-35BC-F6C4A6F8BE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741532"/>
              </p:ext>
            </p:extLst>
          </p:nvPr>
        </p:nvGraphicFramePr>
        <p:xfrm>
          <a:off x="1043631" y="2808519"/>
          <a:ext cx="9994483" cy="3435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Bildobjekt 2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BFE1FAD9-FAF1-6D18-69BC-E4F3E394BD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817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6BC1848-EE0A-D268-4338-2E4A6C532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sv-SE" sz="3600" dirty="0"/>
              <a:t>Ej genomförda donationer- förfrågningar Sjukvårdsregion Mellansverige 2024</a:t>
            </a:r>
            <a:br>
              <a:rPr lang="sv-SE" sz="3400" dirty="0"/>
            </a:br>
            <a:endParaRPr lang="sv-SE" sz="3400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CD82403-F1B3-4E55-4071-E205FB3B6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2240"/>
            <a:ext cx="4114800" cy="365125"/>
          </a:xfrm>
        </p:spPr>
        <p:txBody>
          <a:bodyPr>
            <a:normAutofit/>
          </a:bodyPr>
          <a:lstStyle/>
          <a:p>
            <a:pPr rtl="0">
              <a:spcAft>
                <a:spcPts val="600"/>
              </a:spcAft>
            </a:pPr>
            <a:r>
              <a:rPr lang="sv-SE" noProof="1"/>
              <a:t>2024-12-31 OFO Mellansverige </a:t>
            </a:r>
          </a:p>
        </p:txBody>
      </p:sp>
      <p:graphicFrame>
        <p:nvGraphicFramePr>
          <p:cNvPr id="5" name="Platshållare för innehåll 5">
            <a:extLst>
              <a:ext uri="{FF2B5EF4-FFF2-40B4-BE49-F238E27FC236}">
                <a16:creationId xmlns:a16="http://schemas.microsoft.com/office/drawing/2014/main" id="{5CCC167E-D6D2-8899-8E2B-60706D2FCC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3172315"/>
              </p:ext>
            </p:extLst>
          </p:nvPr>
        </p:nvGraphicFramePr>
        <p:xfrm>
          <a:off x="838200" y="2704015"/>
          <a:ext cx="10444842" cy="3164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Bildobjekt 2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BEBD47E3-27D0-B5E2-7644-43D16D074D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4657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3">
            <a:extLst>
              <a:ext uri="{FF2B5EF4-FFF2-40B4-BE49-F238E27FC236}">
                <a16:creationId xmlns:a16="http://schemas.microsoft.com/office/drawing/2014/main" id="{81D377EB-C9D2-4ED0-86A6-740A297E3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6BC1848-EE0A-D268-4338-2E4A6C532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160" y="685800"/>
            <a:ext cx="12049760" cy="681737"/>
          </a:xfrm>
        </p:spPr>
        <p:txBody>
          <a:bodyPr anchor="b">
            <a:normAutofit fontScale="90000"/>
          </a:bodyPr>
          <a:lstStyle/>
          <a:p>
            <a:r>
              <a:rPr lang="sv-SE" sz="3200" dirty="0"/>
              <a:t>          Ej genomförda donationer – </a:t>
            </a:r>
            <a:r>
              <a:rPr lang="sv-SE" sz="3200" i="1" dirty="0"/>
              <a:t>Förfrågningar</a:t>
            </a:r>
            <a:r>
              <a:rPr lang="sv-SE" sz="3200" dirty="0"/>
              <a:t> (DBD &amp; DCD) 2024</a:t>
            </a:r>
            <a:br>
              <a:rPr lang="sv-SE" sz="3200" dirty="0"/>
            </a:br>
            <a:endParaRPr lang="sv-SE" sz="3200" dirty="0"/>
          </a:p>
        </p:txBody>
      </p:sp>
      <p:sp>
        <p:nvSpPr>
          <p:cNvPr id="30" name="Rectangle 25">
            <a:extLst>
              <a:ext uri="{FF2B5EF4-FFF2-40B4-BE49-F238E27FC236}">
                <a16:creationId xmlns:a16="http://schemas.microsoft.com/office/drawing/2014/main" id="{066346BE-FDB4-4772-A696-0719490AB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0140" y="34093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B92FFCE-0C90-454E-AA25-D4EE9A6C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95805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CD82403-F1B3-4E55-4071-E205FB3B6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 rtl="0">
              <a:spcAft>
                <a:spcPts val="600"/>
              </a:spcAft>
            </a:pPr>
            <a:r>
              <a:rPr lang="sv-SE" noProof="1">
                <a:solidFill>
                  <a:schemeClr val="tx1">
                    <a:lumMod val="50000"/>
                    <a:lumOff val="50000"/>
                  </a:schemeClr>
                </a:solidFill>
              </a:rPr>
              <a:t>2024-12-31 OFO Mellansverige </a:t>
            </a:r>
          </a:p>
        </p:txBody>
      </p:sp>
      <p:graphicFrame>
        <p:nvGraphicFramePr>
          <p:cNvPr id="5" name="Platshållare för innehåll 5">
            <a:extLst>
              <a:ext uri="{FF2B5EF4-FFF2-40B4-BE49-F238E27FC236}">
                <a16:creationId xmlns:a16="http://schemas.microsoft.com/office/drawing/2014/main" id="{5CCC167E-D6D2-8899-8E2B-60706D2FCC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5064829"/>
              </p:ext>
            </p:extLst>
          </p:nvPr>
        </p:nvGraphicFramePr>
        <p:xfrm>
          <a:off x="719328" y="1145089"/>
          <a:ext cx="10625328" cy="5027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Bildobjekt 2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D9034152-368C-1CEB-5B93-CC89BE915B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5445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133902"/>
            <a:ext cx="10895013" cy="1177662"/>
          </a:xfrm>
        </p:spPr>
        <p:txBody>
          <a:bodyPr>
            <a:normAutofit/>
          </a:bodyPr>
          <a:lstStyle/>
          <a:p>
            <a:pPr algn="ctr"/>
            <a:r>
              <a:rPr lang="sv-SE" sz="3200" dirty="0"/>
              <a:t>Antal donatorer/milj. inv. *)</a:t>
            </a:r>
            <a:br>
              <a:rPr lang="sv-SE" sz="3200" dirty="0"/>
            </a:br>
            <a:r>
              <a:rPr lang="sv-SE" sz="3200" dirty="0"/>
              <a:t>2019-2023</a:t>
            </a:r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5260299"/>
              </p:ext>
            </p:extLst>
          </p:nvPr>
        </p:nvGraphicFramePr>
        <p:xfrm>
          <a:off x="1094961" y="1488161"/>
          <a:ext cx="10002078" cy="4440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ruta 2"/>
          <p:cNvSpPr txBox="1"/>
          <p:nvPr/>
        </p:nvSpPr>
        <p:spPr>
          <a:xfrm>
            <a:off x="1366982" y="6279609"/>
            <a:ext cx="6445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rgbClr val="C00000"/>
                </a:solidFill>
              </a:rPr>
              <a:t>*) Omräknat till närmsta heltal</a:t>
            </a:r>
          </a:p>
        </p:txBody>
      </p:sp>
      <p:sp>
        <p:nvSpPr>
          <p:cNvPr id="6" name="Platshållare för datum 2">
            <a:extLst>
              <a:ext uri="{FF2B5EF4-FFF2-40B4-BE49-F238E27FC236}">
                <a16:creationId xmlns:a16="http://schemas.microsoft.com/office/drawing/2014/main" id="{6476B42E-EBE9-442C-86B0-241821986286}"/>
              </a:ext>
            </a:extLst>
          </p:cNvPr>
          <p:cNvSpPr txBox="1">
            <a:spLocks/>
          </p:cNvSpPr>
          <p:nvPr/>
        </p:nvSpPr>
        <p:spPr>
          <a:xfrm>
            <a:off x="8384345" y="6358973"/>
            <a:ext cx="380765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Källa: Svenskt Transplantationsregister 2024-03-31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7949884-C77C-41A8-9CD1-027624BAB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45719"/>
          </a:xfrm>
        </p:spPr>
        <p:txBody>
          <a:bodyPr/>
          <a:lstStyle/>
          <a:p>
            <a:r>
              <a:rPr lang="sv-SE"/>
              <a:t>2024-12-31 OFO Mellansverige </a:t>
            </a:r>
            <a:endParaRPr lang="sv-SE" dirty="0"/>
          </a:p>
        </p:txBody>
      </p:sp>
      <p:pic>
        <p:nvPicPr>
          <p:cNvPr id="5" name="Bildobjekt 4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CF43D29F-B959-367A-0D8C-2AC24A80B0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9451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Antal</a:t>
            </a:r>
            <a:r>
              <a:rPr lang="en-US" sz="3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donatorer</a:t>
            </a:r>
            <a:r>
              <a:rPr lang="en-US" sz="3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/10 000 </a:t>
            </a:r>
            <a:r>
              <a:rPr lang="en-US" sz="3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döda</a:t>
            </a:r>
            <a:br>
              <a:rPr lang="en-US" sz="3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2019-2023</a:t>
            </a:r>
          </a:p>
        </p:txBody>
      </p:sp>
      <p:sp>
        <p:nvSpPr>
          <p:cNvPr id="5" name="Platshållare för datum 2">
            <a:extLst>
              <a:ext uri="{FF2B5EF4-FFF2-40B4-BE49-F238E27FC236}">
                <a16:creationId xmlns:a16="http://schemas.microsoft.com/office/drawing/2014/main" id="{2B7F0A60-2FA1-41A6-823E-8D8C46DC467A}"/>
              </a:ext>
            </a:extLst>
          </p:cNvPr>
          <p:cNvSpPr txBox="1">
            <a:spLocks/>
          </p:cNvSpPr>
          <p:nvPr/>
        </p:nvSpPr>
        <p:spPr>
          <a:xfrm>
            <a:off x="7398327" y="6304542"/>
            <a:ext cx="4664363" cy="253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dirty="0" err="1">
                <a:solidFill>
                  <a:schemeClr val="tx1"/>
                </a:solidFill>
              </a:rPr>
              <a:t>Källa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Svenskt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Transplantationsregister</a:t>
            </a:r>
            <a:r>
              <a:rPr lang="en-US" dirty="0">
                <a:solidFill>
                  <a:schemeClr val="tx1"/>
                </a:solidFill>
              </a:rPr>
              <a:t> 2023-03-31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2B8A5A4-D78E-450E-A299-916F79721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2024-12-31 OFO Mellansverige </a:t>
            </a:r>
            <a:endParaRPr lang="en-US" kern="1200" dirty="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0612516"/>
              </p:ext>
            </p:extLst>
          </p:nvPr>
        </p:nvGraphicFramePr>
        <p:xfrm>
          <a:off x="835154" y="1644243"/>
          <a:ext cx="10565485" cy="4660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Bildobjekt 3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57799FFD-9A9F-BF3F-053F-861CA99D60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63" y="6173787"/>
            <a:ext cx="531091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2278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27D29E2-AE9C-4D1B-29BB-07F33F004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3770"/>
            <a:ext cx="3220329" cy="2027227"/>
          </a:xfrm>
        </p:spPr>
        <p:txBody>
          <a:bodyPr anchor="t">
            <a:normAutofit fontScale="90000"/>
          </a:bodyPr>
          <a:lstStyle/>
          <a:p>
            <a:r>
              <a:rPr lang="sv-SE" sz="3400" dirty="0">
                <a:solidFill>
                  <a:srgbClr val="FFFFFF"/>
                </a:solidFill>
              </a:rPr>
              <a:t>Donatorer blodgrupp </a:t>
            </a:r>
            <a:br>
              <a:rPr lang="sv-SE" sz="3400" dirty="0">
                <a:solidFill>
                  <a:srgbClr val="FFFFFF"/>
                </a:solidFill>
              </a:rPr>
            </a:b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OFO </a:t>
            </a:r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Mellansverige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2024</a:t>
            </a:r>
            <a:endParaRPr lang="sv-SE" sz="3400" dirty="0">
              <a:solidFill>
                <a:srgbClr val="FFFFFF"/>
              </a:solidFill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948CBC1-7026-7885-3274-492AD1154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2024-12-31 OFO Mellansverige </a:t>
            </a:r>
          </a:p>
        </p:txBody>
      </p:sp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86BCE527-C883-1BBE-6E55-0CA2A07B10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9743112"/>
              </p:ext>
            </p:extLst>
          </p:nvPr>
        </p:nvGraphicFramePr>
        <p:xfrm>
          <a:off x="5542672" y="541606"/>
          <a:ext cx="5811128" cy="5678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Bildobjekt 7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3C3C95C9-26FF-CF46-9E4D-01E7CE3D2C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3540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1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200" kern="1200" dirty="0" err="1">
                <a:latin typeface="+mj-lt"/>
                <a:ea typeface="+mj-ea"/>
                <a:cs typeface="+mj-cs"/>
              </a:rPr>
              <a:t>Donatorer</a:t>
            </a:r>
            <a:r>
              <a:rPr lang="en-US" sz="4200" kern="1200" dirty="0">
                <a:latin typeface="+mj-lt"/>
                <a:ea typeface="+mj-ea"/>
                <a:cs typeface="+mj-cs"/>
              </a:rPr>
              <a:t> – </a:t>
            </a:r>
            <a:r>
              <a:rPr lang="en-US" sz="4200" kern="1200" dirty="0" err="1">
                <a:latin typeface="+mj-lt"/>
                <a:ea typeface="+mj-ea"/>
                <a:cs typeface="+mj-cs"/>
              </a:rPr>
              <a:t>Blodgrupp</a:t>
            </a:r>
            <a:br>
              <a:rPr lang="en-US" sz="4200" kern="1200" dirty="0">
                <a:latin typeface="+mj-lt"/>
                <a:ea typeface="+mj-ea"/>
                <a:cs typeface="+mj-cs"/>
              </a:rPr>
            </a:br>
            <a:r>
              <a:rPr lang="en-US" sz="4200" kern="1200" dirty="0">
                <a:latin typeface="+mj-lt"/>
                <a:ea typeface="+mj-ea"/>
                <a:cs typeface="+mj-cs"/>
              </a:rPr>
              <a:t>2010 – 2024</a:t>
            </a:r>
            <a:br>
              <a:rPr lang="en-US" sz="4200" kern="1200" dirty="0">
                <a:latin typeface="+mj-lt"/>
                <a:ea typeface="+mj-ea"/>
                <a:cs typeface="+mj-cs"/>
              </a:rPr>
            </a:br>
            <a:r>
              <a:rPr lang="en-US" sz="2800" kern="1200" dirty="0">
                <a:latin typeface="+mj-lt"/>
                <a:ea typeface="+mj-ea"/>
                <a:cs typeface="+mj-cs"/>
              </a:rPr>
              <a:t>OFO </a:t>
            </a:r>
            <a:r>
              <a:rPr lang="en-US" sz="2800" kern="1200" dirty="0" err="1">
                <a:latin typeface="+mj-lt"/>
                <a:ea typeface="+mj-ea"/>
                <a:cs typeface="+mj-cs"/>
              </a:rPr>
              <a:t>Mellansverige</a:t>
            </a:r>
            <a:r>
              <a:rPr lang="en-US" sz="2800" kern="1200" dirty="0"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D5C1386-C780-423C-90A8-E87AB72B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2024-12-31 OFO Mellansverige </a:t>
            </a:r>
          </a:p>
        </p:txBody>
      </p:sp>
      <p:sp>
        <p:nvSpPr>
          <p:cNvPr id="5" name="Platshållare för datum 2">
            <a:extLst>
              <a:ext uri="{FF2B5EF4-FFF2-40B4-BE49-F238E27FC236}">
                <a16:creationId xmlns:a16="http://schemas.microsoft.com/office/drawing/2014/main" id="{7B426E11-2BE9-440B-A444-6A16489279A1}"/>
              </a:ext>
            </a:extLst>
          </p:cNvPr>
          <p:cNvSpPr txBox="1">
            <a:spLocks/>
          </p:cNvSpPr>
          <p:nvPr/>
        </p:nvSpPr>
        <p:spPr>
          <a:xfrm>
            <a:off x="966951" y="5134708"/>
            <a:ext cx="3092981" cy="6477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600" dirty="0">
              <a:solidFill>
                <a:schemeClr val="tx1"/>
              </a:solidFill>
            </a:endParaRPr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313046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Bildobjekt 3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BB42C62B-4D45-686F-4BE8-C809043615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3183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1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600" kern="1200" dirty="0" err="1">
                <a:latin typeface="+mj-lt"/>
                <a:ea typeface="+mj-ea"/>
                <a:cs typeface="+mj-cs"/>
              </a:rPr>
              <a:t>Donatorer</a:t>
            </a:r>
            <a:r>
              <a:rPr lang="en-US" sz="2600" kern="1200" dirty="0">
                <a:latin typeface="+mj-lt"/>
                <a:ea typeface="+mj-ea"/>
                <a:cs typeface="+mj-cs"/>
              </a:rPr>
              <a:t> – </a:t>
            </a:r>
            <a:r>
              <a:rPr lang="en-US" sz="2600" kern="1200" dirty="0" err="1">
                <a:latin typeface="+mj-lt"/>
                <a:ea typeface="+mj-ea"/>
                <a:cs typeface="+mj-cs"/>
              </a:rPr>
              <a:t>Kön</a:t>
            </a:r>
            <a:r>
              <a:rPr lang="en-US" sz="2600" dirty="0"/>
              <a:t> </a:t>
            </a:r>
            <a:r>
              <a:rPr lang="en-US" sz="2600" kern="1200" dirty="0">
                <a:latin typeface="+mj-lt"/>
                <a:ea typeface="+mj-ea"/>
                <a:cs typeface="+mj-cs"/>
              </a:rPr>
              <a:t>2010 – 2024 OFO </a:t>
            </a:r>
            <a:r>
              <a:rPr lang="en-US" sz="2600" kern="1200" dirty="0" err="1">
                <a:latin typeface="+mj-lt"/>
                <a:ea typeface="+mj-ea"/>
                <a:cs typeface="+mj-cs"/>
              </a:rPr>
              <a:t>Mellansverige</a:t>
            </a:r>
            <a:r>
              <a:rPr lang="en-US" sz="2600" kern="1200" dirty="0"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24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C0FB9DD-FDAA-4442-8256-0F92A19BB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2024-12-31 OFO Mellansverige </a:t>
            </a:r>
          </a:p>
        </p:txBody>
      </p:sp>
      <p:sp>
        <p:nvSpPr>
          <p:cNvPr id="5" name="Platshållare för datum 2">
            <a:extLst>
              <a:ext uri="{FF2B5EF4-FFF2-40B4-BE49-F238E27FC236}">
                <a16:creationId xmlns:a16="http://schemas.microsoft.com/office/drawing/2014/main" id="{E1C03F2A-952B-496F-AD61-5DF5A4673699}"/>
              </a:ext>
            </a:extLst>
          </p:cNvPr>
          <p:cNvSpPr txBox="1">
            <a:spLocks/>
          </p:cNvSpPr>
          <p:nvPr/>
        </p:nvSpPr>
        <p:spPr>
          <a:xfrm>
            <a:off x="9125527" y="5985163"/>
            <a:ext cx="2587262" cy="23275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defPPr>
              <a:defRPr lang="sv-S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dirty="0">
              <a:solidFill>
                <a:schemeClr val="tx1"/>
              </a:solidFill>
            </a:endParaRPr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439044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Bildobjekt 3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50C73610-F62F-11F2-B244-8B027A25EC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756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5D15F25-24A9-FCF6-C288-259650872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sv-SE" sz="4000"/>
              <a:t>Antal donatorer i Sverige 2024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B56041C-5FF2-B2D4-8CE4-A2D033FF9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>
                <a:solidFill>
                  <a:schemeClr val="tx1">
                    <a:lumMod val="50000"/>
                    <a:lumOff val="50000"/>
                  </a:schemeClr>
                </a:solidFill>
              </a:rPr>
              <a:t>2024-12-31 OFO Mellansverige </a:t>
            </a:r>
          </a:p>
        </p:txBody>
      </p:sp>
      <p:pic>
        <p:nvPicPr>
          <p:cNvPr id="8" name="Bildobjekt 7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A87BA280-9967-0A04-2F59-0436EA3CB2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65" y="6019974"/>
            <a:ext cx="635453" cy="436874"/>
          </a:xfrm>
          <a:prstGeom prst="rect">
            <a:avLst/>
          </a:prstGeom>
        </p:spPr>
      </p:pic>
      <p:graphicFrame>
        <p:nvGraphicFramePr>
          <p:cNvPr id="6" name="Platshållare för innehåll 5">
            <a:extLst>
              <a:ext uri="{FF2B5EF4-FFF2-40B4-BE49-F238E27FC236}">
                <a16:creationId xmlns:a16="http://schemas.microsoft.com/office/drawing/2014/main" id="{68D9C5B9-4CA4-EBB0-FDFD-F454ECCA4E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8462116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347970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D1A2CED-DA9B-4CCF-8215-CFC65FE71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62DFC44-A40C-4573-9230-B3EDB3EC8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260019"/>
            <a:ext cx="11167447" cy="5933012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E0BD2ED-7249-23CE-3CB8-4681095D0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09521"/>
            <a:ext cx="10232136" cy="1014984"/>
          </a:xfrm>
        </p:spPr>
        <p:txBody>
          <a:bodyPr>
            <a:normAutofit/>
          </a:bodyPr>
          <a:lstStyle/>
          <a:p>
            <a:r>
              <a:rPr lang="en-US" sz="4000" kern="1200">
                <a:latin typeface="+mj-lt"/>
                <a:ea typeface="+mj-ea"/>
                <a:cs typeface="+mj-cs"/>
              </a:rPr>
              <a:t>Ålder – Donatorer 2024</a:t>
            </a:r>
            <a:r>
              <a:rPr lang="en-US" sz="4000"/>
              <a:t> </a:t>
            </a:r>
            <a:r>
              <a:rPr lang="en-US" sz="4000" kern="1200">
                <a:latin typeface="+mj-lt"/>
                <a:ea typeface="+mj-ea"/>
                <a:cs typeface="+mj-cs"/>
              </a:rPr>
              <a:t>OFO Mellansverige </a:t>
            </a:r>
            <a:endParaRPr lang="sv-SE" sz="400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5589D35-CF9F-4DE9-A792-8571A09E9B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658327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0651615-2CA7-DC7B-EBF5-A281DDCB5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>
                <a:solidFill>
                  <a:schemeClr val="tx1">
                    <a:lumMod val="50000"/>
                    <a:lumOff val="50000"/>
                  </a:schemeClr>
                </a:solidFill>
              </a:rPr>
              <a:t>2024-12-31 OFO Mellansverige </a:t>
            </a:r>
          </a:p>
        </p:txBody>
      </p:sp>
      <p:pic>
        <p:nvPicPr>
          <p:cNvPr id="8" name="Bildobjekt 7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093AF318-C504-75D5-7A2C-6F84D69091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67484018-8F0A-523E-9585-0DA38EA28D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9829823"/>
              </p:ext>
            </p:extLst>
          </p:nvPr>
        </p:nvGraphicFramePr>
        <p:xfrm>
          <a:off x="1115568" y="1673352"/>
          <a:ext cx="10232136" cy="433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905770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200" kern="1200" dirty="0" err="1">
                <a:latin typeface="+mj-lt"/>
                <a:ea typeface="+mj-ea"/>
                <a:cs typeface="+mj-cs"/>
              </a:rPr>
              <a:t>Ålder</a:t>
            </a:r>
            <a:r>
              <a:rPr lang="en-US" sz="2200" kern="1200" dirty="0">
                <a:latin typeface="+mj-lt"/>
                <a:ea typeface="+mj-ea"/>
                <a:cs typeface="+mj-cs"/>
              </a:rPr>
              <a:t> – </a:t>
            </a:r>
            <a:r>
              <a:rPr lang="en-US" sz="2200" kern="1200" dirty="0" err="1">
                <a:latin typeface="+mj-lt"/>
                <a:ea typeface="+mj-ea"/>
                <a:cs typeface="+mj-cs"/>
              </a:rPr>
              <a:t>Donatorer</a:t>
            </a:r>
            <a:r>
              <a:rPr lang="en-US" sz="2200" dirty="0"/>
              <a:t> </a:t>
            </a:r>
            <a:r>
              <a:rPr lang="en-US" sz="2200" kern="1200" dirty="0">
                <a:latin typeface="+mj-lt"/>
                <a:ea typeface="+mj-ea"/>
                <a:cs typeface="+mj-cs"/>
              </a:rPr>
              <a:t>1986-2024</a:t>
            </a:r>
            <a:r>
              <a:rPr lang="en-US" sz="2200" dirty="0"/>
              <a:t> </a:t>
            </a:r>
            <a:r>
              <a:rPr lang="en-US" sz="2200" kern="1200" dirty="0">
                <a:latin typeface="+mj-lt"/>
                <a:ea typeface="+mj-ea"/>
                <a:cs typeface="+mj-cs"/>
              </a:rPr>
              <a:t>OFO </a:t>
            </a:r>
            <a:r>
              <a:rPr lang="en-US" sz="2200" kern="1200" dirty="0" err="1">
                <a:latin typeface="+mj-lt"/>
                <a:ea typeface="+mj-ea"/>
                <a:cs typeface="+mj-cs"/>
              </a:rPr>
              <a:t>Mellansverige</a:t>
            </a:r>
            <a:r>
              <a:rPr lang="en-US" sz="2200" kern="1200" dirty="0"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7941888-FFD4-412B-894A-C4CF9BDE7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>
                <a:solidFill>
                  <a:schemeClr val="tx1">
                    <a:lumMod val="50000"/>
                    <a:lumOff val="50000"/>
                  </a:schemeClr>
                </a:solidFill>
              </a:rPr>
              <a:t>2024-12-31 OFO Mellansverige </a:t>
            </a:r>
          </a:p>
        </p:txBody>
      </p:sp>
      <p:sp>
        <p:nvSpPr>
          <p:cNvPr id="5" name="Platshållare för datum 2">
            <a:extLst>
              <a:ext uri="{FF2B5EF4-FFF2-40B4-BE49-F238E27FC236}">
                <a16:creationId xmlns:a16="http://schemas.microsoft.com/office/drawing/2014/main" id="{E63ABE7B-7DFF-4E27-BEA7-BCFF0C5CEF2B}"/>
              </a:ext>
            </a:extLst>
          </p:cNvPr>
          <p:cNvSpPr txBox="1">
            <a:spLocks/>
          </p:cNvSpPr>
          <p:nvPr/>
        </p:nvSpPr>
        <p:spPr>
          <a:xfrm>
            <a:off x="397164" y="5763491"/>
            <a:ext cx="3757261" cy="460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4" name="Bildobjekt 3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350FB799-B600-6B24-20D0-180AF91C2E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83" y="5991225"/>
            <a:ext cx="531091" cy="365125"/>
          </a:xfrm>
          <a:prstGeom prst="rect">
            <a:avLst/>
          </a:prstGeom>
        </p:spPr>
      </p:pic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2035013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769610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3" name="Rectangle 62">
            <a:extLst>
              <a:ext uri="{FF2B5EF4-FFF2-40B4-BE49-F238E27FC236}">
                <a16:creationId xmlns:a16="http://schemas.microsoft.com/office/drawing/2014/main" id="{6D1A2CED-DA9B-4CCF-8215-CFC65FE71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562DFC44-A40C-4573-9230-B3EDB3EC8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260019"/>
            <a:ext cx="11167447" cy="5933012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15568" y="509521"/>
            <a:ext cx="10232136" cy="1014984"/>
          </a:xfrm>
        </p:spPr>
        <p:txBody>
          <a:bodyPr>
            <a:normAutofit/>
          </a:bodyPr>
          <a:lstStyle/>
          <a:p>
            <a:r>
              <a:rPr lang="sv-SE" sz="4000" dirty="0"/>
              <a:t>Medel- och medianålder 2000-2024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5589D35-CF9F-4DE9-A792-8571A09E9B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658327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79AB82A-4230-4B1A-8AB2-C5087C68F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>
                <a:solidFill>
                  <a:schemeClr val="tx1">
                    <a:lumMod val="50000"/>
                    <a:lumOff val="50000"/>
                  </a:schemeClr>
                </a:solidFill>
              </a:rPr>
              <a:t>2024-12-31 OFO Mellansverige </a:t>
            </a:r>
          </a:p>
        </p:txBody>
      </p:sp>
      <p:sp>
        <p:nvSpPr>
          <p:cNvPr id="5" name="Platshållare för datum 2">
            <a:extLst>
              <a:ext uri="{FF2B5EF4-FFF2-40B4-BE49-F238E27FC236}">
                <a16:creationId xmlns:a16="http://schemas.microsoft.com/office/drawing/2014/main" id="{F66D76AB-BE1F-4C4E-ABD7-6D99B2307AD8}"/>
              </a:ext>
            </a:extLst>
          </p:cNvPr>
          <p:cNvSpPr txBox="1">
            <a:spLocks/>
          </p:cNvSpPr>
          <p:nvPr/>
        </p:nvSpPr>
        <p:spPr>
          <a:xfrm>
            <a:off x="9843052" y="63722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v-S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v-SE" dirty="0"/>
          </a:p>
        </p:txBody>
      </p:sp>
      <p:pic>
        <p:nvPicPr>
          <p:cNvPr id="4" name="Bildobjekt 3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C148A368-BFAD-D8E0-D467-FD617E5464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5542192"/>
              </p:ext>
            </p:extLst>
          </p:nvPr>
        </p:nvGraphicFramePr>
        <p:xfrm>
          <a:off x="1115568" y="1673352"/>
          <a:ext cx="10232136" cy="433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17205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6D1A2CED-DA9B-4CCF-8215-CFC65FE71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562DFC44-A40C-4573-9230-B3EDB3EC8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260019"/>
            <a:ext cx="11167447" cy="5933012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15568" y="509521"/>
            <a:ext cx="10232136" cy="101498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100" kern="1200">
                <a:latin typeface="+mj-lt"/>
                <a:ea typeface="+mj-ea"/>
                <a:cs typeface="+mj-cs"/>
              </a:rPr>
              <a:t>Ålder – äldre donatorer  </a:t>
            </a:r>
            <a:br>
              <a:rPr lang="en-US" sz="3100" kern="1200">
                <a:latin typeface="+mj-lt"/>
                <a:ea typeface="+mj-ea"/>
                <a:cs typeface="+mj-cs"/>
              </a:rPr>
            </a:br>
            <a:r>
              <a:rPr lang="en-US" sz="3100" kern="1200">
                <a:latin typeface="+mj-lt"/>
                <a:ea typeface="+mj-ea"/>
                <a:cs typeface="+mj-cs"/>
              </a:rPr>
              <a:t>2011-2024 i OFO-mellansverige.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5589D35-CF9F-4DE9-A792-8571A09E9B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658327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9F00793-22F2-47F8-BDE9-8EC7D1035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>
                <a:solidFill>
                  <a:schemeClr val="tx1">
                    <a:lumMod val="50000"/>
                    <a:lumOff val="50000"/>
                  </a:schemeClr>
                </a:solidFill>
              </a:rPr>
              <a:t>2024-12-31 OFO Mellansverige </a:t>
            </a:r>
          </a:p>
        </p:txBody>
      </p:sp>
      <p:sp>
        <p:nvSpPr>
          <p:cNvPr id="5" name="Platshållare för datum 2">
            <a:extLst>
              <a:ext uri="{FF2B5EF4-FFF2-40B4-BE49-F238E27FC236}">
                <a16:creationId xmlns:a16="http://schemas.microsoft.com/office/drawing/2014/main" id="{3FA9BC9C-68BE-4CF1-B4B5-F4CCE80D0CE8}"/>
              </a:ext>
            </a:extLst>
          </p:cNvPr>
          <p:cNvSpPr txBox="1">
            <a:spLocks/>
          </p:cNvSpPr>
          <p:nvPr/>
        </p:nvSpPr>
        <p:spPr>
          <a:xfrm>
            <a:off x="648931" y="5791200"/>
            <a:ext cx="3505494" cy="432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4" name="Bildobjekt 3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93078CFC-74A9-F04B-268B-2887759FF2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1117936"/>
              </p:ext>
            </p:extLst>
          </p:nvPr>
        </p:nvGraphicFramePr>
        <p:xfrm>
          <a:off x="1115568" y="1673352"/>
          <a:ext cx="10232136" cy="433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17487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>
                <a:latin typeface="+mj-lt"/>
                <a:ea typeface="+mj-ea"/>
                <a:cs typeface="+mj-cs"/>
              </a:rPr>
              <a:t>Antal donatorer i OFO Mellansverige  2024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DB12263-8780-4447-B433-06D8DD766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rPr>
              <a:t>2024-12-31 OFO Mellansverige </a:t>
            </a:r>
          </a:p>
        </p:txBody>
      </p:sp>
      <p:sp>
        <p:nvSpPr>
          <p:cNvPr id="5" name="Platshållare för datum 2">
            <a:extLst>
              <a:ext uri="{FF2B5EF4-FFF2-40B4-BE49-F238E27FC236}">
                <a16:creationId xmlns:a16="http://schemas.microsoft.com/office/drawing/2014/main" id="{171E6126-D7AA-4490-AFEC-B419F007AD51}"/>
              </a:ext>
            </a:extLst>
          </p:cNvPr>
          <p:cNvSpPr txBox="1">
            <a:spLocks/>
          </p:cNvSpPr>
          <p:nvPr/>
        </p:nvSpPr>
        <p:spPr>
          <a:xfrm>
            <a:off x="1424904" y="2494450"/>
            <a:ext cx="405354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4" name="Bildobjekt 3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4327556B-C500-8E61-70D0-69F40FCDD6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39" y="6109981"/>
            <a:ext cx="710698" cy="488605"/>
          </a:xfrm>
          <a:prstGeom prst="rect">
            <a:avLst/>
          </a:prstGeom>
        </p:spPr>
      </p:pic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2464412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66536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br>
              <a:rPr lang="en-US" sz="2200" b="1" kern="1200">
                <a:latin typeface="+mj-lt"/>
                <a:ea typeface="+mj-ea"/>
                <a:cs typeface="+mj-cs"/>
              </a:rPr>
            </a:br>
            <a:r>
              <a:rPr lang="en-US" sz="2200" b="1" kern="1200">
                <a:latin typeface="+mj-lt"/>
                <a:ea typeface="+mj-ea"/>
                <a:cs typeface="+mj-cs"/>
              </a:rPr>
              <a:t>  Donatorer – OFO – ackumulerade siffror</a:t>
            </a:r>
            <a:r>
              <a:rPr lang="en-US" sz="2200" b="1"/>
              <a:t> </a:t>
            </a:r>
            <a:r>
              <a:rPr lang="en-US" sz="2200" b="1" kern="1200">
                <a:latin typeface="+mj-lt"/>
                <a:ea typeface="+mj-ea"/>
                <a:cs typeface="+mj-cs"/>
              </a:rPr>
              <a:t>2020-2024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2FE6EB-D5FD-4C4B-B7CA-FA0BE822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>
                <a:solidFill>
                  <a:schemeClr val="tx1">
                    <a:lumMod val="50000"/>
                    <a:lumOff val="50000"/>
                  </a:schemeClr>
                </a:solidFill>
              </a:rPr>
              <a:t>2024-12-31 OFO Mellansverige </a:t>
            </a:r>
          </a:p>
        </p:txBody>
      </p:sp>
      <p:sp>
        <p:nvSpPr>
          <p:cNvPr id="5" name="Platshållare för datum 2">
            <a:extLst>
              <a:ext uri="{FF2B5EF4-FFF2-40B4-BE49-F238E27FC236}">
                <a16:creationId xmlns:a16="http://schemas.microsoft.com/office/drawing/2014/main" id="{2CCCBC06-D677-48E5-A9DE-EEFC4D2C8885}"/>
              </a:ext>
            </a:extLst>
          </p:cNvPr>
          <p:cNvSpPr txBox="1">
            <a:spLocks/>
          </p:cNvSpPr>
          <p:nvPr/>
        </p:nvSpPr>
        <p:spPr>
          <a:xfrm>
            <a:off x="0" y="5799903"/>
            <a:ext cx="2505147" cy="2070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3" name="Bildobjekt 2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984D4931-1593-60CF-9274-2A329649D3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52" y="6055364"/>
            <a:ext cx="607744" cy="417824"/>
          </a:xfrm>
          <a:prstGeom prst="rect">
            <a:avLst/>
          </a:prstGeom>
        </p:spPr>
      </p:pic>
      <p:graphicFrame>
        <p:nvGraphicFramePr>
          <p:cNvPr id="6" name="Platshållare för innehåll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4027889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31735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1D2F3A6-37EC-4017-8921-55147FA34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sz="3400" b="1"/>
              <a:t>T</a:t>
            </a:r>
            <a:r>
              <a:rPr lang="en-US" sz="3400" b="1" kern="1200">
                <a:latin typeface="+mj-lt"/>
                <a:ea typeface="+mj-ea"/>
                <a:cs typeface="+mj-cs"/>
              </a:rPr>
              <a:t>illvaratagna och  transplanterade organ, samt exporterade organ</a:t>
            </a:r>
            <a:r>
              <a:rPr lang="en-US" sz="3400" b="1"/>
              <a:t> i</a:t>
            </a:r>
            <a:r>
              <a:rPr lang="en-US" sz="3400" b="1" kern="1200">
                <a:latin typeface="+mj-lt"/>
                <a:ea typeface="+mj-ea"/>
                <a:cs typeface="+mj-cs"/>
              </a:rPr>
              <a:t> OFO-2024.</a:t>
            </a:r>
            <a:endParaRPr lang="sv-SE" sz="340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CDF4CC7-1D61-467B-BE3A-023BDF81F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>
                <a:solidFill>
                  <a:schemeClr val="tx1">
                    <a:lumMod val="50000"/>
                    <a:lumOff val="50000"/>
                  </a:schemeClr>
                </a:solidFill>
              </a:rPr>
              <a:t>2024-12-31 OFO Mellansverige </a:t>
            </a:r>
          </a:p>
        </p:txBody>
      </p:sp>
      <p:pic>
        <p:nvPicPr>
          <p:cNvPr id="3" name="Bildobjekt 2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0072C72D-A233-EDCE-1432-44659EF32A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305" y="6112048"/>
            <a:ext cx="680931" cy="468140"/>
          </a:xfrm>
          <a:prstGeom prst="rect">
            <a:avLst/>
          </a:prstGeom>
        </p:spPr>
      </p:pic>
      <p:graphicFrame>
        <p:nvGraphicFramePr>
          <p:cNvPr id="7" name="Platshållare för innehåll 6">
            <a:extLst>
              <a:ext uri="{FF2B5EF4-FFF2-40B4-BE49-F238E27FC236}">
                <a16:creationId xmlns:a16="http://schemas.microsoft.com/office/drawing/2014/main" id="{210BABFA-1785-4034-B630-8C2C942A3B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017809"/>
              </p:ext>
            </p:extLst>
          </p:nvPr>
        </p:nvGraphicFramePr>
        <p:xfrm>
          <a:off x="838200" y="1737360"/>
          <a:ext cx="10506456" cy="4535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74964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02005" y="256032"/>
            <a:ext cx="11711030" cy="101498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800" kern="1200" dirty="0" err="1">
                <a:latin typeface="+mj-lt"/>
                <a:ea typeface="+mj-ea"/>
                <a:cs typeface="+mj-cs"/>
              </a:rPr>
              <a:t>Antal</a:t>
            </a:r>
            <a:r>
              <a:rPr lang="en-US" sz="2800" kern="1200" dirty="0"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latin typeface="+mj-lt"/>
                <a:ea typeface="+mj-ea"/>
                <a:cs typeface="+mj-cs"/>
              </a:rPr>
              <a:t>donatorer</a:t>
            </a:r>
            <a:r>
              <a:rPr lang="en-US" sz="2800" kern="1200" dirty="0">
                <a:latin typeface="+mj-lt"/>
                <a:ea typeface="+mj-ea"/>
                <a:cs typeface="+mj-cs"/>
              </a:rPr>
              <a:t> i </a:t>
            </a:r>
            <a:r>
              <a:rPr lang="en-US" sz="2800" kern="1200" dirty="0" err="1">
                <a:latin typeface="+mj-lt"/>
                <a:ea typeface="+mj-ea"/>
                <a:cs typeface="+mj-cs"/>
              </a:rPr>
              <a:t>Sjukvårdsregion</a:t>
            </a:r>
            <a:r>
              <a:rPr lang="en-US" sz="2800" kern="1200" dirty="0">
                <a:latin typeface="+mj-lt"/>
                <a:ea typeface="+mj-ea"/>
                <a:cs typeface="+mj-cs"/>
              </a:rPr>
              <a:t> Stockholm-Gotland 2024  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8A48C19-6D86-44E8-BA3D-33775CE95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>
                <a:solidFill>
                  <a:schemeClr val="tx1">
                    <a:lumMod val="50000"/>
                    <a:lumOff val="50000"/>
                  </a:schemeClr>
                </a:solidFill>
              </a:rPr>
              <a:t>2024-12-31 OFO Mellansverige </a:t>
            </a:r>
            <a:endParaRPr lang="sv-SE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F2CBF18C-AD55-4D44-9B60-8F09C6EED22C}"/>
              </a:ext>
            </a:extLst>
          </p:cNvPr>
          <p:cNvSpPr txBox="1"/>
          <p:nvPr/>
        </p:nvSpPr>
        <p:spPr>
          <a:xfrm>
            <a:off x="8307657" y="6034819"/>
            <a:ext cx="3782587" cy="528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 defTabSz="914400">
              <a:lnSpc>
                <a:spcPct val="90000"/>
              </a:lnSpc>
              <a:spcAft>
                <a:spcPts val="600"/>
              </a:spcAft>
            </a:pPr>
            <a:endParaRPr lang="en-US" sz="1600" dirty="0"/>
          </a:p>
        </p:txBody>
      </p:sp>
      <p:sp>
        <p:nvSpPr>
          <p:cNvPr id="5" name="Platshållare för datum 2">
            <a:extLst>
              <a:ext uri="{FF2B5EF4-FFF2-40B4-BE49-F238E27FC236}">
                <a16:creationId xmlns:a16="http://schemas.microsoft.com/office/drawing/2014/main" id="{614528FF-0430-4476-855C-BC51A4FEA480}"/>
              </a:ext>
            </a:extLst>
          </p:cNvPr>
          <p:cNvSpPr txBox="1">
            <a:spLocks/>
          </p:cNvSpPr>
          <p:nvPr/>
        </p:nvSpPr>
        <p:spPr>
          <a:xfrm>
            <a:off x="1424904" y="2494450"/>
            <a:ext cx="4053545" cy="35631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3294336"/>
              </p:ext>
            </p:extLst>
          </p:nvPr>
        </p:nvGraphicFramePr>
        <p:xfrm>
          <a:off x="841248" y="1744316"/>
          <a:ext cx="10512552" cy="45394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tjärna: 12 punkter 5">
            <a:extLst>
              <a:ext uri="{FF2B5EF4-FFF2-40B4-BE49-F238E27FC236}">
                <a16:creationId xmlns:a16="http://schemas.microsoft.com/office/drawing/2014/main" id="{96E36C84-3A42-DDD2-E1A3-AA6B36EC3087}"/>
              </a:ext>
            </a:extLst>
          </p:cNvPr>
          <p:cNvSpPr/>
          <p:nvPr/>
        </p:nvSpPr>
        <p:spPr>
          <a:xfrm>
            <a:off x="10692881" y="2715208"/>
            <a:ext cx="755780" cy="363894"/>
          </a:xfrm>
          <a:prstGeom prst="star12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/>
              <a:t>50</a:t>
            </a:r>
          </a:p>
        </p:txBody>
      </p:sp>
      <p:pic>
        <p:nvPicPr>
          <p:cNvPr id="4" name="Bildobjekt 3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058830E0-F7F5-0D13-FAE6-611E652EE4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11" y="6034819"/>
            <a:ext cx="599762" cy="412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228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20117" y="606564"/>
            <a:ext cx="11299971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kern="1200" dirty="0" err="1">
                <a:latin typeface="+mj-lt"/>
                <a:ea typeface="+mj-ea"/>
                <a:cs typeface="+mj-cs"/>
              </a:rPr>
              <a:t>Antal</a:t>
            </a:r>
            <a:r>
              <a:rPr lang="en-US" sz="2800" kern="1200" dirty="0"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latin typeface="+mj-lt"/>
                <a:ea typeface="+mj-ea"/>
                <a:cs typeface="+mj-cs"/>
              </a:rPr>
              <a:t>donatorer</a:t>
            </a:r>
            <a:r>
              <a:rPr lang="en-US" sz="2800" kern="1200" dirty="0">
                <a:latin typeface="+mj-lt"/>
                <a:ea typeface="+mj-ea"/>
                <a:cs typeface="+mj-cs"/>
              </a:rPr>
              <a:t> i </a:t>
            </a:r>
            <a:r>
              <a:rPr lang="en-US" sz="2800" kern="1200" dirty="0" err="1">
                <a:latin typeface="+mj-lt"/>
                <a:ea typeface="+mj-ea"/>
                <a:cs typeface="+mj-cs"/>
              </a:rPr>
              <a:t>Sjukvårdsregion</a:t>
            </a:r>
            <a:r>
              <a:rPr lang="en-US" sz="2800" kern="1200" dirty="0"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latin typeface="+mj-lt"/>
                <a:ea typeface="+mj-ea"/>
                <a:cs typeface="+mj-cs"/>
              </a:rPr>
              <a:t>Mellansverige</a:t>
            </a:r>
            <a:r>
              <a:rPr lang="en-US" sz="2800" dirty="0"/>
              <a:t> 2024</a:t>
            </a:r>
            <a:endParaRPr lang="en-US" sz="28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9A8CA4C-FA1F-4AC5-80E0-41691515F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>
                <a:solidFill>
                  <a:prstClr val="black">
                    <a:tint val="75000"/>
                  </a:prstClr>
                </a:solidFill>
              </a:rPr>
              <a:t>2024-12-31 OFO Mellansverige </a:t>
            </a:r>
          </a:p>
        </p:txBody>
      </p:sp>
      <p:sp>
        <p:nvSpPr>
          <p:cNvPr id="5" name="Platshållare för datum 2">
            <a:extLst>
              <a:ext uri="{FF2B5EF4-FFF2-40B4-BE49-F238E27FC236}">
                <a16:creationId xmlns:a16="http://schemas.microsoft.com/office/drawing/2014/main" id="{50E7026F-7277-464F-B6BB-C92414B4E5F8}"/>
              </a:ext>
            </a:extLst>
          </p:cNvPr>
          <p:cNvSpPr txBox="1">
            <a:spLocks/>
          </p:cNvSpPr>
          <p:nvPr/>
        </p:nvSpPr>
        <p:spPr>
          <a:xfrm>
            <a:off x="8842916" y="6021658"/>
            <a:ext cx="3189250" cy="6133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sz="1600" dirty="0">
              <a:solidFill>
                <a:schemeClr val="tx1"/>
              </a:solidFill>
            </a:endParaRPr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9932704"/>
              </p:ext>
            </p:extLst>
          </p:nvPr>
        </p:nvGraphicFramePr>
        <p:xfrm>
          <a:off x="1000874" y="2385390"/>
          <a:ext cx="10190252" cy="3828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tjärna: 12 punkter 5">
            <a:extLst>
              <a:ext uri="{FF2B5EF4-FFF2-40B4-BE49-F238E27FC236}">
                <a16:creationId xmlns:a16="http://schemas.microsoft.com/office/drawing/2014/main" id="{0FF29D6D-BA09-96E6-2176-7A4FAE87CA14}"/>
              </a:ext>
            </a:extLst>
          </p:cNvPr>
          <p:cNvSpPr/>
          <p:nvPr/>
        </p:nvSpPr>
        <p:spPr>
          <a:xfrm>
            <a:off x="10468947" y="3116424"/>
            <a:ext cx="722179" cy="377891"/>
          </a:xfrm>
          <a:prstGeom prst="star12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51</a:t>
            </a:r>
          </a:p>
        </p:txBody>
      </p:sp>
      <p:pic>
        <p:nvPicPr>
          <p:cNvPr id="4" name="Bildobjekt 3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50E285D4-238D-8A3E-C244-AA6E919F56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256" y="6084013"/>
            <a:ext cx="531091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363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Slide Background">
            <a:extLst>
              <a:ext uri="{FF2B5EF4-FFF2-40B4-BE49-F238E27FC236}">
                <a16:creationId xmlns:a16="http://schemas.microsoft.com/office/drawing/2014/main" id="{5105D448-4A6C-48A3-8C3C-71AF58F3E5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025579F-C5D8-43BE-AF84-3E66A482C5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2544415"/>
          </a:xfrm>
          <a:prstGeom prst="rect">
            <a:avLst/>
          </a:prstGeom>
          <a:ln>
            <a:noFill/>
          </a:ln>
          <a:effectLst>
            <a:outerShdw blurRad="203200" dist="88900" dir="5460000" sx="95000" sy="95000" algn="t" rotWithShape="0">
              <a:srgbClr val="000000">
                <a:alpha val="2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61999" y="463941"/>
            <a:ext cx="9963509" cy="1616529"/>
          </a:xfrm>
          <a:prstGeom prst="ellipse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700" kern="1200">
                <a:latin typeface="+mj-lt"/>
                <a:ea typeface="+mj-ea"/>
                <a:cs typeface="+mj-cs"/>
              </a:rPr>
              <a:t>Donatorer – OFO Mellansverige </a:t>
            </a:r>
            <a:br>
              <a:rPr lang="en-US" sz="3700" kern="1200">
                <a:latin typeface="+mj-lt"/>
                <a:ea typeface="+mj-ea"/>
                <a:cs typeface="+mj-cs"/>
              </a:rPr>
            </a:br>
            <a:r>
              <a:rPr lang="en-US" sz="3700" kern="1200">
                <a:latin typeface="+mj-lt"/>
                <a:ea typeface="+mj-ea"/>
                <a:cs typeface="+mj-cs"/>
              </a:rPr>
              <a:t>ackumulerade siffror inkl. DCD 2024</a:t>
            </a:r>
            <a:endParaRPr lang="en-US" sz="37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66C8E2E-04F8-4B85-B283-D6F4818C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>
                <a:solidFill>
                  <a:schemeClr val="tx1"/>
                </a:solidFill>
              </a:rPr>
              <a:t>2024-12-31 OFO Mellansverige </a:t>
            </a:r>
          </a:p>
        </p:txBody>
      </p:sp>
      <p:sp>
        <p:nvSpPr>
          <p:cNvPr id="5" name="Platshållare för datum 2">
            <a:extLst>
              <a:ext uri="{FF2B5EF4-FFF2-40B4-BE49-F238E27FC236}">
                <a16:creationId xmlns:a16="http://schemas.microsoft.com/office/drawing/2014/main" id="{9006190D-A8AE-481B-90DB-0AADE53C034A}"/>
              </a:ext>
            </a:extLst>
          </p:cNvPr>
          <p:cNvSpPr txBox="1">
            <a:spLocks/>
          </p:cNvSpPr>
          <p:nvPr/>
        </p:nvSpPr>
        <p:spPr>
          <a:xfrm>
            <a:off x="9565579" y="6278977"/>
            <a:ext cx="2013557" cy="1547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dirty="0">
              <a:solidFill>
                <a:schemeClr val="tx1"/>
              </a:solidFill>
            </a:endParaRPr>
          </a:p>
        </p:txBody>
      </p:sp>
      <p:graphicFrame>
        <p:nvGraphicFramePr>
          <p:cNvPr id="6" name="Platshållare för innehåll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2863498"/>
              </p:ext>
            </p:extLst>
          </p:nvPr>
        </p:nvGraphicFramePr>
        <p:xfrm>
          <a:off x="872068" y="2544412"/>
          <a:ext cx="10417032" cy="3611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Bildobjekt 2" descr="En bild som visar Teckensnitt, logotyp, Grafik, text&#10;&#10;Automatiskt genererad beskrivning">
            <a:extLst>
              <a:ext uri="{FF2B5EF4-FFF2-40B4-BE49-F238E27FC236}">
                <a16:creationId xmlns:a16="http://schemas.microsoft.com/office/drawing/2014/main" id="{9EA7659E-FF8C-7F84-A8B3-88CD2A3424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76" y="6211496"/>
            <a:ext cx="531091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579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Reflek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40000"/>
                <a:lumMod val="105000"/>
              </a:schemeClr>
            </a:gs>
            <a:gs pos="41000">
              <a:schemeClr val="phClr">
                <a:tint val="57000"/>
                <a:satMod val="160000"/>
                <a:lumMod val="99000"/>
              </a:schemeClr>
            </a:gs>
            <a:gs pos="100000">
              <a:schemeClr val="phClr">
                <a:tint val="80000"/>
                <a:satMod val="18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15000"/>
                <a:lumMod val="114000"/>
              </a:schemeClr>
            </a:gs>
            <a:gs pos="60000">
              <a:schemeClr val="phClr">
                <a:tint val="100000"/>
                <a:shade val="96000"/>
                <a:satMod val="100000"/>
                <a:lumMod val="108000"/>
              </a:schemeClr>
            </a:gs>
            <a:gs pos="100000">
              <a:schemeClr val="phClr">
                <a:shade val="91000"/>
                <a:sat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50800" dist="31750" dir="5400000" sy="98000" rotWithShape="0">
              <a:srgbClr val="000000">
                <a:alpha val="4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4800000"/>
            </a:lightRig>
          </a:scene3d>
          <a:sp3d prstMaterial="matte">
            <a:bevelT w="25400" h="44450"/>
          </a:sp3d>
        </a:effectStyle>
        <a:effectStyle>
          <a:effectLst>
            <a:reflection blurRad="25400" stA="32000" endPos="28000" dist="8889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13375</TotalTime>
  <Words>466</Words>
  <Application>Microsoft Office PowerPoint</Application>
  <PresentationFormat>Bredbild</PresentationFormat>
  <Paragraphs>107</Paragraphs>
  <Slides>33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33</vt:i4>
      </vt:variant>
    </vt:vector>
  </HeadingPairs>
  <TitlesOfParts>
    <vt:vector size="39" baseType="lpstr">
      <vt:lpstr>Arial</vt:lpstr>
      <vt:lpstr>Braggadocio</vt:lpstr>
      <vt:lpstr>Calibri</vt:lpstr>
      <vt:lpstr>Calibri Light</vt:lpstr>
      <vt:lpstr>Office-tema</vt:lpstr>
      <vt:lpstr>1_Office-tema</vt:lpstr>
      <vt:lpstr>OFO Mellansverige  Statistik 2024  </vt:lpstr>
      <vt:lpstr>Antal donatorer i Sverige 2024 </vt:lpstr>
      <vt:lpstr>Antal donatorer i Sverige 2024</vt:lpstr>
      <vt:lpstr>Antal donatorer i OFO Mellansverige  2024</vt:lpstr>
      <vt:lpstr>   Donatorer – OFO – ackumulerade siffror 2020-2024</vt:lpstr>
      <vt:lpstr>Tillvaratagna och  transplanterade organ, samt exporterade organ i OFO-2024.</vt:lpstr>
      <vt:lpstr>Antal donatorer i Sjukvårdsregion Stockholm-Gotland 2024  </vt:lpstr>
      <vt:lpstr>Antal donatorer i Sjukvårdsregion Mellansverige 2024</vt:lpstr>
      <vt:lpstr>Donatorer – OFO Mellansverige  ackumulerade siffror inkl. DCD 2024</vt:lpstr>
      <vt:lpstr>Donatorer/sjukhus Region Stockholm-Gotland 2024 </vt:lpstr>
      <vt:lpstr>Donatorer/sjukhus Region Mellansverige  2024 </vt:lpstr>
      <vt:lpstr>Donatorer/sjukhus OFO Mellansverige 2024</vt:lpstr>
      <vt:lpstr>Viljeyttring </vt:lpstr>
      <vt:lpstr>Diagnostikmetod</vt:lpstr>
      <vt:lpstr>Orsaker till total hjärninfarkt inkl. DCD</vt:lpstr>
      <vt:lpstr>Dödsorsaker donatorer DBD &amp; DCD OFO  2010- 2024 </vt:lpstr>
      <vt:lpstr>Dödsorsak DCD donatorer OFO 2022-2024 </vt:lpstr>
      <vt:lpstr>Förfrågan donatorer OFO Mellansverige</vt:lpstr>
      <vt:lpstr>Förfrågan donator OFO Mellansverige   </vt:lpstr>
      <vt:lpstr>Orsak till att förfrågan donator ej accepterats i Region Stockholm-Gotland 2024</vt:lpstr>
      <vt:lpstr>Ej genomförda donationer- förfrågningar Sjukvårdsregion Stockholm/Gotland 2024</vt:lpstr>
      <vt:lpstr>Orsak till att förfrågan donator ej accepterats i  Region Mellansverige  2024</vt:lpstr>
      <vt:lpstr>Ej genomförda donationer- förfrågningar Sjukvårdsregion Mellansverige 2024 </vt:lpstr>
      <vt:lpstr>          Ej genomförda donationer – Förfrågningar (DBD &amp; DCD) 2024 </vt:lpstr>
      <vt:lpstr>Antal donatorer/milj. inv. *) 2019-2023</vt:lpstr>
      <vt:lpstr>Antal donatorer/10 000 döda 2019-2023</vt:lpstr>
      <vt:lpstr>Donatorer blodgrupp  OFO Mellansverige 2024</vt:lpstr>
      <vt:lpstr>Donatorer – Blodgrupp 2010 – 2024 OFO Mellansverige </vt:lpstr>
      <vt:lpstr>Donatorer – Kön 2010 – 2024 OFO Mellansverige </vt:lpstr>
      <vt:lpstr>Ålder – Donatorer 2024 OFO Mellansverige </vt:lpstr>
      <vt:lpstr>Ålder – Donatorer 1986-2024 OFO Mellansverige </vt:lpstr>
      <vt:lpstr>Medel- och medianålder 2000-2024</vt:lpstr>
      <vt:lpstr>Ålder – äldre donatorer   2011-2024 i OFO-mellansverige.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Donation i siffror 2021-03-31</dc:title>
  <dc:creator>Anneli Rask</dc:creator>
  <cp:lastModifiedBy>Anneli Rask</cp:lastModifiedBy>
  <cp:revision>858</cp:revision>
  <dcterms:created xsi:type="dcterms:W3CDTF">2021-03-10T08:13:32Z</dcterms:created>
  <dcterms:modified xsi:type="dcterms:W3CDTF">2025-01-10T12:41:51Z</dcterms:modified>
</cp:coreProperties>
</file>