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notesSlides/notesSlide10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notesSlides/notesSlide11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2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4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5.xml" ContentType="application/vnd.openxmlformats-officedocument.themeOverride+xml"/>
  <Override PartName="/ppt/notesSlides/notesSlide13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6.xml" ContentType="application/vnd.openxmlformats-officedocument.themeOverride+xml"/>
  <Override PartName="/ppt/notesSlides/notesSlide14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7.xml" ContentType="application/vnd.openxmlformats-officedocument.themeOverride+xml"/>
  <Override PartName="/ppt/notesSlides/notesSlide15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8.xml" ContentType="application/vnd.openxmlformats-officedocument.themeOverr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19.xml" ContentType="application/vnd.openxmlformats-officedocument.themeOverr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20.xml" ContentType="application/vnd.openxmlformats-officedocument.themeOverride+xml"/>
  <Override PartName="/ppt/notesSlides/notesSlide16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21.xml" ContentType="application/vnd.openxmlformats-officedocument.themeOverride+xml"/>
  <Override PartName="/ppt/notesSlides/notesSlide17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22.xml" ContentType="application/vnd.openxmlformats-officedocument.themeOverr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23.xml" ContentType="application/vnd.openxmlformats-officedocument.themeOverr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4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theme/themeOverride25.xml" ContentType="application/vnd.openxmlformats-officedocument.themeOverr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theme/themeOverride26.xml" ContentType="application/vnd.openxmlformats-officedocument.themeOverr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theme/themeOverride27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7" r:id="rId2"/>
    <p:sldId id="285" r:id="rId3"/>
    <p:sldId id="287" r:id="rId4"/>
    <p:sldId id="288" r:id="rId5"/>
    <p:sldId id="290" r:id="rId6"/>
    <p:sldId id="291" r:id="rId7"/>
    <p:sldId id="256" r:id="rId8"/>
    <p:sldId id="265" r:id="rId9"/>
    <p:sldId id="292" r:id="rId10"/>
    <p:sldId id="270" r:id="rId11"/>
    <p:sldId id="271" r:id="rId12"/>
    <p:sldId id="269" r:id="rId13"/>
    <p:sldId id="259" r:id="rId14"/>
    <p:sldId id="266" r:id="rId15"/>
    <p:sldId id="274" r:id="rId16"/>
    <p:sldId id="295" r:id="rId17"/>
    <p:sldId id="275" r:id="rId18"/>
    <p:sldId id="272" r:id="rId19"/>
    <p:sldId id="293" r:id="rId20"/>
    <p:sldId id="260" r:id="rId21"/>
    <p:sldId id="261" r:id="rId22"/>
    <p:sldId id="267" r:id="rId23"/>
    <p:sldId id="283" r:id="rId24"/>
    <p:sldId id="273" r:id="rId25"/>
    <p:sldId id="294" r:id="rId26"/>
    <p:sldId id="279" r:id="rId27"/>
    <p:sldId id="262" r:id="rId28"/>
    <p:sldId id="263" r:id="rId29"/>
    <p:sldId id="301" r:id="rId30"/>
    <p:sldId id="276" r:id="rId31"/>
    <p:sldId id="277" r:id="rId32"/>
    <p:sldId id="278" r:id="rId33"/>
    <p:sldId id="300" r:id="rId34"/>
    <p:sldId id="296" r:id="rId35"/>
    <p:sldId id="297" r:id="rId36"/>
    <p:sldId id="280" r:id="rId37"/>
    <p:sldId id="281" r:id="rId38"/>
    <p:sldId id="282" r:id="rId39"/>
    <p:sldId id="286" r:id="rId40"/>
    <p:sldId id="289" r:id="rId41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00"/>
    <a:srgbClr val="FFFF66"/>
    <a:srgbClr val="003A70"/>
    <a:srgbClr val="0069B4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6A3405-6167-42EC-80A4-98533933FAB3}" v="8" dt="2018-10-18T08:09:15.738"/>
    <p1510:client id="{C1A883DF-A025-42DF-9B48-D2E91142DE27}" v="178" dt="2018-10-18T08:42:38.1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54" d="100"/>
          <a:sy n="54" d="100"/>
        </p:scale>
        <p:origin x="1190" y="4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cilia Nyberg" userId="ccffea21-8d7c-47a3-9397-b8726338f9b9" providerId="ADAL" clId="{25D7D503-396D-42F9-B87C-35821CD3894B}"/>
  </pc:docChgLst>
  <pc:docChgLst>
    <pc:chgData name="Cecilia Nyberg" userId="ccffea21-8d7c-47a3-9397-b8726338f9b9" providerId="ADAL" clId="{446A3405-6167-42EC-80A4-98533933FAB3}"/>
    <pc:docChg chg="modSld">
      <pc:chgData name="Cecilia Nyberg" userId="ccffea21-8d7c-47a3-9397-b8726338f9b9" providerId="ADAL" clId="{446A3405-6167-42EC-80A4-98533933FAB3}" dt="2018-10-18T08:09:15.738" v="7" actId="255"/>
      <pc:docMkLst>
        <pc:docMk/>
      </pc:docMkLst>
      <pc:sldChg chg="modSp">
        <pc:chgData name="Cecilia Nyberg" userId="ccffea21-8d7c-47a3-9397-b8726338f9b9" providerId="ADAL" clId="{446A3405-6167-42EC-80A4-98533933FAB3}" dt="2018-10-18T08:08:11.685" v="6"/>
        <pc:sldMkLst>
          <pc:docMk/>
          <pc:sldMk cId="1590039418" sldId="260"/>
        </pc:sldMkLst>
        <pc:graphicFrameChg chg="mod">
          <ac:chgData name="Cecilia Nyberg" userId="ccffea21-8d7c-47a3-9397-b8726338f9b9" providerId="ADAL" clId="{446A3405-6167-42EC-80A4-98533933FAB3}" dt="2018-10-18T08:08:11.685" v="6"/>
          <ac:graphicFrameMkLst>
            <pc:docMk/>
            <pc:sldMk cId="1590039418" sldId="260"/>
            <ac:graphicFrameMk id="2" creationId="{46A1C485-BDB7-4FE0-845A-BA46E27C0D7E}"/>
          </ac:graphicFrameMkLst>
        </pc:graphicFrameChg>
      </pc:sldChg>
      <pc:sldChg chg="modSp">
        <pc:chgData name="Cecilia Nyberg" userId="ccffea21-8d7c-47a3-9397-b8726338f9b9" providerId="ADAL" clId="{446A3405-6167-42EC-80A4-98533933FAB3}" dt="2018-10-18T08:06:37.757" v="1" actId="255"/>
        <pc:sldMkLst>
          <pc:docMk/>
          <pc:sldMk cId="2818626813" sldId="266"/>
        </pc:sldMkLst>
        <pc:graphicFrameChg chg="mod">
          <ac:chgData name="Cecilia Nyberg" userId="ccffea21-8d7c-47a3-9397-b8726338f9b9" providerId="ADAL" clId="{446A3405-6167-42EC-80A4-98533933FAB3}" dt="2018-10-18T08:06:37.757" v="1" actId="255"/>
          <ac:graphicFrameMkLst>
            <pc:docMk/>
            <pc:sldMk cId="2818626813" sldId="266"/>
            <ac:graphicFrameMk id="2" creationId="{BD560434-CE07-4886-A6DD-C6C7C98C9632}"/>
          </ac:graphicFrameMkLst>
        </pc:graphicFrameChg>
      </pc:sldChg>
      <pc:sldChg chg="modSp">
        <pc:chgData name="Cecilia Nyberg" userId="ccffea21-8d7c-47a3-9397-b8726338f9b9" providerId="ADAL" clId="{446A3405-6167-42EC-80A4-98533933FAB3}" dt="2018-10-18T08:09:15.738" v="7" actId="255"/>
        <pc:sldMkLst>
          <pc:docMk/>
          <pc:sldMk cId="898538864" sldId="267"/>
        </pc:sldMkLst>
        <pc:graphicFrameChg chg="mod">
          <ac:chgData name="Cecilia Nyberg" userId="ccffea21-8d7c-47a3-9397-b8726338f9b9" providerId="ADAL" clId="{446A3405-6167-42EC-80A4-98533933FAB3}" dt="2018-10-18T08:09:15.738" v="7" actId="255"/>
          <ac:graphicFrameMkLst>
            <pc:docMk/>
            <pc:sldMk cId="898538864" sldId="267"/>
            <ac:graphicFrameMk id="2" creationId="{504CC1BB-2BB4-46CC-8C08-F67BB6A14CAC}"/>
          </ac:graphicFrameMkLst>
        </pc:graphicFrameChg>
      </pc:sldChg>
      <pc:sldChg chg="modSp">
        <pc:chgData name="Cecilia Nyberg" userId="ccffea21-8d7c-47a3-9397-b8726338f9b9" providerId="ADAL" clId="{446A3405-6167-42EC-80A4-98533933FAB3}" dt="2018-10-18T08:05:17.105" v="0" actId="255"/>
        <pc:sldMkLst>
          <pc:docMk/>
          <pc:sldMk cId="573870174" sldId="270"/>
        </pc:sldMkLst>
        <pc:graphicFrameChg chg="mod">
          <ac:chgData name="Cecilia Nyberg" userId="ccffea21-8d7c-47a3-9397-b8726338f9b9" providerId="ADAL" clId="{446A3405-6167-42EC-80A4-98533933FAB3}" dt="2018-10-18T08:05:17.105" v="0" actId="255"/>
          <ac:graphicFrameMkLst>
            <pc:docMk/>
            <pc:sldMk cId="573870174" sldId="270"/>
            <ac:graphicFrameMk id="4" creationId="{84247C25-3714-4D79-8E57-359FA090BC48}"/>
          </ac:graphicFrameMkLst>
        </pc:graphicFrameChg>
      </pc:sldChg>
    </pc:docChg>
  </pc:docChgLst>
  <pc:docChgLst>
    <pc:chgData name="Cecilia Nyberg" userId="ccffea21-8d7c-47a3-9397-b8726338f9b9" providerId="ADAL" clId="{B94E6049-20A0-4A57-956A-4A16815A5D83}"/>
  </pc:docChgLst>
  <pc:docChgLst>
    <pc:chgData name="Cecilia Nyberg" userId="ccffea21-8d7c-47a3-9397-b8726338f9b9" providerId="ADAL" clId="{C1A883DF-A025-42DF-9B48-D2E91142DE27}"/>
    <pc:docChg chg="delSld modSld">
      <pc:chgData name="Cecilia Nyberg" userId="ccffea21-8d7c-47a3-9397-b8726338f9b9" providerId="ADAL" clId="{C1A883DF-A025-42DF-9B48-D2E91142DE27}" dt="2018-10-18T08:42:38.154" v="168" actId="20577"/>
      <pc:docMkLst>
        <pc:docMk/>
      </pc:docMkLst>
      <pc:sldChg chg="modSp mod">
        <pc:chgData name="Cecilia Nyberg" userId="ccffea21-8d7c-47a3-9397-b8726338f9b9" providerId="ADAL" clId="{C1A883DF-A025-42DF-9B48-D2E91142DE27}" dt="2018-10-18T08:12:53.796" v="1"/>
        <pc:sldMkLst>
          <pc:docMk/>
          <pc:sldMk cId="1320797098" sldId="256"/>
        </pc:sldMkLst>
        <pc:graphicFrameChg chg="mod">
          <ac:chgData name="Cecilia Nyberg" userId="ccffea21-8d7c-47a3-9397-b8726338f9b9" providerId="ADAL" clId="{C1A883DF-A025-42DF-9B48-D2E91142DE27}" dt="2018-10-18T08:12:53.796" v="1"/>
          <ac:graphicFrameMkLst>
            <pc:docMk/>
            <pc:sldMk cId="1320797098" sldId="256"/>
            <ac:graphicFrameMk id="6" creationId="{B54898F9-A9A9-49A8-A240-63A1C0D184E2}"/>
          </ac:graphicFrameMkLst>
        </pc:graphicFrameChg>
      </pc:sldChg>
      <pc:sldChg chg="mod">
        <pc:chgData name="Cecilia Nyberg" userId="ccffea21-8d7c-47a3-9397-b8726338f9b9" providerId="ADAL" clId="{C1A883DF-A025-42DF-9B48-D2E91142DE27}" dt="2018-10-18T08:30:00.323" v="4" actId="27918"/>
        <pc:sldMkLst>
          <pc:docMk/>
          <pc:sldMk cId="2700515837" sldId="259"/>
        </pc:sldMkLst>
      </pc:sldChg>
      <pc:sldChg chg="mod">
        <pc:chgData name="Cecilia Nyberg" userId="ccffea21-8d7c-47a3-9397-b8726338f9b9" providerId="ADAL" clId="{C1A883DF-A025-42DF-9B48-D2E91142DE27}" dt="2018-10-18T08:30:56.249" v="6" actId="27918"/>
        <pc:sldMkLst>
          <pc:docMk/>
          <pc:sldMk cId="1590039418" sldId="260"/>
        </pc:sldMkLst>
      </pc:sldChg>
      <pc:sldChg chg="mod">
        <pc:chgData name="Cecilia Nyberg" userId="ccffea21-8d7c-47a3-9397-b8726338f9b9" providerId="ADAL" clId="{C1A883DF-A025-42DF-9B48-D2E91142DE27}" dt="2018-10-18T08:32:39.427" v="7" actId="27918"/>
        <pc:sldMkLst>
          <pc:docMk/>
          <pc:sldMk cId="377874103" sldId="261"/>
        </pc:sldMkLst>
      </pc:sldChg>
      <pc:sldChg chg="mod">
        <pc:chgData name="Cecilia Nyberg" userId="ccffea21-8d7c-47a3-9397-b8726338f9b9" providerId="ADAL" clId="{C1A883DF-A025-42DF-9B48-D2E91142DE27}" dt="2018-10-18T08:35:22.214" v="12" actId="27918"/>
        <pc:sldMkLst>
          <pc:docMk/>
          <pc:sldMk cId="3493985517" sldId="262"/>
        </pc:sldMkLst>
      </pc:sldChg>
      <pc:sldChg chg="mod">
        <pc:chgData name="Cecilia Nyberg" userId="ccffea21-8d7c-47a3-9397-b8726338f9b9" providerId="ADAL" clId="{C1A883DF-A025-42DF-9B48-D2E91142DE27}" dt="2018-10-18T08:36:19.092" v="14" actId="27918"/>
        <pc:sldMkLst>
          <pc:docMk/>
          <pc:sldMk cId="2796840373" sldId="263"/>
        </pc:sldMkLst>
      </pc:sldChg>
      <pc:sldChg chg="del">
        <pc:chgData name="Cecilia Nyberg" userId="ccffea21-8d7c-47a3-9397-b8726338f9b9" providerId="ADAL" clId="{C1A883DF-A025-42DF-9B48-D2E91142DE27}" dt="2018-10-18T08:37:50.290" v="27" actId="2696"/>
        <pc:sldMkLst>
          <pc:docMk/>
          <pc:sldMk cId="1867866713" sldId="264"/>
        </pc:sldMkLst>
      </pc:sldChg>
      <pc:sldChg chg="modSp mod">
        <pc:chgData name="Cecilia Nyberg" userId="ccffea21-8d7c-47a3-9397-b8726338f9b9" providerId="ADAL" clId="{C1A883DF-A025-42DF-9B48-D2E91142DE27}" dt="2018-10-18T08:29:26.190" v="3"/>
        <pc:sldMkLst>
          <pc:docMk/>
          <pc:sldMk cId="3401072404" sldId="265"/>
        </pc:sldMkLst>
        <pc:graphicFrameChg chg="mod">
          <ac:chgData name="Cecilia Nyberg" userId="ccffea21-8d7c-47a3-9397-b8726338f9b9" providerId="ADAL" clId="{C1A883DF-A025-42DF-9B48-D2E91142DE27}" dt="2018-10-18T08:29:26.190" v="3"/>
          <ac:graphicFrameMkLst>
            <pc:docMk/>
            <pc:sldMk cId="3401072404" sldId="265"/>
            <ac:graphicFrameMk id="2" creationId="{60A3115A-2C29-4564-8DC3-A399A0361265}"/>
          </ac:graphicFrameMkLst>
        </pc:graphicFrameChg>
      </pc:sldChg>
      <pc:sldChg chg="mod">
        <pc:chgData name="Cecilia Nyberg" userId="ccffea21-8d7c-47a3-9397-b8726338f9b9" providerId="ADAL" clId="{C1A883DF-A025-42DF-9B48-D2E91142DE27}" dt="2018-10-18T08:30:23.442" v="5" actId="27918"/>
        <pc:sldMkLst>
          <pc:docMk/>
          <pc:sldMk cId="2818626813" sldId="266"/>
        </pc:sldMkLst>
      </pc:sldChg>
      <pc:sldChg chg="modSp mod">
        <pc:chgData name="Cecilia Nyberg" userId="ccffea21-8d7c-47a3-9397-b8726338f9b9" providerId="ADAL" clId="{C1A883DF-A025-42DF-9B48-D2E91142DE27}" dt="2018-10-18T08:33:18.505" v="9"/>
        <pc:sldMkLst>
          <pc:docMk/>
          <pc:sldMk cId="898538864" sldId="267"/>
        </pc:sldMkLst>
        <pc:graphicFrameChg chg="mod">
          <ac:chgData name="Cecilia Nyberg" userId="ccffea21-8d7c-47a3-9397-b8726338f9b9" providerId="ADAL" clId="{C1A883DF-A025-42DF-9B48-D2E91142DE27}" dt="2018-10-18T08:33:18.505" v="9"/>
          <ac:graphicFrameMkLst>
            <pc:docMk/>
            <pc:sldMk cId="898538864" sldId="267"/>
            <ac:graphicFrameMk id="2" creationId="{504CC1BB-2BB4-46CC-8C08-F67BB6A14CAC}"/>
          </ac:graphicFrameMkLst>
        </pc:graphicFrameChg>
      </pc:sldChg>
      <pc:sldChg chg="modSp">
        <pc:chgData name="Cecilia Nyberg" userId="ccffea21-8d7c-47a3-9397-b8726338f9b9" providerId="ADAL" clId="{C1A883DF-A025-42DF-9B48-D2E91142DE27}" dt="2018-10-18T08:34:49.079" v="11" actId="255"/>
        <pc:sldMkLst>
          <pc:docMk/>
          <pc:sldMk cId="1423483299" sldId="279"/>
        </pc:sldMkLst>
        <pc:graphicFrameChg chg="mod">
          <ac:chgData name="Cecilia Nyberg" userId="ccffea21-8d7c-47a3-9397-b8726338f9b9" providerId="ADAL" clId="{C1A883DF-A025-42DF-9B48-D2E91142DE27}" dt="2018-10-18T08:34:49.079" v="11" actId="255"/>
          <ac:graphicFrameMkLst>
            <pc:docMk/>
            <pc:sldMk cId="1423483299" sldId="279"/>
            <ac:graphicFrameMk id="2" creationId="{D00663C3-173C-4A1C-9319-EC0BE5DE70B4}"/>
          </ac:graphicFrameMkLst>
        </pc:graphicFrameChg>
      </pc:sldChg>
      <pc:sldChg chg="modSp">
        <pc:chgData name="Cecilia Nyberg" userId="ccffea21-8d7c-47a3-9397-b8726338f9b9" providerId="ADAL" clId="{C1A883DF-A025-42DF-9B48-D2E91142DE27}" dt="2018-10-18T08:42:38.154" v="168" actId="20577"/>
        <pc:sldMkLst>
          <pc:docMk/>
          <pc:sldMk cId="104794335" sldId="286"/>
        </pc:sldMkLst>
        <pc:spChg chg="mod">
          <ac:chgData name="Cecilia Nyberg" userId="ccffea21-8d7c-47a3-9397-b8726338f9b9" providerId="ADAL" clId="{C1A883DF-A025-42DF-9B48-D2E91142DE27}" dt="2018-10-18T08:42:38.154" v="168" actId="20577"/>
          <ac:spMkLst>
            <pc:docMk/>
            <pc:sldMk cId="104794335" sldId="286"/>
            <ac:spMk id="3" creationId="{00000000-0000-0000-0000-000000000000}"/>
          </ac:spMkLst>
        </pc:spChg>
      </pc:sldChg>
      <pc:sldChg chg="modSp">
        <pc:chgData name="Cecilia Nyberg" userId="ccffea21-8d7c-47a3-9397-b8726338f9b9" providerId="ADAL" clId="{C1A883DF-A025-42DF-9B48-D2E91142DE27}" dt="2018-10-18T08:41:46.614" v="142" actId="20577"/>
        <pc:sldMkLst>
          <pc:docMk/>
          <pc:sldMk cId="446249970" sldId="300"/>
        </pc:sldMkLst>
        <pc:graphicFrameChg chg="mod">
          <ac:chgData name="Cecilia Nyberg" userId="ccffea21-8d7c-47a3-9397-b8726338f9b9" providerId="ADAL" clId="{C1A883DF-A025-42DF-9B48-D2E91142DE27}" dt="2018-10-18T08:41:46.614" v="142" actId="20577"/>
          <ac:graphicFrameMkLst>
            <pc:docMk/>
            <pc:sldMk cId="446249970" sldId="300"/>
            <ac:graphicFrameMk id="2" creationId="{DB5E2073-F760-4C50-9E9E-3887A4F3EF1B}"/>
          </ac:graphicFrameMkLst>
        </pc:graphicFrameChg>
      </pc:sldChg>
      <pc:sldChg chg="modSp">
        <pc:chgData name="Cecilia Nyberg" userId="ccffea21-8d7c-47a3-9397-b8726338f9b9" providerId="ADAL" clId="{C1A883DF-A025-42DF-9B48-D2E91142DE27}" dt="2018-10-18T08:37:09.106" v="26" actId="6549"/>
        <pc:sldMkLst>
          <pc:docMk/>
          <pc:sldMk cId="304639609" sldId="301"/>
        </pc:sldMkLst>
        <pc:graphicFrameChg chg="mod">
          <ac:chgData name="Cecilia Nyberg" userId="ccffea21-8d7c-47a3-9397-b8726338f9b9" providerId="ADAL" clId="{C1A883DF-A025-42DF-9B48-D2E91142DE27}" dt="2018-10-18T08:37:09.106" v="26" actId="6549"/>
          <ac:graphicFrameMkLst>
            <pc:docMk/>
            <pc:sldMk cId="304639609" sldId="301"/>
            <ac:graphicFrameMk id="2" creationId="{28ED7259-ABA6-4284-8256-176DCF303608}"/>
          </ac:graphicFrameMkLst>
        </pc:graphicFrameChg>
      </pc:sldChg>
    </pc:docChg>
  </pc:docChgLst>
  <pc:docChgLst>
    <pc:chgData name="Cecilia Nyberg" userId="ccffea21-8d7c-47a3-9397-b8726338f9b9" providerId="ADAL" clId="{BF4E1255-09A9-4506-9292-B568CF994895}"/>
  </pc:docChgLst>
  <pc:docChgLst>
    <pc:chgData name="Cecilia Nyberg" userId="ccffea21-8d7c-47a3-9397-b8726338f9b9" providerId="ADAL" clId="{B9FA97E3-B590-407B-B2A3-C3E147D90F4B}"/>
  </pc:docChgLst>
  <pc:docChgLst>
    <pc:chgData name="Cecilia Nyberg" userId="ccffea21-8d7c-47a3-9397-b8726338f9b9" providerId="ADAL" clId="{58459163-4CD3-46FD-83FB-33415B343DC4}"/>
    <pc:docChg chg="custSel addSld delSld modSld">
      <pc:chgData name="Cecilia Nyberg" userId="ccffea21-8d7c-47a3-9397-b8726338f9b9" providerId="ADAL" clId="{58459163-4CD3-46FD-83FB-33415B343DC4}" dt="2018-08-23T11:38:01.890" v="715" actId="2696"/>
      <pc:docMkLst>
        <pc:docMk/>
      </pc:docMkLst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1.xml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2.xm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3.xml"/><Relationship Id="rId2" Type="http://schemas.microsoft.com/office/2011/relationships/chartColorStyle" Target="colors24.xml"/><Relationship Id="rId1" Type="http://schemas.microsoft.com/office/2011/relationships/chartStyle" Target="style24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4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5.xml"/><Relationship Id="rId2" Type="http://schemas.microsoft.com/office/2011/relationships/chartColorStyle" Target="colors26.xml"/><Relationship Id="rId1" Type="http://schemas.microsoft.com/office/2011/relationships/chartStyle" Target="style26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6.xml"/><Relationship Id="rId2" Type="http://schemas.microsoft.com/office/2011/relationships/chartColorStyle" Target="colors27.xml"/><Relationship Id="rId1" Type="http://schemas.microsoft.com/office/2011/relationships/chartStyle" Target="style27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7.xml"/><Relationship Id="rId2" Type="http://schemas.microsoft.com/office/2011/relationships/chartColorStyle" Target="colors28.xml"/><Relationship Id="rId1" Type="http://schemas.microsoft.com/office/2011/relationships/chartStyle" Target="style28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err="1"/>
              <a:t>Andelen</a:t>
            </a:r>
            <a:r>
              <a:rPr lang="en-US" sz="2000" b="1" dirty="0"/>
              <a:t> </a:t>
            </a:r>
            <a:r>
              <a:rPr lang="en-US" sz="2000" b="1" dirty="0" err="1"/>
              <a:t>rökare</a:t>
            </a:r>
            <a:r>
              <a:rPr lang="en-US" sz="2000" b="1" dirty="0"/>
              <a:t> i </a:t>
            </a:r>
            <a:r>
              <a:rPr lang="en-US" sz="2000" b="1" dirty="0" err="1"/>
              <a:t>årskurs</a:t>
            </a:r>
            <a:r>
              <a:rPr lang="en-US" sz="2000" b="1" dirty="0"/>
              <a:t> 9</a:t>
            </a:r>
          </a:p>
          <a:p>
            <a:pPr>
              <a:defRPr sz="2000" b="1"/>
            </a:pPr>
            <a:r>
              <a:rPr lang="en-US" sz="2000" b="1" dirty="0"/>
              <a:t>Värmland</a:t>
            </a:r>
            <a:r>
              <a:rPr lang="en-US" sz="2000" b="1" baseline="0" dirty="0"/>
              <a:t> med </a:t>
            </a:r>
            <a:r>
              <a:rPr lang="en-US" sz="2000" b="1" dirty="0" err="1"/>
              <a:t>kommuner</a:t>
            </a:r>
            <a:r>
              <a:rPr lang="en-US" sz="2000" b="1" baseline="0" dirty="0"/>
              <a:t> </a:t>
            </a:r>
            <a:r>
              <a:rPr lang="en-US" sz="2000" b="1" baseline="0" dirty="0" err="1"/>
              <a:t>år</a:t>
            </a:r>
            <a:r>
              <a:rPr lang="en-US" sz="2000" b="1" baseline="0" dirty="0"/>
              <a:t> 2017 och </a:t>
            </a:r>
            <a:r>
              <a:rPr lang="en-US" sz="2000" b="1" baseline="0" dirty="0" err="1"/>
              <a:t>riket</a:t>
            </a:r>
            <a:r>
              <a:rPr lang="en-US" sz="2000" b="1" baseline="0" dirty="0"/>
              <a:t> </a:t>
            </a:r>
            <a:r>
              <a:rPr lang="en-US" sz="2000" b="1" baseline="0" dirty="0" err="1"/>
              <a:t>å</a:t>
            </a:r>
            <a:r>
              <a:rPr lang="en-US" sz="2000" b="1" dirty="0" err="1"/>
              <a:t>r</a:t>
            </a:r>
            <a:r>
              <a:rPr lang="en-US" sz="2000" b="1" baseline="0" dirty="0"/>
              <a:t> 2016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Rökare!$B$2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layout>
                <c:manualLayout>
                  <c:x val="-6.9090139082362166E-3"/>
                  <c:y val="5.50274879852059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A64-4F9A-AFEB-790A80F90B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Rökare!$A$3:$A$20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Rökare!$B$3:$B$19</c:f>
              <c:numCache>
                <c:formatCode>0</c:formatCode>
                <c:ptCount val="17"/>
                <c:pt idx="0">
                  <c:v>12.3</c:v>
                </c:pt>
                <c:pt idx="1">
                  <c:v>13.7</c:v>
                </c:pt>
                <c:pt idx="2">
                  <c:v>4.7</c:v>
                </c:pt>
                <c:pt idx="3">
                  <c:v>6.9</c:v>
                </c:pt>
                <c:pt idx="4">
                  <c:v>4.5999999999999996</c:v>
                </c:pt>
                <c:pt idx="5">
                  <c:v>3.1</c:v>
                </c:pt>
                <c:pt idx="6">
                  <c:v>9.1999999999999993</c:v>
                </c:pt>
                <c:pt idx="7">
                  <c:v>8.3000000000000007</c:v>
                </c:pt>
                <c:pt idx="8">
                  <c:v>12.9</c:v>
                </c:pt>
                <c:pt idx="9">
                  <c:v>11.2</c:v>
                </c:pt>
                <c:pt idx="10">
                  <c:v>23.3</c:v>
                </c:pt>
                <c:pt idx="11">
                  <c:v>10</c:v>
                </c:pt>
                <c:pt idx="12">
                  <c:v>11.1</c:v>
                </c:pt>
                <c:pt idx="13">
                  <c:v>13</c:v>
                </c:pt>
                <c:pt idx="14">
                  <c:v>15.7</c:v>
                </c:pt>
                <c:pt idx="15">
                  <c:v>4.0999999999999996</c:v>
                </c:pt>
                <c:pt idx="16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64-4F9A-AFEB-790A80F90BB8}"/>
            </c:ext>
          </c:extLst>
        </c:ser>
        <c:ser>
          <c:idx val="1"/>
          <c:order val="1"/>
          <c:tx>
            <c:strRef>
              <c:f>Rökare!$C$2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Rökare!$A$3:$A$20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Rökare!$C$3:$C$20</c:f>
              <c:numCache>
                <c:formatCode>General</c:formatCode>
                <c:ptCount val="18"/>
                <c:pt idx="16" formatCode="0">
                  <c:v>9.1</c:v>
                </c:pt>
                <c:pt idx="17" formatCode="0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64-4F9A-AFEB-790A80F90BB8}"/>
            </c:ext>
          </c:extLst>
        </c:ser>
        <c:ser>
          <c:idx val="2"/>
          <c:order val="2"/>
          <c:tx>
            <c:strRef>
              <c:f>Rökare!$D$2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Rökare!$A$3:$A$20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Rökare!$D$3:$D$20</c:f>
              <c:numCache>
                <c:formatCode>General</c:formatCode>
                <c:ptCount val="18"/>
                <c:pt idx="16" formatCode="0">
                  <c:v>9.3000000000000007</c:v>
                </c:pt>
                <c:pt idx="17" formatCode="0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64-4F9A-AFEB-790A80F90B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2878728"/>
        <c:axId val="308459872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Rökare!$E$2</c15:sqref>
                        </c15:formulaRef>
                      </c:ext>
                    </c:extLst>
                    <c:strCache>
                      <c:ptCount val="1"/>
                      <c:pt idx="0">
                        <c:v>Annan könsidentitet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v-SE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Rökare!$A$3:$A$20</c15:sqref>
                        </c15:formulaRef>
                      </c:ext>
                    </c:extLst>
                    <c:strCache>
                      <c:ptCount val="18"/>
                      <c:pt idx="0">
                        <c:v>Arvika</c:v>
                      </c:pt>
                      <c:pt idx="1">
                        <c:v>Eda</c:v>
                      </c:pt>
                      <c:pt idx="2">
                        <c:v>Filipstad</c:v>
                      </c:pt>
                      <c:pt idx="3">
                        <c:v>Forshaga</c:v>
                      </c:pt>
                      <c:pt idx="4">
                        <c:v>Grums</c:v>
                      </c:pt>
                      <c:pt idx="5">
                        <c:v>Hagfors</c:v>
                      </c:pt>
                      <c:pt idx="6">
                        <c:v>Hammarö</c:v>
                      </c:pt>
                      <c:pt idx="7">
                        <c:v>Karlstad</c:v>
                      </c:pt>
                      <c:pt idx="8">
                        <c:v>Kil</c:v>
                      </c:pt>
                      <c:pt idx="9">
                        <c:v>Kristinehamn</c:v>
                      </c:pt>
                      <c:pt idx="10">
                        <c:v>Munkfors</c:v>
                      </c:pt>
                      <c:pt idx="11">
                        <c:v>Storfors</c:v>
                      </c:pt>
                      <c:pt idx="12">
                        <c:v>Sunne</c:v>
                      </c:pt>
                      <c:pt idx="13">
                        <c:v>Säffle</c:v>
                      </c:pt>
                      <c:pt idx="14">
                        <c:v>Torsby</c:v>
                      </c:pt>
                      <c:pt idx="15">
                        <c:v>Årjäng</c:v>
                      </c:pt>
                      <c:pt idx="16">
                        <c:v>Värmland</c:v>
                      </c:pt>
                      <c:pt idx="17">
                        <c:v>Riket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Rökare!$E$3:$E$20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16">
                        <c:v>35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3A64-4F9A-AFEB-790A80F90BB8}"/>
                  </c:ext>
                </c:extLst>
              </c15:ser>
            </c15:filteredBarSeries>
          </c:ext>
        </c:extLst>
      </c:barChart>
      <c:catAx>
        <c:axId val="432878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08459872"/>
        <c:crosses val="autoZero"/>
        <c:auto val="1"/>
        <c:lblAlgn val="ctr"/>
        <c:lblOffset val="100"/>
        <c:noMultiLvlLbl val="0"/>
      </c:catAx>
      <c:valAx>
        <c:axId val="308459872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600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32878728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Andelen elever i årskurs 9 som har ätit kosttillskott någon gång Värmland, år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kosttillskott!$B$2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kosttillskott!$A$3:$A$5</c:f>
              <c:strCache>
                <c:ptCount val="3"/>
                <c:pt idx="0">
                  <c:v>Ja, för viktminskning</c:v>
                </c:pt>
                <c:pt idx="1">
                  <c:v>Ja, för muskeltillväxt/prestationshöjande</c:v>
                </c:pt>
                <c:pt idx="2">
                  <c:v>Ja, vitaminer</c:v>
                </c:pt>
              </c:strCache>
            </c:strRef>
          </c:cat>
          <c:val>
            <c:numRef>
              <c:f>kosttillskott!$B$3:$B$5</c:f>
              <c:numCache>
                <c:formatCode>0</c:formatCode>
                <c:ptCount val="3"/>
                <c:pt idx="0">
                  <c:v>1.9</c:v>
                </c:pt>
                <c:pt idx="1">
                  <c:v>2.6</c:v>
                </c:pt>
                <c:pt idx="2">
                  <c:v>45.5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37-4B0E-893B-F590FE54F8E2}"/>
            </c:ext>
          </c:extLst>
        </c:ser>
        <c:ser>
          <c:idx val="1"/>
          <c:order val="1"/>
          <c:tx>
            <c:strRef>
              <c:f>kosttillskott!$C$2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kosttillskott!$A$3:$A$5</c:f>
              <c:strCache>
                <c:ptCount val="3"/>
                <c:pt idx="0">
                  <c:v>Ja, för viktminskning</c:v>
                </c:pt>
                <c:pt idx="1">
                  <c:v>Ja, för muskeltillväxt/prestationshöjande</c:v>
                </c:pt>
                <c:pt idx="2">
                  <c:v>Ja, vitaminer</c:v>
                </c:pt>
              </c:strCache>
            </c:strRef>
          </c:cat>
          <c:val>
            <c:numRef>
              <c:f>kosttillskott!$C$3:$C$5</c:f>
              <c:numCache>
                <c:formatCode>0</c:formatCode>
                <c:ptCount val="3"/>
                <c:pt idx="0">
                  <c:v>1.5</c:v>
                </c:pt>
                <c:pt idx="1">
                  <c:v>10.5</c:v>
                </c:pt>
                <c:pt idx="2">
                  <c:v>32.6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37-4B0E-893B-F590FE54F8E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layout>
            <c:manualLayout>
              <c:xMode val="edge"/>
              <c:yMode val="edge"/>
              <c:x val="0.61427605149381159"/>
              <c:y val="0.921366429371095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dirty="0"/>
              <a:t>Andelen elever i åk 9 som dricker energidryck varje </a:t>
            </a:r>
          </a:p>
          <a:p>
            <a:pPr>
              <a:defRPr sz="2000" b="1"/>
            </a:pPr>
            <a:r>
              <a:rPr lang="sv-SE" dirty="0"/>
              <a:t>eller nästan varje dag </a:t>
            </a:r>
          </a:p>
          <a:p>
            <a:pPr>
              <a:defRPr sz="2000" b="1"/>
            </a:pPr>
            <a:r>
              <a:rPr lang="sv-SE" dirty="0"/>
              <a:t>Värmland med kommuner år 2017</a:t>
            </a:r>
          </a:p>
          <a:p>
            <a:pPr>
              <a:defRPr sz="2000" b="1"/>
            </a:pPr>
            <a:endParaRPr lang="sv-SE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energidryck!$B$2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layout>
                <c:manualLayout>
                  <c:x val="-7.287987285159316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72-44CF-88D2-B0B5F7E2AC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energidryck!$A$3:$A$19</c:f>
              <c:strCache>
                <c:ptCount val="17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</c:strCache>
            </c:strRef>
          </c:cat>
          <c:val>
            <c:numRef>
              <c:f>energidryck!$B$3:$B$19</c:f>
              <c:numCache>
                <c:formatCode>0</c:formatCode>
                <c:ptCount val="17"/>
                <c:pt idx="0">
                  <c:v>27.2</c:v>
                </c:pt>
                <c:pt idx="1">
                  <c:v>34.200000000000003</c:v>
                </c:pt>
                <c:pt idx="2">
                  <c:v>12.8</c:v>
                </c:pt>
                <c:pt idx="3">
                  <c:v>24.1</c:v>
                </c:pt>
                <c:pt idx="4">
                  <c:v>20</c:v>
                </c:pt>
                <c:pt idx="5">
                  <c:v>21.9</c:v>
                </c:pt>
                <c:pt idx="6">
                  <c:v>14.7</c:v>
                </c:pt>
                <c:pt idx="7">
                  <c:v>16</c:v>
                </c:pt>
                <c:pt idx="8">
                  <c:v>32.9</c:v>
                </c:pt>
                <c:pt idx="9">
                  <c:v>19.2</c:v>
                </c:pt>
                <c:pt idx="10">
                  <c:v>20.7</c:v>
                </c:pt>
                <c:pt idx="11">
                  <c:v>10</c:v>
                </c:pt>
                <c:pt idx="12">
                  <c:v>22.2</c:v>
                </c:pt>
                <c:pt idx="13">
                  <c:v>20.3</c:v>
                </c:pt>
                <c:pt idx="14">
                  <c:v>17.600000000000001</c:v>
                </c:pt>
                <c:pt idx="15">
                  <c:v>11.3</c:v>
                </c:pt>
                <c:pt idx="16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76-41E2-AC28-585CD3E57B48}"/>
            </c:ext>
          </c:extLst>
        </c:ser>
        <c:ser>
          <c:idx val="1"/>
          <c:order val="1"/>
          <c:tx>
            <c:strRef>
              <c:f>energidryck!$C$2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energidryck!$A$3:$A$19</c:f>
              <c:strCache>
                <c:ptCount val="17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</c:strCache>
            </c:strRef>
          </c:cat>
          <c:val>
            <c:numRef>
              <c:f>energidryck!$C$3:$C$19</c:f>
              <c:numCache>
                <c:formatCode>General</c:formatCode>
                <c:ptCount val="17"/>
                <c:pt idx="16" formatCode="0">
                  <c:v>21.6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76-41E2-AC28-585CD3E57B48}"/>
            </c:ext>
          </c:extLst>
        </c:ser>
        <c:ser>
          <c:idx val="2"/>
          <c:order val="2"/>
          <c:tx>
            <c:strRef>
              <c:f>energidryck!$D$2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energidryck!$A$3:$A$19</c:f>
              <c:strCache>
                <c:ptCount val="17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</c:strCache>
            </c:strRef>
          </c:cat>
          <c:val>
            <c:numRef>
              <c:f>energidryck!$D$3:$D$19</c:f>
              <c:numCache>
                <c:formatCode>General</c:formatCode>
                <c:ptCount val="17"/>
                <c:pt idx="16" formatCode="0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76-41E2-AC28-585CD3E57B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l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000" b="1" dirty="0"/>
              <a:t>Andelen alkoholkonsumenter i årskurs 9</a:t>
            </a:r>
          </a:p>
          <a:p>
            <a:pPr>
              <a:defRPr sz="2000" b="1"/>
            </a:pPr>
            <a:r>
              <a:rPr lang="sv-SE" sz="2000" b="1" dirty="0"/>
              <a:t>Värmland med kommuner</a:t>
            </a:r>
            <a:r>
              <a:rPr lang="sv-SE" sz="2000" b="1" baseline="0" dirty="0"/>
              <a:t> år 2017 och riket</a:t>
            </a:r>
            <a:r>
              <a:rPr lang="sv-SE" sz="2000" b="1" dirty="0"/>
              <a:t> år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Alkoholkonsument!$B$3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layout>
                <c:manualLayout>
                  <c:x val="-1.4456499368922578E-3"/>
                  <c:y val="-8.01678601367524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451-45E6-8338-E3D6CD04F5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Alkoholkonsument!$A$4:$A$21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Alkoholkonsument!$B$4:$B$21</c:f>
              <c:numCache>
                <c:formatCode>0</c:formatCode>
                <c:ptCount val="18"/>
                <c:pt idx="0">
                  <c:v>29.1</c:v>
                </c:pt>
                <c:pt idx="1">
                  <c:v>45.1</c:v>
                </c:pt>
                <c:pt idx="2">
                  <c:v>36</c:v>
                </c:pt>
                <c:pt idx="3">
                  <c:v>26.4</c:v>
                </c:pt>
                <c:pt idx="4">
                  <c:v>24.6</c:v>
                </c:pt>
                <c:pt idx="5">
                  <c:v>20.3</c:v>
                </c:pt>
                <c:pt idx="6">
                  <c:v>31.2</c:v>
                </c:pt>
                <c:pt idx="7">
                  <c:v>30.3</c:v>
                </c:pt>
                <c:pt idx="8">
                  <c:v>48.2</c:v>
                </c:pt>
                <c:pt idx="9">
                  <c:v>29.6</c:v>
                </c:pt>
                <c:pt idx="10">
                  <c:v>53.3</c:v>
                </c:pt>
                <c:pt idx="11">
                  <c:v>30.6</c:v>
                </c:pt>
                <c:pt idx="12">
                  <c:v>27.8</c:v>
                </c:pt>
                <c:pt idx="13">
                  <c:v>26.8</c:v>
                </c:pt>
                <c:pt idx="14">
                  <c:v>38.6</c:v>
                </c:pt>
                <c:pt idx="15">
                  <c:v>36.1</c:v>
                </c:pt>
                <c:pt idx="16">
                  <c:v>32.1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51-45E6-8338-E3D6CD04F516}"/>
            </c:ext>
          </c:extLst>
        </c:ser>
        <c:ser>
          <c:idx val="1"/>
          <c:order val="1"/>
          <c:tx>
            <c:strRef>
              <c:f>Alkoholkonsument!$C$3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Alkoholkonsument!$A$4:$A$21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Alkoholkonsument!$C$4:$C$21</c:f>
              <c:numCache>
                <c:formatCode>General</c:formatCode>
                <c:ptCount val="18"/>
                <c:pt idx="16" formatCode="0">
                  <c:v>28.8</c:v>
                </c:pt>
                <c:pt idx="17" formatCode="0">
                  <c:v>35.799999999999997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51-45E6-8338-E3D6CD04F516}"/>
            </c:ext>
          </c:extLst>
        </c:ser>
        <c:ser>
          <c:idx val="2"/>
          <c:order val="2"/>
          <c:tx>
            <c:strRef>
              <c:f>Alkoholkonsument!$D$3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Alkoholkonsument!$A$4:$A$21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Alkoholkonsument!$D$4:$D$21</c:f>
              <c:numCache>
                <c:formatCode>General</c:formatCode>
                <c:ptCount val="18"/>
                <c:pt idx="16" formatCode="0">
                  <c:v>34.700000000000003</c:v>
                </c:pt>
                <c:pt idx="17" formatCode="0">
                  <c:v>43.7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51-45E6-8338-E3D6CD04F51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8973736"/>
        <c:axId val="308974064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Alkoholkonsument!$E$3</c15:sqref>
                        </c15:formulaRef>
                      </c:ext>
                    </c:extLst>
                    <c:strCache>
                      <c:ptCount val="1"/>
                      <c:pt idx="0">
                        <c:v>Annan könsidentitet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v-SE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Alkoholkonsument!$A$4:$A$21</c15:sqref>
                        </c15:formulaRef>
                      </c:ext>
                    </c:extLst>
                    <c:strCache>
                      <c:ptCount val="18"/>
                      <c:pt idx="0">
                        <c:v>Arvika</c:v>
                      </c:pt>
                      <c:pt idx="1">
                        <c:v>Eda</c:v>
                      </c:pt>
                      <c:pt idx="2">
                        <c:v>Filipstad</c:v>
                      </c:pt>
                      <c:pt idx="3">
                        <c:v>Forshaga</c:v>
                      </c:pt>
                      <c:pt idx="4">
                        <c:v>Grums</c:v>
                      </c:pt>
                      <c:pt idx="5">
                        <c:v>Hagfors</c:v>
                      </c:pt>
                      <c:pt idx="6">
                        <c:v>Hammarö</c:v>
                      </c:pt>
                      <c:pt idx="7">
                        <c:v>Karlstad</c:v>
                      </c:pt>
                      <c:pt idx="8">
                        <c:v>Kil</c:v>
                      </c:pt>
                      <c:pt idx="9">
                        <c:v>Kristinehamn</c:v>
                      </c:pt>
                      <c:pt idx="10">
                        <c:v>Munkfors</c:v>
                      </c:pt>
                      <c:pt idx="11">
                        <c:v>Storfors</c:v>
                      </c:pt>
                      <c:pt idx="12">
                        <c:v>Sunne</c:v>
                      </c:pt>
                      <c:pt idx="13">
                        <c:v>Säffle</c:v>
                      </c:pt>
                      <c:pt idx="14">
                        <c:v>Torsby</c:v>
                      </c:pt>
                      <c:pt idx="15">
                        <c:v>Årjäng</c:v>
                      </c:pt>
                      <c:pt idx="16">
                        <c:v>Värmland</c:v>
                      </c:pt>
                      <c:pt idx="17">
                        <c:v>Riket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Alkoholkonsument!$E$4:$E$21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16" formatCode="0">
                        <c:v>52.9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5451-45E6-8338-E3D6CD04F516}"/>
                  </c:ext>
                </c:extLst>
              </c15:ser>
            </c15:filteredBarSeries>
          </c:ext>
        </c:extLst>
      </c:barChart>
      <c:catAx>
        <c:axId val="308973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08974064"/>
        <c:crosses val="autoZero"/>
        <c:auto val="1"/>
        <c:lblAlgn val="ctr"/>
        <c:lblOffset val="100"/>
        <c:noMultiLvlLbl val="0"/>
      </c:catAx>
      <c:valAx>
        <c:axId val="3089740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0897373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b="1" dirty="0"/>
              <a:t>Andelen elever i årskurs 9 som </a:t>
            </a:r>
            <a:r>
              <a:rPr lang="sv-SE" b="1" dirty="0" err="1"/>
              <a:t>intensivkonsumerat</a:t>
            </a:r>
            <a:r>
              <a:rPr lang="sv-SE" b="1" baseline="0" dirty="0"/>
              <a:t> </a:t>
            </a:r>
          </a:p>
          <a:p>
            <a:pPr>
              <a:defRPr b="1"/>
            </a:pPr>
            <a:r>
              <a:rPr lang="sv-SE" b="1" baseline="0" dirty="0"/>
              <a:t>alkohol minst en gång/månad</a:t>
            </a:r>
            <a:endParaRPr lang="sv-SE" b="1" dirty="0"/>
          </a:p>
          <a:p>
            <a:pPr>
              <a:defRPr b="1"/>
            </a:pPr>
            <a:r>
              <a:rPr lang="sv-SE" b="1" dirty="0"/>
              <a:t>Värmland med kommuner år 2017 och riket år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Intensivkonsument!$B$3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Intensivkonsument!$A$4:$A$21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Intensivkonsument!$B$4:$B$21</c:f>
              <c:numCache>
                <c:formatCode>0</c:formatCode>
                <c:ptCount val="18"/>
                <c:pt idx="0">
                  <c:v>7.4</c:v>
                </c:pt>
                <c:pt idx="1">
                  <c:v>11.8</c:v>
                </c:pt>
                <c:pt idx="2">
                  <c:v>8.1</c:v>
                </c:pt>
                <c:pt idx="3">
                  <c:v>3.4</c:v>
                </c:pt>
                <c:pt idx="4">
                  <c:v>6.2</c:v>
                </c:pt>
                <c:pt idx="5">
                  <c:v>7.9</c:v>
                </c:pt>
                <c:pt idx="6">
                  <c:v>5.6</c:v>
                </c:pt>
                <c:pt idx="7">
                  <c:v>7.3</c:v>
                </c:pt>
                <c:pt idx="8">
                  <c:v>14.5</c:v>
                </c:pt>
                <c:pt idx="9">
                  <c:v>8.5</c:v>
                </c:pt>
                <c:pt idx="10">
                  <c:v>13.3</c:v>
                </c:pt>
                <c:pt idx="11">
                  <c:v>12</c:v>
                </c:pt>
                <c:pt idx="12">
                  <c:v>5.6</c:v>
                </c:pt>
                <c:pt idx="13">
                  <c:v>10.9</c:v>
                </c:pt>
                <c:pt idx="14">
                  <c:v>12.7</c:v>
                </c:pt>
                <c:pt idx="15">
                  <c:v>8.4</c:v>
                </c:pt>
                <c:pt idx="16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BE-406A-A688-C1F271C92966}"/>
            </c:ext>
          </c:extLst>
        </c:ser>
        <c:ser>
          <c:idx val="1"/>
          <c:order val="1"/>
          <c:tx>
            <c:strRef>
              <c:f>Intensivkonsument!$C$3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Intensivkonsument!$A$4:$A$21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Intensivkonsument!$C$4:$C$21</c:f>
              <c:numCache>
                <c:formatCode>General</c:formatCode>
                <c:ptCount val="18"/>
                <c:pt idx="16" formatCode="0">
                  <c:v>9</c:v>
                </c:pt>
                <c:pt idx="17" formatCode="0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BE-406A-A688-C1F271C92966}"/>
            </c:ext>
          </c:extLst>
        </c:ser>
        <c:ser>
          <c:idx val="2"/>
          <c:order val="2"/>
          <c:tx>
            <c:strRef>
              <c:f>Intensivkonsument!$D$3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Intensivkonsument!$A$4:$A$21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Intensivkonsument!$D$4:$D$21</c:f>
              <c:numCache>
                <c:formatCode>General</c:formatCode>
                <c:ptCount val="18"/>
                <c:pt idx="16" formatCode="0">
                  <c:v>6.9</c:v>
                </c:pt>
                <c:pt idx="17" formatCode="0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BE-406A-A688-C1F271C9296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Intensivkonsument!$E$3</c15:sqref>
                        </c15:formulaRef>
                      </c:ext>
                    </c:extLst>
                    <c:strCache>
                      <c:ptCount val="1"/>
                      <c:pt idx="0">
                        <c:v>Annan könsidentitet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v-SE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Intensivkonsument!$A$4:$A$21</c15:sqref>
                        </c15:formulaRef>
                      </c:ext>
                    </c:extLst>
                    <c:strCache>
                      <c:ptCount val="18"/>
                      <c:pt idx="0">
                        <c:v>Arvika</c:v>
                      </c:pt>
                      <c:pt idx="1">
                        <c:v>Eda</c:v>
                      </c:pt>
                      <c:pt idx="2">
                        <c:v>Filipstad</c:v>
                      </c:pt>
                      <c:pt idx="3">
                        <c:v>Forshaga</c:v>
                      </c:pt>
                      <c:pt idx="4">
                        <c:v>Grums</c:v>
                      </c:pt>
                      <c:pt idx="5">
                        <c:v>Hagfors</c:v>
                      </c:pt>
                      <c:pt idx="6">
                        <c:v>Hammarö</c:v>
                      </c:pt>
                      <c:pt idx="7">
                        <c:v>Karlstad</c:v>
                      </c:pt>
                      <c:pt idx="8">
                        <c:v>Kil</c:v>
                      </c:pt>
                      <c:pt idx="9">
                        <c:v>Kristinehamn</c:v>
                      </c:pt>
                      <c:pt idx="10">
                        <c:v>Munkfors</c:v>
                      </c:pt>
                      <c:pt idx="11">
                        <c:v>Storfors</c:v>
                      </c:pt>
                      <c:pt idx="12">
                        <c:v>Sunne</c:v>
                      </c:pt>
                      <c:pt idx="13">
                        <c:v>Säffle</c:v>
                      </c:pt>
                      <c:pt idx="14">
                        <c:v>Torsby</c:v>
                      </c:pt>
                      <c:pt idx="15">
                        <c:v>Årjäng</c:v>
                      </c:pt>
                      <c:pt idx="16">
                        <c:v>Värmland</c:v>
                      </c:pt>
                      <c:pt idx="17">
                        <c:v>Riket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Intensivkonsument!$E$4:$E$21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16" formatCode="0">
                        <c:v>39.4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F9BE-406A-A688-C1F271C92966}"/>
                  </c:ext>
                </c:extLst>
              </c15:ser>
            </c15:filteredBarSeries>
          </c:ext>
        </c:extLst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b="1" dirty="0"/>
              <a:t>Andelen elever i åk 9 som varit berusad</a:t>
            </a:r>
            <a:r>
              <a:rPr lang="sv-SE" b="1" baseline="0" dirty="0"/>
              <a:t>e vid 13 års ålder</a:t>
            </a:r>
          </a:p>
          <a:p>
            <a:pPr>
              <a:defRPr sz="2000" b="1"/>
            </a:pPr>
            <a:r>
              <a:rPr lang="sv-SE" b="1" baseline="0" dirty="0"/>
              <a:t>Värmland med kommuner år 2017, riket år 2016</a:t>
            </a:r>
            <a:endParaRPr lang="sv-SE" b="1" dirty="0"/>
          </a:p>
        </c:rich>
      </c:tx>
      <c:layout>
        <c:manualLayout>
          <c:xMode val="edge"/>
          <c:yMode val="edge"/>
          <c:x val="0.1564385605606663"/>
          <c:y val="3.31223788944281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'Berusad 13 år'!$B$2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F7B-4B20-93C7-6EBF613F78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'Berusad 13 år'!$A$3:$A$20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'Berusad 13 år'!$B$3:$B$20</c:f>
              <c:numCache>
                <c:formatCode>0</c:formatCode>
                <c:ptCount val="18"/>
                <c:pt idx="0">
                  <c:v>10.1</c:v>
                </c:pt>
                <c:pt idx="1">
                  <c:v>9</c:v>
                </c:pt>
                <c:pt idx="2">
                  <c:v>4.7</c:v>
                </c:pt>
                <c:pt idx="3">
                  <c:v>0</c:v>
                </c:pt>
                <c:pt idx="4">
                  <c:v>4.7</c:v>
                </c:pt>
                <c:pt idx="5">
                  <c:v>6.7</c:v>
                </c:pt>
                <c:pt idx="6">
                  <c:v>6.5</c:v>
                </c:pt>
                <c:pt idx="7">
                  <c:v>4</c:v>
                </c:pt>
                <c:pt idx="8">
                  <c:v>11.9</c:v>
                </c:pt>
                <c:pt idx="9">
                  <c:v>8.5</c:v>
                </c:pt>
                <c:pt idx="10">
                  <c:v>16.7</c:v>
                </c:pt>
                <c:pt idx="11">
                  <c:v>4</c:v>
                </c:pt>
                <c:pt idx="12">
                  <c:v>2.9</c:v>
                </c:pt>
                <c:pt idx="13">
                  <c:v>2.9</c:v>
                </c:pt>
                <c:pt idx="14">
                  <c:v>14.9</c:v>
                </c:pt>
                <c:pt idx="15">
                  <c:v>4.2</c:v>
                </c:pt>
                <c:pt idx="16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CB-4F03-B8DD-8A6D90A75FB1}"/>
            </c:ext>
          </c:extLst>
        </c:ser>
        <c:ser>
          <c:idx val="1"/>
          <c:order val="1"/>
          <c:tx>
            <c:strRef>
              <c:f>'Berusad 13 år'!$C$2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'Berusad 13 år'!$A$3:$A$20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'Berusad 13 år'!$C$3:$C$20</c:f>
              <c:numCache>
                <c:formatCode>General</c:formatCode>
                <c:ptCount val="18"/>
                <c:pt idx="16" formatCode="0">
                  <c:v>6.3</c:v>
                </c:pt>
                <c:pt idx="17" formatCode="0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CB-4F03-B8DD-8A6D90A75FB1}"/>
            </c:ext>
          </c:extLst>
        </c:ser>
        <c:ser>
          <c:idx val="2"/>
          <c:order val="2"/>
          <c:tx>
            <c:strRef>
              <c:f>'Berusad 13 år'!$D$2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'Berusad 13 år'!$A$3:$A$20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'Berusad 13 år'!$D$3:$D$20</c:f>
              <c:numCache>
                <c:formatCode>General</c:formatCode>
                <c:ptCount val="18"/>
                <c:pt idx="16" formatCode="0">
                  <c:v>4.9000000000000004</c:v>
                </c:pt>
                <c:pt idx="17" formatCode="0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CB-4F03-B8DD-8A6D90A75FB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'Berusad 13 år'!$E$2</c15:sqref>
                        </c15:formulaRef>
                      </c:ext>
                    </c:extLst>
                    <c:strCache>
                      <c:ptCount val="1"/>
                      <c:pt idx="0">
                        <c:v>Annan könsidentitet</c:v>
                      </c:pt>
                    </c:strCache>
                  </c:strRef>
                </c:tx>
                <c:spPr>
                  <a:solidFill>
                    <a:srgbClr val="FFCC0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v-SE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'Berusad 13 år'!$A$3:$A$20</c15:sqref>
                        </c15:formulaRef>
                      </c:ext>
                    </c:extLst>
                    <c:strCache>
                      <c:ptCount val="18"/>
                      <c:pt idx="0">
                        <c:v>Arvika</c:v>
                      </c:pt>
                      <c:pt idx="1">
                        <c:v>Eda</c:v>
                      </c:pt>
                      <c:pt idx="2">
                        <c:v>Filipstad</c:v>
                      </c:pt>
                      <c:pt idx="3">
                        <c:v>Forshaga</c:v>
                      </c:pt>
                      <c:pt idx="4">
                        <c:v>Grums</c:v>
                      </c:pt>
                      <c:pt idx="5">
                        <c:v>Hagfors</c:v>
                      </c:pt>
                      <c:pt idx="6">
                        <c:v>Hammarö</c:v>
                      </c:pt>
                      <c:pt idx="7">
                        <c:v>Karlstad</c:v>
                      </c:pt>
                      <c:pt idx="8">
                        <c:v>Kil</c:v>
                      </c:pt>
                      <c:pt idx="9">
                        <c:v>Kristinehamn</c:v>
                      </c:pt>
                      <c:pt idx="10">
                        <c:v>Munkfors</c:v>
                      </c:pt>
                      <c:pt idx="11">
                        <c:v>Storfors</c:v>
                      </c:pt>
                      <c:pt idx="12">
                        <c:v>Sunne</c:v>
                      </c:pt>
                      <c:pt idx="13">
                        <c:v>Säffle</c:v>
                      </c:pt>
                      <c:pt idx="14">
                        <c:v>Torsby</c:v>
                      </c:pt>
                      <c:pt idx="15">
                        <c:v>Årjäng</c:v>
                      </c:pt>
                      <c:pt idx="16">
                        <c:v>Värmland</c:v>
                      </c:pt>
                      <c:pt idx="17">
                        <c:v>Riket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'Berusad 13 år'!$E$3:$E$20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16" formatCode="0">
                        <c:v>44.1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51CB-4F03-B8DD-8A6D90A75FB1}"/>
                  </c:ext>
                </c:extLst>
              </c15:ser>
            </c15:filteredBarSeries>
          </c:ext>
        </c:extLst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2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Andelen elever i åk</a:t>
            </a:r>
            <a:r>
              <a:rPr lang="sv-SE" baseline="0"/>
              <a:t> 9 som varit med om problem, vid minst ett tillfälle, i samband med alkohol, Värmland år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hänt_alkohol!$B$2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hänt_alkohol!$A$3:$A$11</c:f>
              <c:strCache>
                <c:ptCount val="9"/>
                <c:pt idx="0">
                  <c:v>Haft sex ångrat dagen efter</c:v>
                </c:pt>
                <c:pt idx="1">
                  <c:v>Medvetet skadat mig själv</c:v>
                </c:pt>
                <c:pt idx="2">
                  <c:v>Utsatt för våld</c:v>
                </c:pt>
                <c:pt idx="3">
                  <c:v>Behövt uppsöka sjukhus</c:v>
                </c:pt>
                <c:pt idx="4">
                  <c:v>Råkat ut för olycka</c:v>
                </c:pt>
                <c:pt idx="5">
                  <c:v>Haft oskyddat sex</c:v>
                </c:pt>
                <c:pt idx="6">
                  <c:v>Råkat i slagsmål</c:v>
                </c:pt>
                <c:pt idx="7">
                  <c:v>Åkt motorfordon med berusad förare</c:v>
                </c:pt>
                <c:pt idx="8">
                  <c:v>Kört moped eller annat motorfordon</c:v>
                </c:pt>
              </c:strCache>
            </c:strRef>
          </c:cat>
          <c:val>
            <c:numRef>
              <c:f>hänt_alkohol!$B$3:$B$11</c:f>
              <c:numCache>
                <c:formatCode>0</c:formatCode>
                <c:ptCount val="9"/>
                <c:pt idx="0">
                  <c:v>3.6</c:v>
                </c:pt>
                <c:pt idx="1">
                  <c:v>4.8</c:v>
                </c:pt>
                <c:pt idx="2">
                  <c:v>2.6</c:v>
                </c:pt>
                <c:pt idx="3">
                  <c:v>1.9</c:v>
                </c:pt>
                <c:pt idx="4">
                  <c:v>4.4000000000000004</c:v>
                </c:pt>
                <c:pt idx="5">
                  <c:v>6.7</c:v>
                </c:pt>
                <c:pt idx="6">
                  <c:v>2.4</c:v>
                </c:pt>
                <c:pt idx="7">
                  <c:v>4.5</c:v>
                </c:pt>
                <c:pt idx="8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DC-46B6-B69A-9375FB3BCE4C}"/>
            </c:ext>
          </c:extLst>
        </c:ser>
        <c:ser>
          <c:idx val="1"/>
          <c:order val="1"/>
          <c:tx>
            <c:strRef>
              <c:f>hänt_alkohol!$C$2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hänt_alkohol!$A$3:$A$11</c:f>
              <c:strCache>
                <c:ptCount val="9"/>
                <c:pt idx="0">
                  <c:v>Haft sex ångrat dagen efter</c:v>
                </c:pt>
                <c:pt idx="1">
                  <c:v>Medvetet skadat mig själv</c:v>
                </c:pt>
                <c:pt idx="2">
                  <c:v>Utsatt för våld</c:v>
                </c:pt>
                <c:pt idx="3">
                  <c:v>Behövt uppsöka sjukhus</c:v>
                </c:pt>
                <c:pt idx="4">
                  <c:v>Råkat ut för olycka</c:v>
                </c:pt>
                <c:pt idx="5">
                  <c:v>Haft oskyddat sex</c:v>
                </c:pt>
                <c:pt idx="6">
                  <c:v>Råkat i slagsmål</c:v>
                </c:pt>
                <c:pt idx="7">
                  <c:v>Åkt motorfordon med berusad förare</c:v>
                </c:pt>
                <c:pt idx="8">
                  <c:v>Kört moped eller annat motorfordon</c:v>
                </c:pt>
              </c:strCache>
            </c:strRef>
          </c:cat>
          <c:val>
            <c:numRef>
              <c:f>hänt_alkohol!$C$3:$C$11</c:f>
              <c:numCache>
                <c:formatCode>0</c:formatCode>
                <c:ptCount val="9"/>
                <c:pt idx="0">
                  <c:v>2.9</c:v>
                </c:pt>
                <c:pt idx="1">
                  <c:v>3.2</c:v>
                </c:pt>
                <c:pt idx="2">
                  <c:v>3.5</c:v>
                </c:pt>
                <c:pt idx="3">
                  <c:v>3.8</c:v>
                </c:pt>
                <c:pt idx="4">
                  <c:v>5.0999999999999996</c:v>
                </c:pt>
                <c:pt idx="5">
                  <c:v>5.6</c:v>
                </c:pt>
                <c:pt idx="6">
                  <c:v>6.2</c:v>
                </c:pt>
                <c:pt idx="7">
                  <c:v>6.3</c:v>
                </c:pt>
                <c:pt idx="8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DC-46B6-B69A-9375FB3BCE4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2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layout>
            <c:manualLayout>
              <c:xMode val="edge"/>
              <c:yMode val="edge"/>
              <c:x val="0.72797546521327106"/>
              <c:y val="0.9113262428017393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000" b="1" dirty="0"/>
              <a:t>Senast du drack alkohol - hur fick du tag på den? </a:t>
            </a:r>
          </a:p>
          <a:p>
            <a:pPr>
              <a:defRPr sz="2000" b="1"/>
            </a:pPr>
            <a:r>
              <a:rPr lang="sv-SE" sz="2000" b="1" dirty="0"/>
              <a:t>årskurs 9, Värmland, år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0.359199273851175"/>
          <c:y val="0.18393179377375579"/>
          <c:w val="0.55024225450359798"/>
          <c:h val="0.693901014365407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'köpa alkohol'!$B$3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alkohol'!$A$4:$A$12</c:f>
              <c:strCache>
                <c:ptCount val="9"/>
                <c:pt idx="0">
                  <c:v>Handlade själv utomlands</c:v>
                </c:pt>
                <c:pt idx="1">
                  <c:v>Köpte själv på Systembolaget</c:v>
                </c:pt>
                <c:pt idx="2">
                  <c:v>Egna föräldrar utan lov</c:v>
                </c:pt>
                <c:pt idx="3">
                  <c:v>Annan vuxen bjöd</c:v>
                </c:pt>
                <c:pt idx="4">
                  <c:v>Egna föräldrar med lov</c:v>
                </c:pt>
                <c:pt idx="5">
                  <c:v>Langare köpt ut</c:v>
                </c:pt>
                <c:pt idx="6">
                  <c:v>Vet ej</c:v>
                </c:pt>
                <c:pt idx="7">
                  <c:v>Från syskon, pojk-/flickvän, kompis</c:v>
                </c:pt>
                <c:pt idx="8">
                  <c:v>Annat sätt</c:v>
                </c:pt>
              </c:strCache>
            </c:strRef>
          </c:cat>
          <c:val>
            <c:numRef>
              <c:f>'köpa alkohol'!$B$4:$B$12</c:f>
              <c:numCache>
                <c:formatCode>0</c:formatCode>
                <c:ptCount val="9"/>
                <c:pt idx="0">
                  <c:v>1.3</c:v>
                </c:pt>
                <c:pt idx="1">
                  <c:v>1</c:v>
                </c:pt>
                <c:pt idx="2">
                  <c:v>7.3</c:v>
                </c:pt>
                <c:pt idx="3">
                  <c:v>4</c:v>
                </c:pt>
                <c:pt idx="4">
                  <c:v>8.3000000000000007</c:v>
                </c:pt>
                <c:pt idx="5">
                  <c:v>17.2</c:v>
                </c:pt>
                <c:pt idx="6">
                  <c:v>17.5</c:v>
                </c:pt>
                <c:pt idx="7">
                  <c:v>27.7</c:v>
                </c:pt>
                <c:pt idx="8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4-427E-AF0D-59B34051CD8C}"/>
            </c:ext>
          </c:extLst>
        </c:ser>
        <c:ser>
          <c:idx val="1"/>
          <c:order val="1"/>
          <c:tx>
            <c:strRef>
              <c:f>'köpa alkohol'!$C$3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alkohol'!$A$4:$A$12</c:f>
              <c:strCache>
                <c:ptCount val="9"/>
                <c:pt idx="0">
                  <c:v>Handlade själv utomlands</c:v>
                </c:pt>
                <c:pt idx="1">
                  <c:v>Köpte själv på Systembolaget</c:v>
                </c:pt>
                <c:pt idx="2">
                  <c:v>Egna föräldrar utan lov</c:v>
                </c:pt>
                <c:pt idx="3">
                  <c:v>Annan vuxen bjöd</c:v>
                </c:pt>
                <c:pt idx="4">
                  <c:v>Egna föräldrar med lov</c:v>
                </c:pt>
                <c:pt idx="5">
                  <c:v>Langare köpt ut</c:v>
                </c:pt>
                <c:pt idx="6">
                  <c:v>Vet ej</c:v>
                </c:pt>
                <c:pt idx="7">
                  <c:v>Från syskon, pojk-/flickvän, kompis</c:v>
                </c:pt>
                <c:pt idx="8">
                  <c:v>Annat sätt</c:v>
                </c:pt>
              </c:strCache>
            </c:strRef>
          </c:cat>
          <c:val>
            <c:numRef>
              <c:f>'köpa alkohol'!$C$4:$C$12</c:f>
              <c:numCache>
                <c:formatCode>0</c:formatCode>
                <c:ptCount val="9"/>
                <c:pt idx="0">
                  <c:v>1.9</c:v>
                </c:pt>
                <c:pt idx="1">
                  <c:v>3</c:v>
                </c:pt>
                <c:pt idx="2">
                  <c:v>4.4000000000000004</c:v>
                </c:pt>
                <c:pt idx="3">
                  <c:v>6.7</c:v>
                </c:pt>
                <c:pt idx="4">
                  <c:v>9.3000000000000007</c:v>
                </c:pt>
                <c:pt idx="5">
                  <c:v>16.3</c:v>
                </c:pt>
                <c:pt idx="6">
                  <c:v>16.3</c:v>
                </c:pt>
                <c:pt idx="7">
                  <c:v>20.399999999999999</c:v>
                </c:pt>
                <c:pt idx="8">
                  <c:v>21.9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84-427E-AF0D-59B34051CD8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Andelen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 </a:t>
            </a:r>
            <a:r>
              <a:rPr lang="en-US" dirty="0" err="1"/>
              <a:t>åk</a:t>
            </a:r>
            <a:r>
              <a:rPr lang="en-US" dirty="0"/>
              <a:t> 9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blivit</a:t>
            </a:r>
            <a:r>
              <a:rPr lang="en-US" dirty="0"/>
              <a:t> </a:t>
            </a:r>
            <a:r>
              <a:rPr lang="en-US" dirty="0" err="1"/>
              <a:t>erbjudna</a:t>
            </a:r>
            <a:r>
              <a:rPr lang="en-US" dirty="0"/>
              <a:t> narkotika </a:t>
            </a:r>
          </a:p>
          <a:p>
            <a:pPr>
              <a:defRPr sz="2000" b="1"/>
            </a:pPr>
            <a:r>
              <a:rPr lang="en-US" dirty="0"/>
              <a:t>de </a:t>
            </a:r>
            <a:r>
              <a:rPr lang="en-US" dirty="0" err="1"/>
              <a:t>senaste</a:t>
            </a:r>
            <a:r>
              <a:rPr lang="en-US" dirty="0"/>
              <a:t> 12 </a:t>
            </a:r>
            <a:r>
              <a:rPr lang="en-US" dirty="0" err="1"/>
              <a:t>månaderna</a:t>
            </a:r>
            <a:r>
              <a:rPr lang="en-US" dirty="0"/>
              <a:t> </a:t>
            </a:r>
          </a:p>
          <a:p>
            <a:pPr>
              <a:defRPr sz="2000" b="1"/>
            </a:pPr>
            <a:r>
              <a:rPr lang="en-US" dirty="0"/>
              <a:t>Värmland med </a:t>
            </a:r>
            <a:r>
              <a:rPr lang="en-US" dirty="0" err="1"/>
              <a:t>kommuner</a:t>
            </a:r>
            <a:r>
              <a:rPr lang="en-US" dirty="0"/>
              <a:t>, </a:t>
            </a:r>
            <a:r>
              <a:rPr lang="en-US" dirty="0" err="1"/>
              <a:t>år</a:t>
            </a:r>
            <a:r>
              <a:rPr lang="en-US" dirty="0"/>
              <a:t> 2017</a:t>
            </a:r>
          </a:p>
        </c:rich>
      </c:tx>
      <c:layout>
        <c:manualLayout>
          <c:xMode val="edge"/>
          <c:yMode val="edge"/>
          <c:x val="0.21549746787393995"/>
          <c:y val="3.03130381346517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'erbjuden narkotika'!$B$3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677-4692-BCF3-09A7E50680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'erbjuden narkotika'!$A$4:$A$20</c:f>
              <c:strCache>
                <c:ptCount val="17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</c:strCache>
            </c:strRef>
          </c:cat>
          <c:val>
            <c:numRef>
              <c:f>'erbjuden narkotika'!$B$4:$B$20</c:f>
              <c:numCache>
                <c:formatCode>0</c:formatCode>
                <c:ptCount val="17"/>
                <c:pt idx="0">
                  <c:v>18.8</c:v>
                </c:pt>
                <c:pt idx="1">
                  <c:v>8.3000000000000007</c:v>
                </c:pt>
                <c:pt idx="2">
                  <c:v>10.5</c:v>
                </c:pt>
                <c:pt idx="3">
                  <c:v>21.8</c:v>
                </c:pt>
                <c:pt idx="4">
                  <c:v>10.8</c:v>
                </c:pt>
                <c:pt idx="5">
                  <c:v>4.7</c:v>
                </c:pt>
                <c:pt idx="6">
                  <c:v>18.3</c:v>
                </c:pt>
                <c:pt idx="7">
                  <c:v>17</c:v>
                </c:pt>
                <c:pt idx="8">
                  <c:v>19</c:v>
                </c:pt>
                <c:pt idx="9">
                  <c:v>22.5</c:v>
                </c:pt>
                <c:pt idx="10">
                  <c:v>23.3</c:v>
                </c:pt>
                <c:pt idx="11">
                  <c:v>16</c:v>
                </c:pt>
                <c:pt idx="12">
                  <c:v>22.2</c:v>
                </c:pt>
                <c:pt idx="13">
                  <c:v>14.5</c:v>
                </c:pt>
                <c:pt idx="14">
                  <c:v>15.7</c:v>
                </c:pt>
                <c:pt idx="15">
                  <c:v>10.3</c:v>
                </c:pt>
                <c:pt idx="16">
                  <c:v>16.3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D2-49DE-A878-F52D9E84A0D3}"/>
            </c:ext>
          </c:extLst>
        </c:ser>
        <c:ser>
          <c:idx val="1"/>
          <c:order val="1"/>
          <c:tx>
            <c:strRef>
              <c:f>'erbjuden narkotika'!$C$3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'erbjuden narkotika'!$A$4:$A$20</c:f>
              <c:strCache>
                <c:ptCount val="17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</c:strCache>
            </c:strRef>
          </c:cat>
          <c:val>
            <c:numRef>
              <c:f>'erbjuden narkotika'!$C$4:$C$20</c:f>
              <c:numCache>
                <c:formatCode>General</c:formatCode>
                <c:ptCount val="17"/>
                <c:pt idx="16" formatCode="0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D2-49DE-A878-F52D9E84A0D3}"/>
            </c:ext>
          </c:extLst>
        </c:ser>
        <c:ser>
          <c:idx val="2"/>
          <c:order val="2"/>
          <c:tx>
            <c:strRef>
              <c:f>'erbjuden narkotika'!$D$3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'erbjuden narkotika'!$A$4:$A$20</c:f>
              <c:strCache>
                <c:ptCount val="17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</c:strCache>
            </c:strRef>
          </c:cat>
          <c:val>
            <c:numRef>
              <c:f>'erbjuden narkotika'!$D$4:$D$20</c:f>
              <c:numCache>
                <c:formatCode>General</c:formatCode>
                <c:ptCount val="17"/>
                <c:pt idx="16" formatCode="0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D2-49DE-A878-F52D9E84A0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l"/>
        <c:lblOffset val="100"/>
        <c:noMultiLvlLbl val="0"/>
      </c:catAx>
      <c:valAx>
        <c:axId val="460004048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000" b="1" dirty="0"/>
              <a:t>Andelen elever i årskurs 9 som använt narkotika någon gång</a:t>
            </a:r>
          </a:p>
          <a:p>
            <a:pPr>
              <a:defRPr sz="2000" b="1"/>
            </a:pPr>
            <a:r>
              <a:rPr lang="sv-SE" sz="2000" b="1" baseline="0" dirty="0"/>
              <a:t>Värmland med kommuner år 2017, riket år 2016</a:t>
            </a:r>
            <a:endParaRPr lang="sv-SE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Narkotika!$B$2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Narkotika!$A$3:$A$20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Narkotika!$B$3:$B$20</c:f>
              <c:numCache>
                <c:formatCode>0</c:formatCode>
                <c:ptCount val="18"/>
                <c:pt idx="0">
                  <c:v>6.3</c:v>
                </c:pt>
                <c:pt idx="1">
                  <c:v>4.3</c:v>
                </c:pt>
                <c:pt idx="2">
                  <c:v>3.5</c:v>
                </c:pt>
                <c:pt idx="3">
                  <c:v>3.4</c:v>
                </c:pt>
                <c:pt idx="4">
                  <c:v>4.5999999999999996</c:v>
                </c:pt>
                <c:pt idx="5">
                  <c:v>1.6</c:v>
                </c:pt>
                <c:pt idx="6">
                  <c:v>5.5</c:v>
                </c:pt>
                <c:pt idx="7">
                  <c:v>5</c:v>
                </c:pt>
                <c:pt idx="8">
                  <c:v>3.5</c:v>
                </c:pt>
                <c:pt idx="9">
                  <c:v>2.8</c:v>
                </c:pt>
                <c:pt idx="10">
                  <c:v>6.7</c:v>
                </c:pt>
                <c:pt idx="11">
                  <c:v>2</c:v>
                </c:pt>
                <c:pt idx="12">
                  <c:v>0</c:v>
                </c:pt>
                <c:pt idx="13">
                  <c:v>5.0999999999999996</c:v>
                </c:pt>
                <c:pt idx="14">
                  <c:v>4.9000000000000004</c:v>
                </c:pt>
                <c:pt idx="15">
                  <c:v>2.1</c:v>
                </c:pt>
                <c:pt idx="16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45-44C1-801A-EAA4B23E722E}"/>
            </c:ext>
          </c:extLst>
        </c:ser>
        <c:ser>
          <c:idx val="1"/>
          <c:order val="1"/>
          <c:tx>
            <c:strRef>
              <c:f>Narkotika!$C$2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Narkotika!$A$3:$A$20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Narkotika!$C$3:$C$20</c:f>
              <c:numCache>
                <c:formatCode>General</c:formatCode>
                <c:ptCount val="18"/>
                <c:pt idx="16" formatCode="0">
                  <c:v>4.8</c:v>
                </c:pt>
                <c:pt idx="17" formatCode="0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45-44C1-801A-EAA4B23E722E}"/>
            </c:ext>
          </c:extLst>
        </c:ser>
        <c:ser>
          <c:idx val="2"/>
          <c:order val="2"/>
          <c:tx>
            <c:strRef>
              <c:f>Narkotika!$D$2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Narkotika!$A$3:$A$20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Narkotika!$D$3:$D$20</c:f>
              <c:numCache>
                <c:formatCode>General</c:formatCode>
                <c:ptCount val="18"/>
                <c:pt idx="16" formatCode="0">
                  <c:v>2.2000000000000002</c:v>
                </c:pt>
                <c:pt idx="17" formatCode="0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45-44C1-801A-EAA4B23E722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Narkotika!$E$2</c15:sqref>
                        </c15:formulaRef>
                      </c:ext>
                    </c:extLst>
                    <c:strCache>
                      <c:ptCount val="1"/>
                      <c:pt idx="0">
                        <c:v>Annan könsidentitet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v-SE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Narkotika!$A$3:$A$20</c15:sqref>
                        </c15:formulaRef>
                      </c:ext>
                    </c:extLst>
                    <c:strCache>
                      <c:ptCount val="18"/>
                      <c:pt idx="0">
                        <c:v>Arvika</c:v>
                      </c:pt>
                      <c:pt idx="1">
                        <c:v>Eda</c:v>
                      </c:pt>
                      <c:pt idx="2">
                        <c:v>Filipstad</c:v>
                      </c:pt>
                      <c:pt idx="3">
                        <c:v>Forshaga</c:v>
                      </c:pt>
                      <c:pt idx="4">
                        <c:v>Grums</c:v>
                      </c:pt>
                      <c:pt idx="5">
                        <c:v>Hagfors</c:v>
                      </c:pt>
                      <c:pt idx="6">
                        <c:v>Hammarö</c:v>
                      </c:pt>
                      <c:pt idx="7">
                        <c:v>Karlstad</c:v>
                      </c:pt>
                      <c:pt idx="8">
                        <c:v>Kil</c:v>
                      </c:pt>
                      <c:pt idx="9">
                        <c:v>Kristinehamn</c:v>
                      </c:pt>
                      <c:pt idx="10">
                        <c:v>Munkfors</c:v>
                      </c:pt>
                      <c:pt idx="11">
                        <c:v>Storfors</c:v>
                      </c:pt>
                      <c:pt idx="12">
                        <c:v>Sunne</c:v>
                      </c:pt>
                      <c:pt idx="13">
                        <c:v>Säffle</c:v>
                      </c:pt>
                      <c:pt idx="14">
                        <c:v>Torsby</c:v>
                      </c:pt>
                      <c:pt idx="15">
                        <c:v>Årjäng</c:v>
                      </c:pt>
                      <c:pt idx="16">
                        <c:v>Värmland</c:v>
                      </c:pt>
                      <c:pt idx="17">
                        <c:v>Riket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Narkotika!$E$3:$E$20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16" formatCode="0">
                        <c:v>30.3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E745-44C1-801A-EAA4B23E722E}"/>
                  </c:ext>
                </c:extLst>
              </c15:ser>
            </c15:filteredBarSeries>
          </c:ext>
        </c:extLst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2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Andelen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</a:t>
            </a:r>
            <a:r>
              <a:rPr lang="en-US" dirty="0" err="1"/>
              <a:t>åk</a:t>
            </a:r>
            <a:r>
              <a:rPr lang="en-US" dirty="0"/>
              <a:t> 9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använt</a:t>
            </a:r>
            <a:r>
              <a:rPr lang="en-US" dirty="0"/>
              <a:t> narkotika </a:t>
            </a:r>
            <a:r>
              <a:rPr lang="en-US" dirty="0" err="1"/>
              <a:t>senaste</a:t>
            </a:r>
            <a:r>
              <a:rPr lang="en-US" dirty="0"/>
              <a:t> 12 </a:t>
            </a:r>
            <a:r>
              <a:rPr lang="en-US" dirty="0" err="1"/>
              <a:t>månaderna</a:t>
            </a:r>
            <a:endParaRPr lang="en-US" dirty="0"/>
          </a:p>
          <a:p>
            <a:pPr>
              <a:defRPr sz="2000" b="1"/>
            </a:pPr>
            <a:r>
              <a:rPr lang="en-US" dirty="0"/>
              <a:t>Värmland med </a:t>
            </a:r>
            <a:r>
              <a:rPr lang="en-US" dirty="0" err="1"/>
              <a:t>kommuner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2017, </a:t>
            </a:r>
            <a:r>
              <a:rPr lang="en-US" dirty="0" err="1"/>
              <a:t>riket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'Narkotika senaste 12 mån'!$B$2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'Narkotika senaste 12 mån'!$A$3:$A$20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'Narkotika senaste 12 mån'!$B$3:$B$20</c:f>
              <c:numCache>
                <c:formatCode>0</c:formatCode>
                <c:ptCount val="18"/>
                <c:pt idx="0">
                  <c:v>6.3</c:v>
                </c:pt>
                <c:pt idx="1">
                  <c:v>4.3</c:v>
                </c:pt>
                <c:pt idx="2">
                  <c:v>2.4</c:v>
                </c:pt>
                <c:pt idx="3">
                  <c:v>3.4</c:v>
                </c:pt>
                <c:pt idx="4">
                  <c:v>4.5999999999999996</c:v>
                </c:pt>
                <c:pt idx="5">
                  <c:v>1.6</c:v>
                </c:pt>
                <c:pt idx="6">
                  <c:v>5.5</c:v>
                </c:pt>
                <c:pt idx="7">
                  <c:v>4.7</c:v>
                </c:pt>
                <c:pt idx="8">
                  <c:v>3.5</c:v>
                </c:pt>
                <c:pt idx="9">
                  <c:v>2.8</c:v>
                </c:pt>
                <c:pt idx="10">
                  <c:v>6.7</c:v>
                </c:pt>
                <c:pt idx="11">
                  <c:v>0</c:v>
                </c:pt>
                <c:pt idx="12">
                  <c:v>0</c:v>
                </c:pt>
                <c:pt idx="13">
                  <c:v>2.2000000000000002</c:v>
                </c:pt>
                <c:pt idx="14">
                  <c:v>2</c:v>
                </c:pt>
                <c:pt idx="15">
                  <c:v>2.1</c:v>
                </c:pt>
                <c:pt idx="1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DD-4C4C-8FF7-07143D6A930B}"/>
            </c:ext>
          </c:extLst>
        </c:ser>
        <c:ser>
          <c:idx val="1"/>
          <c:order val="1"/>
          <c:tx>
            <c:strRef>
              <c:f>'Narkotika senaste 12 mån'!$C$2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'Narkotika senaste 12 mån'!$A$3:$A$20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'Narkotika senaste 12 mån'!$C$3:$C$20</c:f>
              <c:numCache>
                <c:formatCode>General</c:formatCode>
                <c:ptCount val="18"/>
                <c:pt idx="16" formatCode="0">
                  <c:v>4.2</c:v>
                </c:pt>
                <c:pt idx="17" formatCode="0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DD-4C4C-8FF7-07143D6A930B}"/>
            </c:ext>
          </c:extLst>
        </c:ser>
        <c:ser>
          <c:idx val="2"/>
          <c:order val="2"/>
          <c:tx>
            <c:strRef>
              <c:f>'Narkotika senaste 12 mån'!$D$2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'Narkotika senaste 12 mån'!$A$3:$A$20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'Narkotika senaste 12 mån'!$D$3:$D$20</c:f>
              <c:numCache>
                <c:formatCode>General</c:formatCode>
                <c:ptCount val="18"/>
                <c:pt idx="16" formatCode="0">
                  <c:v>1.6</c:v>
                </c:pt>
                <c:pt idx="17" formatCode="0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DD-4C4C-8FF7-07143D6A93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'Narkotika senaste 12 mån'!$E$2</c15:sqref>
                        </c15:formulaRef>
                      </c:ext>
                    </c:extLst>
                    <c:strCache>
                      <c:ptCount val="1"/>
                      <c:pt idx="0">
                        <c:v>Annan könsidentitet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v-SE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'Narkotika senaste 12 mån'!$A$3:$A$20</c15:sqref>
                        </c15:formulaRef>
                      </c:ext>
                    </c:extLst>
                    <c:strCache>
                      <c:ptCount val="18"/>
                      <c:pt idx="0">
                        <c:v>Arvika</c:v>
                      </c:pt>
                      <c:pt idx="1">
                        <c:v>Eda</c:v>
                      </c:pt>
                      <c:pt idx="2">
                        <c:v>Filipstad</c:v>
                      </c:pt>
                      <c:pt idx="3">
                        <c:v>Forshaga</c:v>
                      </c:pt>
                      <c:pt idx="4">
                        <c:v>Grums</c:v>
                      </c:pt>
                      <c:pt idx="5">
                        <c:v>Hagfors</c:v>
                      </c:pt>
                      <c:pt idx="6">
                        <c:v>Hammarö</c:v>
                      </c:pt>
                      <c:pt idx="7">
                        <c:v>Karlstad</c:v>
                      </c:pt>
                      <c:pt idx="8">
                        <c:v>Kil</c:v>
                      </c:pt>
                      <c:pt idx="9">
                        <c:v>Kristinehamn</c:v>
                      </c:pt>
                      <c:pt idx="10">
                        <c:v>Munkfors</c:v>
                      </c:pt>
                      <c:pt idx="11">
                        <c:v>Storfors</c:v>
                      </c:pt>
                      <c:pt idx="12">
                        <c:v>Sunne</c:v>
                      </c:pt>
                      <c:pt idx="13">
                        <c:v>Säffle</c:v>
                      </c:pt>
                      <c:pt idx="14">
                        <c:v>Torsby</c:v>
                      </c:pt>
                      <c:pt idx="15">
                        <c:v>Årjäng</c:v>
                      </c:pt>
                      <c:pt idx="16">
                        <c:v>Värmland</c:v>
                      </c:pt>
                      <c:pt idx="17">
                        <c:v>Riket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'Narkotika senaste 12 mån'!$E$3:$E$20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16" formatCode="0">
                        <c:v>30.3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F0DD-4C4C-8FF7-07143D6A930B}"/>
                  </c:ext>
                </c:extLst>
              </c15:ser>
            </c15:filteredBarSeries>
          </c:ext>
        </c:extLst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2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 rot="0" vert="horz"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Andelen</a:t>
            </a:r>
            <a:r>
              <a:rPr lang="en-US" b="1" baseline="0" dirty="0"/>
              <a:t> </a:t>
            </a:r>
            <a:r>
              <a:rPr lang="en-US" b="1" baseline="0" dirty="0" err="1"/>
              <a:t>elever</a:t>
            </a:r>
            <a:r>
              <a:rPr lang="en-US" b="1" baseline="0" dirty="0"/>
              <a:t> i </a:t>
            </a:r>
            <a:r>
              <a:rPr lang="en-US" b="1" baseline="0" dirty="0" err="1"/>
              <a:t>åk</a:t>
            </a:r>
            <a:r>
              <a:rPr lang="en-US" b="1" baseline="0" dirty="0"/>
              <a:t> 9 </a:t>
            </a:r>
            <a:r>
              <a:rPr lang="en-US" b="1" baseline="0" dirty="0" err="1"/>
              <a:t>som</a:t>
            </a:r>
            <a:r>
              <a:rPr lang="en-US" b="1" baseline="0" dirty="0"/>
              <a:t> </a:t>
            </a:r>
            <a:r>
              <a:rPr lang="en-US" b="1" baseline="0" dirty="0" err="1"/>
              <a:t>rökt</a:t>
            </a:r>
            <a:r>
              <a:rPr lang="en-US" b="1" baseline="0" dirty="0"/>
              <a:t> vid 13 </a:t>
            </a:r>
            <a:r>
              <a:rPr lang="en-US" b="1" baseline="0" dirty="0" err="1"/>
              <a:t>års</a:t>
            </a:r>
            <a:r>
              <a:rPr lang="en-US" b="1" baseline="0" dirty="0"/>
              <a:t> </a:t>
            </a:r>
            <a:r>
              <a:rPr lang="en-US" b="1" baseline="0" dirty="0" err="1"/>
              <a:t>ålder</a:t>
            </a:r>
            <a:r>
              <a:rPr lang="en-US" b="1" baseline="0" dirty="0"/>
              <a:t> </a:t>
            </a:r>
            <a:r>
              <a:rPr lang="en-US" b="1" baseline="0" dirty="0" err="1"/>
              <a:t>eller</a:t>
            </a:r>
            <a:r>
              <a:rPr lang="en-US" b="1" baseline="0" dirty="0"/>
              <a:t> </a:t>
            </a:r>
            <a:r>
              <a:rPr lang="en-US" b="1" baseline="0" dirty="0" err="1"/>
              <a:t>tidigare</a:t>
            </a:r>
            <a:r>
              <a:rPr lang="en-US" b="1" baseline="0" dirty="0"/>
              <a:t> </a:t>
            </a:r>
            <a:r>
              <a:rPr lang="en-US" b="1" dirty="0"/>
              <a:t>Värmland med </a:t>
            </a:r>
            <a:r>
              <a:rPr lang="en-US" b="1" dirty="0" err="1"/>
              <a:t>kommuner</a:t>
            </a:r>
            <a:r>
              <a:rPr lang="en-US" b="1" dirty="0"/>
              <a:t> </a:t>
            </a:r>
            <a:r>
              <a:rPr lang="en-US" b="1" dirty="0" err="1"/>
              <a:t>år</a:t>
            </a:r>
            <a:r>
              <a:rPr lang="en-US" b="1" dirty="0"/>
              <a:t> 2017,</a:t>
            </a:r>
            <a:r>
              <a:rPr lang="en-US" b="1" baseline="0" dirty="0"/>
              <a:t> </a:t>
            </a:r>
            <a:r>
              <a:rPr lang="en-US" b="1" dirty="0" err="1"/>
              <a:t>riket</a:t>
            </a:r>
            <a:r>
              <a:rPr lang="en-US" b="1" dirty="0"/>
              <a:t> </a:t>
            </a:r>
            <a:r>
              <a:rPr lang="en-US" b="1" dirty="0" err="1"/>
              <a:t>år</a:t>
            </a:r>
            <a:r>
              <a:rPr lang="en-US" b="1" dirty="0"/>
              <a:t> 2016</a:t>
            </a:r>
          </a:p>
        </c:rich>
      </c:tx>
      <c:layout>
        <c:manualLayout>
          <c:xMode val="edge"/>
          <c:yMode val="edge"/>
          <c:x val="0.14010909079319056"/>
          <c:y val="4.73828047677133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'Rökdebut 13 år'!$B$2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layout>
                <c:manualLayout>
                  <c:x val="-5.782599747568925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E04-44DF-AA6F-CD43D434D1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'Rökdebut 13 år'!$A$3:$A$20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'Rökdebut 13 år'!$B$3:$B$20</c:f>
              <c:numCache>
                <c:formatCode>0</c:formatCode>
                <c:ptCount val="18"/>
                <c:pt idx="0">
                  <c:v>13.9</c:v>
                </c:pt>
                <c:pt idx="1">
                  <c:v>20.3</c:v>
                </c:pt>
                <c:pt idx="2">
                  <c:v>10.6</c:v>
                </c:pt>
                <c:pt idx="3">
                  <c:v>7.1</c:v>
                </c:pt>
                <c:pt idx="4">
                  <c:v>7.9</c:v>
                </c:pt>
                <c:pt idx="5">
                  <c:v>8.1999999999999993</c:v>
                </c:pt>
                <c:pt idx="6">
                  <c:v>11.2</c:v>
                </c:pt>
                <c:pt idx="7">
                  <c:v>9.6</c:v>
                </c:pt>
                <c:pt idx="8">
                  <c:v>19</c:v>
                </c:pt>
                <c:pt idx="9">
                  <c:v>16.5</c:v>
                </c:pt>
                <c:pt idx="10">
                  <c:v>20</c:v>
                </c:pt>
                <c:pt idx="11">
                  <c:v>14</c:v>
                </c:pt>
                <c:pt idx="12">
                  <c:v>11.4</c:v>
                </c:pt>
                <c:pt idx="13">
                  <c:v>11.6</c:v>
                </c:pt>
                <c:pt idx="14">
                  <c:v>22.8</c:v>
                </c:pt>
                <c:pt idx="15">
                  <c:v>7.4</c:v>
                </c:pt>
                <c:pt idx="16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04-44DF-AA6F-CD43D434D14C}"/>
            </c:ext>
          </c:extLst>
        </c:ser>
        <c:ser>
          <c:idx val="1"/>
          <c:order val="1"/>
          <c:tx>
            <c:strRef>
              <c:f>'Rökdebut 13 år'!$C$2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'Rökdebut 13 år'!$A$3:$A$20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'Rökdebut 13 år'!$C$3:$C$20</c:f>
              <c:numCache>
                <c:formatCode>General</c:formatCode>
                <c:ptCount val="18"/>
                <c:pt idx="16" formatCode="0">
                  <c:v>13.3</c:v>
                </c:pt>
                <c:pt idx="17" formatCode="0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04-44DF-AA6F-CD43D434D14C}"/>
            </c:ext>
          </c:extLst>
        </c:ser>
        <c:ser>
          <c:idx val="2"/>
          <c:order val="2"/>
          <c:tx>
            <c:strRef>
              <c:f>'Rökdebut 13 år'!$D$2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1.4456499368922578E-3"/>
                  <c:y val="-1.58740686926304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E04-44DF-AA6F-CD43D434D1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'Rökdebut 13 år'!$A$3:$A$20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'Rökdebut 13 år'!$D$3:$D$20</c:f>
              <c:numCache>
                <c:formatCode>General</c:formatCode>
                <c:ptCount val="18"/>
                <c:pt idx="16" formatCode="0">
                  <c:v>10.9</c:v>
                </c:pt>
                <c:pt idx="17" formatCode="0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04-44DF-AA6F-CD43D434D14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'Rökdebut 13 år'!$E$2</c15:sqref>
                        </c15:formulaRef>
                      </c:ext>
                    </c:extLst>
                    <c:strCache>
                      <c:ptCount val="1"/>
                      <c:pt idx="0">
                        <c:v>Annan könsidentitet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v-SE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'Rökdebut 13 år'!$A$3:$A$20</c15:sqref>
                        </c15:formulaRef>
                      </c:ext>
                    </c:extLst>
                    <c:strCache>
                      <c:ptCount val="18"/>
                      <c:pt idx="0">
                        <c:v>Arvika</c:v>
                      </c:pt>
                      <c:pt idx="1">
                        <c:v>Eda</c:v>
                      </c:pt>
                      <c:pt idx="2">
                        <c:v>Filipstad</c:v>
                      </c:pt>
                      <c:pt idx="3">
                        <c:v>Forshaga</c:v>
                      </c:pt>
                      <c:pt idx="4">
                        <c:v>Grums</c:v>
                      </c:pt>
                      <c:pt idx="5">
                        <c:v>Hagfors</c:v>
                      </c:pt>
                      <c:pt idx="6">
                        <c:v>Hammarö</c:v>
                      </c:pt>
                      <c:pt idx="7">
                        <c:v>Karlstad</c:v>
                      </c:pt>
                      <c:pt idx="8">
                        <c:v>Kil</c:v>
                      </c:pt>
                      <c:pt idx="9">
                        <c:v>Kristinehamn</c:v>
                      </c:pt>
                      <c:pt idx="10">
                        <c:v>Munkfors</c:v>
                      </c:pt>
                      <c:pt idx="11">
                        <c:v>Storfors</c:v>
                      </c:pt>
                      <c:pt idx="12">
                        <c:v>Sunne</c:v>
                      </c:pt>
                      <c:pt idx="13">
                        <c:v>Säffle</c:v>
                      </c:pt>
                      <c:pt idx="14">
                        <c:v>Torsby</c:v>
                      </c:pt>
                      <c:pt idx="15">
                        <c:v>Årjäng</c:v>
                      </c:pt>
                      <c:pt idx="16">
                        <c:v>Värmland</c:v>
                      </c:pt>
                      <c:pt idx="17">
                        <c:v>Riket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'Rökdebut 13 år'!$E$3:$E$20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16" formatCode="0">
                        <c:v>41.2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AE04-44DF-AA6F-CD43D434D14C}"/>
                  </c:ext>
                </c:extLst>
              </c15:ser>
            </c15:filteredBarSeries>
          </c:ext>
        </c:extLst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2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Andelen</a:t>
            </a:r>
            <a:r>
              <a:rPr lang="en-US" b="1" dirty="0"/>
              <a:t> </a:t>
            </a:r>
            <a:r>
              <a:rPr lang="en-US" b="1" dirty="0" err="1"/>
              <a:t>elever</a:t>
            </a:r>
            <a:r>
              <a:rPr lang="en-US" b="1" dirty="0"/>
              <a:t> i </a:t>
            </a:r>
            <a:r>
              <a:rPr lang="en-US" b="1" dirty="0" err="1"/>
              <a:t>åk</a:t>
            </a:r>
            <a:r>
              <a:rPr lang="en-US" b="1" dirty="0"/>
              <a:t> 9 </a:t>
            </a:r>
            <a:r>
              <a:rPr lang="en-US" b="1" dirty="0" err="1"/>
              <a:t>som</a:t>
            </a:r>
            <a:r>
              <a:rPr lang="en-US" b="1" dirty="0"/>
              <a:t> </a:t>
            </a:r>
            <a:r>
              <a:rPr lang="en-US" b="1" dirty="0" err="1"/>
              <a:t>använt</a:t>
            </a:r>
            <a:r>
              <a:rPr lang="en-US" b="1" dirty="0"/>
              <a:t> </a:t>
            </a:r>
            <a:r>
              <a:rPr lang="en-US" b="1" dirty="0" err="1"/>
              <a:t>Anabola</a:t>
            </a:r>
            <a:r>
              <a:rPr lang="en-US" b="1" dirty="0"/>
              <a:t> </a:t>
            </a:r>
            <a:r>
              <a:rPr lang="en-US" b="1" dirty="0" err="1"/>
              <a:t>steroider</a:t>
            </a:r>
            <a:r>
              <a:rPr lang="en-US" b="1" dirty="0"/>
              <a:t> </a:t>
            </a:r>
            <a:r>
              <a:rPr lang="en-US" b="1" dirty="0" err="1"/>
              <a:t>någon</a:t>
            </a:r>
            <a:r>
              <a:rPr lang="en-US" b="1" dirty="0"/>
              <a:t> </a:t>
            </a:r>
            <a:r>
              <a:rPr lang="en-US" b="1" dirty="0" err="1"/>
              <a:t>gång</a:t>
            </a:r>
            <a:r>
              <a:rPr lang="en-US" b="1" dirty="0"/>
              <a:t> Värmland </a:t>
            </a:r>
            <a:r>
              <a:rPr lang="en-US" b="1" dirty="0" err="1"/>
              <a:t>år</a:t>
            </a:r>
            <a:r>
              <a:rPr lang="en-US" b="1" dirty="0"/>
              <a:t> 2017, </a:t>
            </a:r>
            <a:r>
              <a:rPr lang="en-US" b="1" dirty="0" err="1"/>
              <a:t>riket</a:t>
            </a:r>
            <a:r>
              <a:rPr lang="en-US" b="1" dirty="0"/>
              <a:t> </a:t>
            </a:r>
            <a:r>
              <a:rPr lang="en-US" b="1" dirty="0" err="1"/>
              <a:t>år</a:t>
            </a:r>
            <a:r>
              <a:rPr lang="en-US" b="1" dirty="0"/>
              <a:t>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AAS!$H$17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AAS!$G$18:$G$19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AAS!$H$18:$H$19</c:f>
              <c:numCache>
                <c:formatCode>0</c:formatCode>
                <c:ptCount val="2"/>
                <c:pt idx="0" formatCode="General">
                  <c:v>2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D9-4BF3-B453-2F3589EA185B}"/>
            </c:ext>
          </c:extLst>
        </c:ser>
        <c:ser>
          <c:idx val="1"/>
          <c:order val="1"/>
          <c:tx>
            <c:strRef>
              <c:f>AAS!$I$17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AAS!$G$18:$G$19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AAS!$I$18:$I$19</c:f>
              <c:numCache>
                <c:formatCode>0</c:formatCode>
                <c:ptCount val="2"/>
                <c:pt idx="0" formatCode="General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D9-4BF3-B453-2F3589EA185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2878728"/>
        <c:axId val="308459872"/>
      </c:barChart>
      <c:catAx>
        <c:axId val="432878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08459872"/>
        <c:crosses val="autoZero"/>
        <c:auto val="1"/>
        <c:lblAlgn val="ctr"/>
        <c:lblOffset val="100"/>
        <c:noMultiLvlLbl val="0"/>
      </c:catAx>
      <c:valAx>
        <c:axId val="308459872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32878728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Andel elever i åk 9 som sniffat/boffat de senaste 12 månaderna Värmland med kommuner år 2017, riket år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sniffat!$B$2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sniffat!$A$3:$A$20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sniffat!$B$3:$B$20</c:f>
              <c:numCache>
                <c:formatCode>0</c:formatCode>
                <c:ptCount val="18"/>
                <c:pt idx="0">
                  <c:v>0</c:v>
                </c:pt>
                <c:pt idx="1">
                  <c:v>2.8</c:v>
                </c:pt>
                <c:pt idx="2">
                  <c:v>2.2999999999999998</c:v>
                </c:pt>
                <c:pt idx="3">
                  <c:v>2.2000000000000002</c:v>
                </c:pt>
                <c:pt idx="4">
                  <c:v>0</c:v>
                </c:pt>
                <c:pt idx="5">
                  <c:v>4.7</c:v>
                </c:pt>
                <c:pt idx="6">
                  <c:v>1.8</c:v>
                </c:pt>
                <c:pt idx="7">
                  <c:v>1.6</c:v>
                </c:pt>
                <c:pt idx="8">
                  <c:v>3.6</c:v>
                </c:pt>
                <c:pt idx="9">
                  <c:v>3.2</c:v>
                </c:pt>
                <c:pt idx="10">
                  <c:v>0</c:v>
                </c:pt>
                <c:pt idx="11">
                  <c:v>4</c:v>
                </c:pt>
                <c:pt idx="12">
                  <c:v>0</c:v>
                </c:pt>
                <c:pt idx="13">
                  <c:v>0.7</c:v>
                </c:pt>
                <c:pt idx="14">
                  <c:v>0</c:v>
                </c:pt>
                <c:pt idx="15">
                  <c:v>1</c:v>
                </c:pt>
                <c:pt idx="1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C6-4C82-A3D4-41F3115DAE09}"/>
            </c:ext>
          </c:extLst>
        </c:ser>
        <c:ser>
          <c:idx val="1"/>
          <c:order val="1"/>
          <c:tx>
            <c:strRef>
              <c:f>sniffat!$C$2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sniffat!$A$3:$A$20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sniffat!$C$3:$C$20</c:f>
              <c:numCache>
                <c:formatCode>General</c:formatCode>
                <c:ptCount val="18"/>
                <c:pt idx="16">
                  <c:v>2</c:v>
                </c:pt>
                <c:pt idx="1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C6-4C82-A3D4-41F3115DAE09}"/>
            </c:ext>
          </c:extLst>
        </c:ser>
        <c:ser>
          <c:idx val="2"/>
          <c:order val="2"/>
          <c:tx>
            <c:strRef>
              <c:f>sniffat!$D$2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sniffat!$A$3:$A$20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sniffat!$D$3:$D$20</c:f>
              <c:numCache>
                <c:formatCode>General</c:formatCode>
                <c:ptCount val="18"/>
                <c:pt idx="16">
                  <c:v>2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C6-4C82-A3D4-41F3115DAE0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l"/>
        <c:lblOffset val="100"/>
        <c:noMultiLvlLbl val="0"/>
      </c:catAx>
      <c:valAx>
        <c:axId val="460004048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000" b="1" dirty="0"/>
              <a:t>Andelen elever i årskurs 9 som använt </a:t>
            </a:r>
            <a:r>
              <a:rPr lang="sv-SE" sz="2000" b="1" u="none" dirty="0"/>
              <a:t>receptbelagda sömnmedel </a:t>
            </a:r>
            <a:r>
              <a:rPr lang="sv-SE" sz="2000" b="1" u="sng" dirty="0"/>
              <a:t>utan ordination </a:t>
            </a:r>
            <a:r>
              <a:rPr lang="sv-SE" sz="2000" b="1" dirty="0"/>
              <a:t>senaste 12 månaderna</a:t>
            </a:r>
          </a:p>
          <a:p>
            <a:pPr>
              <a:defRPr sz="2000" b="1"/>
            </a:pPr>
            <a:r>
              <a:rPr lang="sv-SE" sz="2000" b="1" dirty="0"/>
              <a:t>Värmland år 2017, riket år 2016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'receptbelgda sömnmedel'!$J$2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'receptbelgda sömnmedel'!$I$3:$I$4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'receptbelgda sömnmedel'!$J$3:$J$4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AD-4B9F-BDF2-2BC3838EE51B}"/>
            </c:ext>
          </c:extLst>
        </c:ser>
        <c:ser>
          <c:idx val="1"/>
          <c:order val="1"/>
          <c:tx>
            <c:strRef>
              <c:f>'receptbelgda sömnmedel'!$K$2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'receptbelgda sömnmedel'!$I$3:$I$4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'receptbelgda sömnmedel'!$K$3:$K$4</c:f>
              <c:numCache>
                <c:formatCode>General</c:formatCode>
                <c:ptCount val="2"/>
                <c:pt idx="0">
                  <c:v>2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AD-4B9F-BDF2-2BC3838EE5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65636528"/>
        <c:axId val="365636856"/>
      </c:barChart>
      <c:catAx>
        <c:axId val="365636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65636856"/>
        <c:crosses val="autoZero"/>
        <c:auto val="1"/>
        <c:lblAlgn val="ctr"/>
        <c:lblOffset val="100"/>
        <c:noMultiLvlLbl val="0"/>
      </c:catAx>
      <c:valAx>
        <c:axId val="365636856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65636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4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Andelen</a:t>
            </a:r>
            <a:r>
              <a:rPr lang="en-US" b="1" dirty="0"/>
              <a:t> </a:t>
            </a:r>
            <a:r>
              <a:rPr lang="en-US" b="1" dirty="0" err="1"/>
              <a:t>elever</a:t>
            </a:r>
            <a:r>
              <a:rPr lang="en-US" b="1" dirty="0"/>
              <a:t> i </a:t>
            </a:r>
            <a:r>
              <a:rPr lang="en-US" b="1" dirty="0" err="1"/>
              <a:t>årskurs</a:t>
            </a:r>
            <a:r>
              <a:rPr lang="en-US" b="1" dirty="0"/>
              <a:t> 9 </a:t>
            </a:r>
            <a:r>
              <a:rPr lang="en-US" b="1" dirty="0" err="1"/>
              <a:t>som</a:t>
            </a:r>
            <a:r>
              <a:rPr lang="en-US" b="1" dirty="0"/>
              <a:t> </a:t>
            </a:r>
            <a:r>
              <a:rPr lang="en-US" b="1" dirty="0" err="1"/>
              <a:t>använt</a:t>
            </a:r>
            <a:r>
              <a:rPr lang="en-US" b="1" dirty="0"/>
              <a:t> </a:t>
            </a:r>
            <a:r>
              <a:rPr lang="en-US" b="1" u="none" dirty="0" err="1"/>
              <a:t>receptbelagda</a:t>
            </a:r>
            <a:r>
              <a:rPr lang="en-US" b="1" u="none" dirty="0"/>
              <a:t> </a:t>
            </a:r>
            <a:r>
              <a:rPr lang="en-US" b="1" u="none" dirty="0" err="1"/>
              <a:t>smärtstillande</a:t>
            </a:r>
            <a:r>
              <a:rPr lang="en-US" b="1" u="none" dirty="0"/>
              <a:t> </a:t>
            </a:r>
            <a:r>
              <a:rPr lang="en-US" b="1" dirty="0" err="1"/>
              <a:t>medel</a:t>
            </a:r>
            <a:r>
              <a:rPr lang="en-US" b="1" dirty="0"/>
              <a:t> </a:t>
            </a:r>
            <a:r>
              <a:rPr lang="en-US" b="1" u="sng" dirty="0" err="1"/>
              <a:t>utan</a:t>
            </a:r>
            <a:r>
              <a:rPr lang="en-US" b="1" u="sng" dirty="0"/>
              <a:t> ordination </a:t>
            </a:r>
            <a:r>
              <a:rPr lang="en-US" b="1" dirty="0" err="1"/>
              <a:t>senaste</a:t>
            </a:r>
            <a:r>
              <a:rPr lang="en-US" b="1" dirty="0"/>
              <a:t> 12 </a:t>
            </a:r>
            <a:r>
              <a:rPr lang="en-US" b="1" dirty="0" err="1"/>
              <a:t>månaderna</a:t>
            </a:r>
            <a:r>
              <a:rPr lang="en-US" b="1" dirty="0"/>
              <a:t> </a:t>
            </a:r>
          </a:p>
          <a:p>
            <a:pPr>
              <a:defRPr b="1"/>
            </a:pPr>
            <a:r>
              <a:rPr lang="en-US" b="1" dirty="0"/>
              <a:t>Värmland </a:t>
            </a:r>
            <a:r>
              <a:rPr lang="en-US" b="1" dirty="0" err="1"/>
              <a:t>år</a:t>
            </a:r>
            <a:r>
              <a:rPr lang="en-US" b="1" dirty="0"/>
              <a:t> 2017, </a:t>
            </a:r>
            <a:r>
              <a:rPr lang="en-US" b="1" dirty="0" err="1"/>
              <a:t>riket</a:t>
            </a:r>
            <a:r>
              <a:rPr lang="en-US" b="1" dirty="0"/>
              <a:t> </a:t>
            </a:r>
            <a:r>
              <a:rPr lang="en-US" b="1" dirty="0" err="1"/>
              <a:t>år</a:t>
            </a:r>
            <a:r>
              <a:rPr lang="en-US" b="1" dirty="0"/>
              <a:t>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'receptbelagda smärtstillande'!$K$2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'receptbelagda smärtstillande'!$J$3:$J$4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'receptbelagda smärtstillande'!$K$3:$K$4</c:f>
              <c:numCache>
                <c:formatCode>General</c:formatCode>
                <c:ptCount val="2"/>
                <c:pt idx="0">
                  <c:v>4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14-40D3-96B0-9A37D58A1937}"/>
            </c:ext>
          </c:extLst>
        </c:ser>
        <c:ser>
          <c:idx val="1"/>
          <c:order val="1"/>
          <c:tx>
            <c:strRef>
              <c:f>'receptbelagda smärtstillande'!$L$2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'receptbelagda smärtstillande'!$J$3:$J$4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'receptbelagda smärtstillande'!$L$3:$L$4</c:f>
              <c:numCache>
                <c:formatCode>General</c:formatCode>
                <c:ptCount val="2"/>
                <c:pt idx="0">
                  <c:v>3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14-40D3-96B0-9A37D58A193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08539384"/>
        <c:axId val="608538400"/>
      </c:barChart>
      <c:catAx>
        <c:axId val="608539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08538400"/>
        <c:crosses val="autoZero"/>
        <c:auto val="1"/>
        <c:lblAlgn val="ctr"/>
        <c:lblOffset val="100"/>
        <c:noMultiLvlLbl val="0"/>
      </c:catAx>
      <c:valAx>
        <c:axId val="608538400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08539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Andelen</a:t>
            </a:r>
            <a:r>
              <a:rPr lang="en-US" b="1" baseline="0" dirty="0"/>
              <a:t> </a:t>
            </a:r>
            <a:r>
              <a:rPr lang="en-US" b="1" baseline="0" dirty="0" err="1"/>
              <a:t>v</a:t>
            </a:r>
            <a:r>
              <a:rPr lang="en-US" b="1" dirty="0" err="1"/>
              <a:t>ärmländska</a:t>
            </a:r>
            <a:r>
              <a:rPr lang="en-US" b="1" dirty="0"/>
              <a:t> </a:t>
            </a:r>
            <a:r>
              <a:rPr lang="en-US" b="1" dirty="0" err="1"/>
              <a:t>elever</a:t>
            </a:r>
            <a:r>
              <a:rPr lang="en-US" b="1" dirty="0"/>
              <a:t> i </a:t>
            </a:r>
            <a:r>
              <a:rPr lang="en-US" b="1" dirty="0" err="1"/>
              <a:t>åk</a:t>
            </a:r>
            <a:r>
              <a:rPr lang="en-US" b="1" dirty="0"/>
              <a:t> 9 </a:t>
            </a:r>
            <a:r>
              <a:rPr lang="en-US" b="1" dirty="0" err="1"/>
              <a:t>kan</a:t>
            </a:r>
            <a:r>
              <a:rPr lang="en-US" b="1" baseline="0" dirty="0"/>
              <a:t> </a:t>
            </a:r>
            <a:r>
              <a:rPr lang="en-US" b="1" baseline="0" dirty="0" err="1"/>
              <a:t>inom</a:t>
            </a:r>
            <a:r>
              <a:rPr lang="en-US" b="1" baseline="0" dirty="0"/>
              <a:t> 24 </a:t>
            </a:r>
            <a:r>
              <a:rPr lang="en-US" b="1" baseline="0" dirty="0" err="1"/>
              <a:t>timmar</a:t>
            </a:r>
            <a:r>
              <a:rPr lang="en-US" b="1" dirty="0"/>
              <a:t> </a:t>
            </a:r>
            <a:r>
              <a:rPr lang="en-US" b="1" dirty="0" err="1"/>
              <a:t>få</a:t>
            </a:r>
            <a:r>
              <a:rPr lang="en-US" b="1" dirty="0"/>
              <a:t> tag </a:t>
            </a:r>
            <a:r>
              <a:rPr lang="en-US" b="1" dirty="0" err="1"/>
              <a:t>på</a:t>
            </a:r>
            <a:r>
              <a:rPr lang="en-US" b="1" dirty="0"/>
              <a:t>…</a:t>
            </a:r>
          </a:p>
          <a:p>
            <a:pPr>
              <a:defRPr b="1"/>
            </a:pPr>
            <a:r>
              <a:rPr lang="en-US" b="1" dirty="0" err="1"/>
              <a:t>år</a:t>
            </a:r>
            <a:r>
              <a:rPr lang="en-US" b="1" dirty="0"/>
              <a:t>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'få tag på 24 tim'!$A$3:$A$6</c:f>
              <c:strCache>
                <c:ptCount val="4"/>
                <c:pt idx="0">
                  <c:v>Alkohol</c:v>
                </c:pt>
                <c:pt idx="1">
                  <c:v>Cigaretter</c:v>
                </c:pt>
                <c:pt idx="2">
                  <c:v>Narkotika</c:v>
                </c:pt>
                <c:pt idx="3">
                  <c:v>Anabola steroider</c:v>
                </c:pt>
              </c:strCache>
            </c:strRef>
          </c:cat>
          <c:val>
            <c:numRef>
              <c:f>'få tag på 24 tim'!$B$3:$B$6</c:f>
              <c:numCache>
                <c:formatCode>General</c:formatCode>
                <c:ptCount val="4"/>
                <c:pt idx="0">
                  <c:v>50</c:v>
                </c:pt>
                <c:pt idx="1">
                  <c:v>50</c:v>
                </c:pt>
                <c:pt idx="2">
                  <c:v>16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B0-4DD1-BB9D-41609A7A9DB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0437408"/>
        <c:axId val="80437080"/>
      </c:barChart>
      <c:catAx>
        <c:axId val="80437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0437080"/>
        <c:crosses val="autoZero"/>
        <c:auto val="1"/>
        <c:lblAlgn val="ctr"/>
        <c:lblOffset val="100"/>
        <c:noMultiLvlLbl val="0"/>
      </c:catAx>
      <c:valAx>
        <c:axId val="8043708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043740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Andelen</a:t>
            </a:r>
            <a:r>
              <a:rPr lang="en-US" b="1" dirty="0"/>
              <a:t> </a:t>
            </a:r>
            <a:r>
              <a:rPr lang="en-US" b="1" dirty="0" err="1"/>
              <a:t>elever</a:t>
            </a:r>
            <a:r>
              <a:rPr lang="en-US" b="1" dirty="0"/>
              <a:t> i </a:t>
            </a:r>
            <a:r>
              <a:rPr lang="en-US" b="1" dirty="0" err="1"/>
              <a:t>årskurs</a:t>
            </a:r>
            <a:r>
              <a:rPr lang="en-US" b="1" dirty="0"/>
              <a:t> 9 </a:t>
            </a:r>
            <a:r>
              <a:rPr lang="en-US" b="1" dirty="0" err="1"/>
              <a:t>som</a:t>
            </a:r>
            <a:r>
              <a:rPr lang="en-US" b="1" dirty="0"/>
              <a:t> </a:t>
            </a:r>
            <a:r>
              <a:rPr lang="en-US" b="1" dirty="0" err="1"/>
              <a:t>tycker</a:t>
            </a:r>
            <a:r>
              <a:rPr lang="en-US" b="1" dirty="0"/>
              <a:t> det är </a:t>
            </a:r>
            <a:r>
              <a:rPr lang="en-US" b="1" dirty="0" err="1"/>
              <a:t>måttlig</a:t>
            </a:r>
            <a:r>
              <a:rPr lang="en-US" b="1" dirty="0"/>
              <a:t> </a:t>
            </a:r>
          </a:p>
          <a:p>
            <a:pPr>
              <a:defRPr b="1"/>
            </a:pPr>
            <a:r>
              <a:rPr lang="en-US" b="1" dirty="0" err="1"/>
              <a:t>eller</a:t>
            </a:r>
            <a:r>
              <a:rPr lang="en-US" b="1" dirty="0"/>
              <a:t> </a:t>
            </a:r>
            <a:r>
              <a:rPr lang="en-US" b="1" dirty="0" err="1"/>
              <a:t>stor</a:t>
            </a:r>
            <a:r>
              <a:rPr lang="en-US" b="1" dirty="0"/>
              <a:t> risk </a:t>
            </a:r>
            <a:r>
              <a:rPr lang="en-US" b="1" dirty="0" err="1"/>
              <a:t>för</a:t>
            </a:r>
            <a:r>
              <a:rPr lang="en-US" b="1" dirty="0"/>
              <a:t> </a:t>
            </a:r>
            <a:r>
              <a:rPr lang="en-US" b="1" dirty="0" err="1"/>
              <a:t>människors</a:t>
            </a:r>
            <a:r>
              <a:rPr lang="en-US" b="1" dirty="0"/>
              <a:t> </a:t>
            </a:r>
            <a:r>
              <a:rPr lang="en-US" b="1" dirty="0" err="1"/>
              <a:t>hälsa</a:t>
            </a:r>
            <a:r>
              <a:rPr lang="en-US" b="1" dirty="0"/>
              <a:t> </a:t>
            </a:r>
            <a:r>
              <a:rPr lang="en-US" b="1" dirty="0" err="1"/>
              <a:t>att</a:t>
            </a:r>
            <a:r>
              <a:rPr lang="en-US" b="1" dirty="0"/>
              <a:t>…</a:t>
            </a:r>
          </a:p>
          <a:p>
            <a:pPr>
              <a:defRPr b="1"/>
            </a:pPr>
            <a:r>
              <a:rPr lang="en-US" b="1" dirty="0"/>
              <a:t>Värmland </a:t>
            </a:r>
            <a:r>
              <a:rPr lang="en-US" b="1" dirty="0" err="1"/>
              <a:t>år</a:t>
            </a:r>
            <a:r>
              <a:rPr lang="en-US" b="1" dirty="0"/>
              <a:t>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'risk för skada'!$B$1</c:f>
              <c:strCache>
                <c:ptCount val="1"/>
                <c:pt idx="0">
                  <c:v>Åk 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'risk för skada'!$A$2:$A$6</c:f>
              <c:strCache>
                <c:ptCount val="5"/>
                <c:pt idx="0">
                  <c:v>Riskfyllt röka varje dag</c:v>
                </c:pt>
                <c:pt idx="1">
                  <c:v>Riskfyllt snusa varje dag</c:v>
                </c:pt>
                <c:pt idx="2">
                  <c:v>Riskfyllt berusad varje helg</c:v>
                </c:pt>
                <c:pt idx="3">
                  <c:v>Riskfyllt prova cannabis</c:v>
                </c:pt>
                <c:pt idx="4">
                  <c:v>Riskfyllt regelbundet använda cannabis</c:v>
                </c:pt>
              </c:strCache>
            </c:strRef>
          </c:cat>
          <c:val>
            <c:numRef>
              <c:f>'risk för skada'!$B$2:$B$6</c:f>
              <c:numCache>
                <c:formatCode>General</c:formatCode>
                <c:ptCount val="5"/>
                <c:pt idx="0">
                  <c:v>63</c:v>
                </c:pt>
                <c:pt idx="1">
                  <c:v>49</c:v>
                </c:pt>
                <c:pt idx="2">
                  <c:v>71</c:v>
                </c:pt>
                <c:pt idx="3">
                  <c:v>56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C-4CAC-899D-6B43C51513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9822784"/>
        <c:axId val="390200728"/>
      </c:barChart>
      <c:catAx>
        <c:axId val="349822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90200728"/>
        <c:crosses val="autoZero"/>
        <c:auto val="1"/>
        <c:lblAlgn val="ctr"/>
        <c:lblOffset val="100"/>
        <c:noMultiLvlLbl val="0"/>
      </c:catAx>
      <c:valAx>
        <c:axId val="39020072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982278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Andelen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baseline="0" dirty="0"/>
              <a:t> i </a:t>
            </a:r>
            <a:r>
              <a:rPr lang="en-US" baseline="0" dirty="0" err="1"/>
              <a:t>å</a:t>
            </a:r>
            <a:r>
              <a:rPr lang="en-US" dirty="0" err="1"/>
              <a:t>rskurs</a:t>
            </a:r>
            <a:r>
              <a:rPr lang="en-US" dirty="0"/>
              <a:t> 9, Värmland </a:t>
            </a:r>
            <a:r>
              <a:rPr lang="en-US" dirty="0" err="1"/>
              <a:t>år</a:t>
            </a:r>
            <a:r>
              <a:rPr lang="en-US" dirty="0"/>
              <a:t> 2017</a:t>
            </a:r>
          </a:p>
          <a:p>
            <a:pPr>
              <a:defRPr sz="2000" b="1"/>
            </a:pPr>
            <a:r>
              <a:rPr lang="en-US" dirty="0"/>
              <a:t>Om jag blir erbjuden narkotika säger jag…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'om erbjuden...'!$B$2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'om erbjuden...'!$A$3:$A$6</c:f>
              <c:strCache>
                <c:ptCount val="4"/>
                <c:pt idx="0">
                  <c:v>Ja</c:v>
                </c:pt>
                <c:pt idx="1">
                  <c:v>Kanske ja</c:v>
                </c:pt>
                <c:pt idx="2">
                  <c:v>Troligen nej</c:v>
                </c:pt>
                <c:pt idx="3">
                  <c:v>Bestämt nej</c:v>
                </c:pt>
              </c:strCache>
            </c:strRef>
          </c:cat>
          <c:val>
            <c:numRef>
              <c:f>'om erbjuden...'!$B$3:$B$6</c:f>
              <c:numCache>
                <c:formatCode>0</c:formatCode>
                <c:ptCount val="4"/>
                <c:pt idx="0">
                  <c:v>1</c:v>
                </c:pt>
                <c:pt idx="1">
                  <c:v>2.4</c:v>
                </c:pt>
                <c:pt idx="2">
                  <c:v>9</c:v>
                </c:pt>
                <c:pt idx="3">
                  <c:v>87.6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B3-436C-B1D0-7757BDA6E458}"/>
            </c:ext>
          </c:extLst>
        </c:ser>
        <c:ser>
          <c:idx val="1"/>
          <c:order val="1"/>
          <c:tx>
            <c:strRef>
              <c:f>'om erbjuden...'!$C$2</c:f>
              <c:strCache>
                <c:ptCount val="1"/>
                <c:pt idx="0">
                  <c:v>Killar 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8685446009389668E-3"/>
                  <c:y val="-1.30975769482645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D4E-494A-B04F-76B56FAEEA29}"/>
                </c:ext>
              </c:extLst>
            </c:dLbl>
            <c:dLbl>
              <c:idx val="1"/>
              <c:layout>
                <c:manualLayout>
                  <c:x val="0"/>
                  <c:y val="-9.8231827111984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D4E-494A-B04F-76B56FAEEA29}"/>
                </c:ext>
              </c:extLst>
            </c:dLbl>
            <c:dLbl>
              <c:idx val="2"/>
              <c:layout>
                <c:manualLayout>
                  <c:x val="-5.3794370738112648E-17"/>
                  <c:y val="-1.63719711853307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D4E-494A-B04F-76B56FAEEA29}"/>
                </c:ext>
              </c:extLst>
            </c:dLbl>
            <c:dLbl>
              <c:idx val="3"/>
              <c:layout>
                <c:manualLayout>
                  <c:x val="-1.075887414762253E-16"/>
                  <c:y val="-1.96463654223968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D4E-494A-B04F-76B56FAEEA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'om erbjuden...'!$A$3:$A$6</c:f>
              <c:strCache>
                <c:ptCount val="4"/>
                <c:pt idx="0">
                  <c:v>Ja</c:v>
                </c:pt>
                <c:pt idx="1">
                  <c:v>Kanske ja</c:v>
                </c:pt>
                <c:pt idx="2">
                  <c:v>Troligen nej</c:v>
                </c:pt>
                <c:pt idx="3">
                  <c:v>Bestämt nej</c:v>
                </c:pt>
              </c:strCache>
            </c:strRef>
          </c:cat>
          <c:val>
            <c:numRef>
              <c:f>'om erbjuden...'!$C$3:$C$6</c:f>
              <c:numCache>
                <c:formatCode>0</c:formatCode>
                <c:ptCount val="4"/>
                <c:pt idx="0">
                  <c:v>2.7</c:v>
                </c:pt>
                <c:pt idx="1">
                  <c:v>3.3</c:v>
                </c:pt>
                <c:pt idx="2">
                  <c:v>9</c:v>
                </c:pt>
                <c:pt idx="3">
                  <c:v>85.1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5B3-436C-B1D0-7757BDA6E4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layout>
            <c:manualLayout>
              <c:xMode val="edge"/>
              <c:yMode val="edge"/>
              <c:x val="0.58018786894826813"/>
              <c:y val="0.815207284660678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Var sätter du gränsen när det gäller cannabis?</a:t>
            </a:r>
          </a:p>
          <a:p>
            <a:pPr>
              <a:defRPr sz="2000" b="1"/>
            </a:pPr>
            <a:r>
              <a:rPr lang="en-US" dirty="0" err="1"/>
              <a:t>Andelen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</a:t>
            </a:r>
            <a:r>
              <a:rPr lang="en-US" baseline="0" dirty="0"/>
              <a:t> </a:t>
            </a:r>
            <a:r>
              <a:rPr lang="en-US" baseline="0" dirty="0" err="1"/>
              <a:t>å</a:t>
            </a:r>
            <a:r>
              <a:rPr lang="en-US" dirty="0" err="1"/>
              <a:t>rskurs</a:t>
            </a:r>
            <a:r>
              <a:rPr lang="en-US" dirty="0"/>
              <a:t> 9, Värmland </a:t>
            </a:r>
            <a:r>
              <a:rPr lang="en-US" dirty="0" err="1"/>
              <a:t>år</a:t>
            </a:r>
            <a:r>
              <a:rPr lang="en-US" dirty="0"/>
              <a:t> 2017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'gräns cannabis'!$B$3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'gräns cannabis'!$A$4:$A$7</c:f>
              <c:strCache>
                <c:ptCount val="4"/>
                <c:pt idx="0">
                  <c:v>Tycker det är ok att röka varje helg</c:v>
                </c:pt>
                <c:pt idx="1">
                  <c:v>Tycker det är ok att röka ibland</c:v>
                </c:pt>
                <c:pt idx="2">
                  <c:v>Tycker det är ok att prova</c:v>
                </c:pt>
                <c:pt idx="3">
                  <c:v>Tycker man ska avstå</c:v>
                </c:pt>
              </c:strCache>
            </c:strRef>
          </c:cat>
          <c:val>
            <c:numRef>
              <c:f>'gräns cannabis'!$B$4:$B$7</c:f>
              <c:numCache>
                <c:formatCode>0</c:formatCode>
                <c:ptCount val="4"/>
                <c:pt idx="0">
                  <c:v>0.9</c:v>
                </c:pt>
                <c:pt idx="1">
                  <c:v>2</c:v>
                </c:pt>
                <c:pt idx="2">
                  <c:v>8.8000000000000007</c:v>
                </c:pt>
                <c:pt idx="3">
                  <c:v>88.4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A7-4DE7-90C8-79970923CDFE}"/>
            </c:ext>
          </c:extLst>
        </c:ser>
        <c:ser>
          <c:idx val="1"/>
          <c:order val="1"/>
          <c:tx>
            <c:strRef>
              <c:f>'gräns cannabis'!$C$3</c:f>
              <c:strCache>
                <c:ptCount val="1"/>
                <c:pt idx="0">
                  <c:v>Killar 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'gräns cannabis'!$A$4:$A$7</c:f>
              <c:strCache>
                <c:ptCount val="4"/>
                <c:pt idx="0">
                  <c:v>Tycker det är ok att röka varje helg</c:v>
                </c:pt>
                <c:pt idx="1">
                  <c:v>Tycker det är ok att röka ibland</c:v>
                </c:pt>
                <c:pt idx="2">
                  <c:v>Tycker det är ok att prova</c:v>
                </c:pt>
                <c:pt idx="3">
                  <c:v>Tycker man ska avstå</c:v>
                </c:pt>
              </c:strCache>
            </c:strRef>
          </c:cat>
          <c:val>
            <c:numRef>
              <c:f>'gräns cannabis'!$C$4:$C$7</c:f>
              <c:numCache>
                <c:formatCode>0</c:formatCode>
                <c:ptCount val="4"/>
                <c:pt idx="0">
                  <c:v>2.6</c:v>
                </c:pt>
                <c:pt idx="1">
                  <c:v>3.6</c:v>
                </c:pt>
                <c:pt idx="2">
                  <c:v>10.5</c:v>
                </c:pt>
                <c:pt idx="3">
                  <c:v>83.3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A7-4DE7-90C8-79970923CD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layout>
            <c:manualLayout>
              <c:xMode val="edge"/>
              <c:yMode val="edge"/>
              <c:x val="0.62461103858830502"/>
              <c:y val="0.818069146163246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dirty="0"/>
              <a:t>Andelen elever årskurs 9, Värmland år 2017 </a:t>
            </a:r>
          </a:p>
          <a:p>
            <a:pPr>
              <a:defRPr sz="2000" b="1"/>
            </a:pPr>
            <a:r>
              <a:rPr lang="sv-SE" dirty="0"/>
              <a:t>”Det är upp till var och en om man vill använda cannabis” </a:t>
            </a:r>
          </a:p>
          <a:p>
            <a:pPr>
              <a:defRPr sz="2000" b="1"/>
            </a:pPr>
            <a:r>
              <a:rPr lang="sv-SE" dirty="0"/>
              <a:t>Jag håller...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'Upp till var och en'!$B$3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'Upp till var och en'!$A$4:$A$6</c:f>
              <c:strCache>
                <c:ptCount val="3"/>
                <c:pt idx="0">
                  <c:v>inte alls med</c:v>
                </c:pt>
                <c:pt idx="1">
                  <c:v>delvis med</c:v>
                </c:pt>
                <c:pt idx="2">
                  <c:v>helt med</c:v>
                </c:pt>
              </c:strCache>
            </c:strRef>
          </c:cat>
          <c:val>
            <c:numRef>
              <c:f>'Upp till var och en'!$B$4:$B$6</c:f>
              <c:numCache>
                <c:formatCode>0</c:formatCode>
                <c:ptCount val="3"/>
                <c:pt idx="0">
                  <c:v>30.1</c:v>
                </c:pt>
                <c:pt idx="1">
                  <c:v>47.3</c:v>
                </c:pt>
                <c:pt idx="2">
                  <c:v>22.6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36-44CF-947F-04A654FDCBC9}"/>
            </c:ext>
          </c:extLst>
        </c:ser>
        <c:ser>
          <c:idx val="1"/>
          <c:order val="1"/>
          <c:tx>
            <c:strRef>
              <c:f>'Upp till var och en'!$C$3</c:f>
              <c:strCache>
                <c:ptCount val="1"/>
                <c:pt idx="0">
                  <c:v>Killar 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'Upp till var och en'!$A$4:$A$6</c:f>
              <c:strCache>
                <c:ptCount val="3"/>
                <c:pt idx="0">
                  <c:v>inte alls med</c:v>
                </c:pt>
                <c:pt idx="1">
                  <c:v>delvis med</c:v>
                </c:pt>
                <c:pt idx="2">
                  <c:v>helt med</c:v>
                </c:pt>
              </c:strCache>
            </c:strRef>
          </c:cat>
          <c:val>
            <c:numRef>
              <c:f>'Upp till var och en'!$C$4:$C$6</c:f>
              <c:numCache>
                <c:formatCode>0</c:formatCode>
                <c:ptCount val="3"/>
                <c:pt idx="0">
                  <c:v>38.200000000000003</c:v>
                </c:pt>
                <c:pt idx="1">
                  <c:v>34</c:v>
                </c:pt>
                <c:pt idx="2">
                  <c:v>27.9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36-44CF-947F-04A654FDCBC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layout>
            <c:manualLayout>
              <c:xMode val="edge"/>
              <c:yMode val="edge"/>
              <c:x val="0.61427605149381159"/>
              <c:y val="0.8090483332539771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Hur får du vanligtvis tag på cigaretter? Andelar</a:t>
            </a:r>
            <a:r>
              <a:rPr lang="en-US" b="1" baseline="0"/>
              <a:t> bland rökande elever i </a:t>
            </a:r>
            <a:r>
              <a:rPr lang="en-US" b="1"/>
              <a:t>årskurs 9, Värmland år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'köpa cigg'!$B$3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cigg'!$A$4:$A$8</c:f>
              <c:strCache>
                <c:ptCount val="5"/>
                <c:pt idx="0">
                  <c:v>Från föräldrar/vårdnadshavare</c:v>
                </c:pt>
                <c:pt idx="1">
                  <c:v>Försäljare smuggelcigaretter</c:v>
                </c:pt>
                <c:pt idx="2">
                  <c:v>Annan person</c:v>
                </c:pt>
                <c:pt idx="3">
                  <c:v>Köper själv</c:v>
                </c:pt>
                <c:pt idx="4">
                  <c:v>Från kompisar</c:v>
                </c:pt>
              </c:strCache>
            </c:strRef>
          </c:cat>
          <c:val>
            <c:numRef>
              <c:f>'köpa cigg'!$B$4:$B$8</c:f>
              <c:numCache>
                <c:formatCode>0</c:formatCode>
                <c:ptCount val="5"/>
                <c:pt idx="0">
                  <c:v>2.8</c:v>
                </c:pt>
                <c:pt idx="1">
                  <c:v>11.3</c:v>
                </c:pt>
                <c:pt idx="2">
                  <c:v>33.799999999999997</c:v>
                </c:pt>
                <c:pt idx="3">
                  <c:v>11.3</c:v>
                </c:pt>
                <c:pt idx="4">
                  <c:v>40.799999999999997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26-49F6-87B2-A5450411A873}"/>
            </c:ext>
          </c:extLst>
        </c:ser>
        <c:ser>
          <c:idx val="1"/>
          <c:order val="1"/>
          <c:tx>
            <c:strRef>
              <c:f>'köpa cigg'!$C$3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cigg'!$A$4:$A$8</c:f>
              <c:strCache>
                <c:ptCount val="5"/>
                <c:pt idx="0">
                  <c:v>Från föräldrar/vårdnadshavare</c:v>
                </c:pt>
                <c:pt idx="1">
                  <c:v>Försäljare smuggelcigaretter</c:v>
                </c:pt>
                <c:pt idx="2">
                  <c:v>Annan person</c:v>
                </c:pt>
                <c:pt idx="3">
                  <c:v>Köper själv</c:v>
                </c:pt>
                <c:pt idx="4">
                  <c:v>Från kompisar</c:v>
                </c:pt>
              </c:strCache>
            </c:strRef>
          </c:cat>
          <c:val>
            <c:numRef>
              <c:f>'köpa cigg'!$C$4:$C$8</c:f>
              <c:numCache>
                <c:formatCode>0</c:formatCode>
                <c:ptCount val="5"/>
                <c:pt idx="0">
                  <c:v>6.7</c:v>
                </c:pt>
                <c:pt idx="1">
                  <c:v>6.7</c:v>
                </c:pt>
                <c:pt idx="2">
                  <c:v>25.3</c:v>
                </c:pt>
                <c:pt idx="3">
                  <c:v>29.3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26-49F6-87B2-A5450411A8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dirty="0"/>
              <a:t>Andelen elever i åk 9 som rökt</a:t>
            </a:r>
            <a:r>
              <a:rPr lang="sv-SE" baseline="0" dirty="0"/>
              <a:t> vattenpipa senaste 12 månaderna Värmland med kommuner år 2017, riket år 2016</a:t>
            </a:r>
            <a:endParaRPr lang="sv-SE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Blad1!$B$2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654-46FA-825A-3925E0BC15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Blad1!$B$3:$B$20</c:f>
              <c:numCache>
                <c:formatCode>0</c:formatCode>
                <c:ptCount val="18"/>
                <c:pt idx="0">
                  <c:v>10</c:v>
                </c:pt>
                <c:pt idx="1">
                  <c:v>6.8</c:v>
                </c:pt>
                <c:pt idx="2">
                  <c:v>16.3</c:v>
                </c:pt>
                <c:pt idx="3">
                  <c:v>4.7</c:v>
                </c:pt>
                <c:pt idx="4">
                  <c:v>4.5999999999999996</c:v>
                </c:pt>
                <c:pt idx="5">
                  <c:v>3.2</c:v>
                </c:pt>
                <c:pt idx="6">
                  <c:v>10.1</c:v>
                </c:pt>
                <c:pt idx="7">
                  <c:v>9.1</c:v>
                </c:pt>
                <c:pt idx="8">
                  <c:v>7.1</c:v>
                </c:pt>
                <c:pt idx="9">
                  <c:v>9.3000000000000007</c:v>
                </c:pt>
                <c:pt idx="10">
                  <c:v>10</c:v>
                </c:pt>
                <c:pt idx="11">
                  <c:v>2</c:v>
                </c:pt>
                <c:pt idx="12">
                  <c:v>16.600000000000001</c:v>
                </c:pt>
                <c:pt idx="13">
                  <c:v>8.6999999999999993</c:v>
                </c:pt>
                <c:pt idx="14">
                  <c:v>12</c:v>
                </c:pt>
                <c:pt idx="15">
                  <c:v>3.1</c:v>
                </c:pt>
                <c:pt idx="16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DF-4708-80CB-4FC643D9FF59}"/>
            </c:ext>
          </c:extLst>
        </c:ser>
        <c:ser>
          <c:idx val="1"/>
          <c:order val="1"/>
          <c:tx>
            <c:strRef>
              <c:f>Blad1!$C$2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Blad1!$C$3:$C$20</c:f>
              <c:numCache>
                <c:formatCode>General</c:formatCode>
                <c:ptCount val="18"/>
                <c:pt idx="16">
                  <c:v>9</c:v>
                </c:pt>
                <c:pt idx="17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DF-4708-80CB-4FC643D9FF59}"/>
            </c:ext>
          </c:extLst>
        </c:ser>
        <c:ser>
          <c:idx val="2"/>
          <c:order val="2"/>
          <c:tx>
            <c:strRef>
              <c:f>Blad1!$D$2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8.6738996213535473E-3"/>
                  <c:y val="2.632378042650742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7F4-4EDF-8C31-DB173B60D1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Blad1!$A$3:$A$20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Blad1!$D$3:$D$20</c:f>
              <c:numCache>
                <c:formatCode>General</c:formatCode>
                <c:ptCount val="18"/>
                <c:pt idx="16">
                  <c:v>7</c:v>
                </c:pt>
                <c:pt idx="17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DF-4708-80CB-4FC643D9FF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l"/>
        <c:lblOffset val="100"/>
        <c:noMultiLvlLbl val="0"/>
      </c:catAx>
      <c:valAx>
        <c:axId val="460004048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Andelen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 </a:t>
            </a:r>
            <a:r>
              <a:rPr lang="en-US" dirty="0" err="1"/>
              <a:t>åk</a:t>
            </a:r>
            <a:r>
              <a:rPr lang="en-US" dirty="0"/>
              <a:t> 9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rökt</a:t>
            </a:r>
            <a:r>
              <a:rPr lang="en-US" dirty="0"/>
              <a:t> e-</a:t>
            </a:r>
            <a:r>
              <a:rPr lang="en-US" dirty="0" err="1"/>
              <a:t>cigarett</a:t>
            </a:r>
            <a:r>
              <a:rPr lang="en-US" dirty="0"/>
              <a:t> </a:t>
            </a:r>
            <a:r>
              <a:rPr lang="en-US" dirty="0" err="1"/>
              <a:t>senaste</a:t>
            </a:r>
            <a:r>
              <a:rPr lang="en-US" dirty="0"/>
              <a:t> 12 </a:t>
            </a:r>
            <a:r>
              <a:rPr lang="en-US" dirty="0" err="1"/>
              <a:t>månaderna</a:t>
            </a:r>
            <a:r>
              <a:rPr lang="en-US" baseline="0" dirty="0"/>
              <a:t> </a:t>
            </a:r>
            <a:r>
              <a:rPr lang="en-US" dirty="0"/>
              <a:t>Värmland med </a:t>
            </a:r>
            <a:r>
              <a:rPr lang="en-US" dirty="0" err="1"/>
              <a:t>kommuner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'e-cigg'!$B$2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'e-cigg'!$A$3:$A$19</c:f>
              <c:strCache>
                <c:ptCount val="17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</c:strCache>
            </c:strRef>
          </c:cat>
          <c:val>
            <c:numRef>
              <c:f>'e-cigg'!$B$3:$B$19</c:f>
              <c:numCache>
                <c:formatCode>0</c:formatCode>
                <c:ptCount val="17"/>
                <c:pt idx="0">
                  <c:v>14.8</c:v>
                </c:pt>
                <c:pt idx="1">
                  <c:v>20.6</c:v>
                </c:pt>
                <c:pt idx="2">
                  <c:v>23.3</c:v>
                </c:pt>
                <c:pt idx="3">
                  <c:v>18.399999999999999</c:v>
                </c:pt>
                <c:pt idx="4">
                  <c:v>17</c:v>
                </c:pt>
                <c:pt idx="5">
                  <c:v>9.5</c:v>
                </c:pt>
                <c:pt idx="6">
                  <c:v>25</c:v>
                </c:pt>
                <c:pt idx="7">
                  <c:v>13</c:v>
                </c:pt>
                <c:pt idx="8">
                  <c:v>26.2</c:v>
                </c:pt>
                <c:pt idx="9">
                  <c:v>12.7</c:v>
                </c:pt>
                <c:pt idx="10">
                  <c:v>30</c:v>
                </c:pt>
                <c:pt idx="11">
                  <c:v>12</c:v>
                </c:pt>
                <c:pt idx="12">
                  <c:v>5.6</c:v>
                </c:pt>
                <c:pt idx="13">
                  <c:v>16.100000000000001</c:v>
                </c:pt>
                <c:pt idx="14">
                  <c:v>18</c:v>
                </c:pt>
                <c:pt idx="15">
                  <c:v>10.5</c:v>
                </c:pt>
                <c:pt idx="16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79-463A-890A-1FEBC8634DB3}"/>
            </c:ext>
          </c:extLst>
        </c:ser>
        <c:ser>
          <c:idx val="1"/>
          <c:order val="1"/>
          <c:tx>
            <c:strRef>
              <c:f>'e-cigg'!$C$2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'e-cigg'!$A$3:$A$19</c:f>
              <c:strCache>
                <c:ptCount val="17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</c:strCache>
            </c:strRef>
          </c:cat>
          <c:val>
            <c:numRef>
              <c:f>'e-cigg'!$C$3:$C$19</c:f>
              <c:numCache>
                <c:formatCode>General</c:formatCode>
                <c:ptCount val="17"/>
                <c:pt idx="16" formatCode="0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79-463A-890A-1FEBC8634DB3}"/>
            </c:ext>
          </c:extLst>
        </c:ser>
        <c:ser>
          <c:idx val="2"/>
          <c:order val="2"/>
          <c:tx>
            <c:strRef>
              <c:f>'e-cigg'!$D$2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'e-cigg'!$A$3:$A$19</c:f>
              <c:strCache>
                <c:ptCount val="17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</c:strCache>
            </c:strRef>
          </c:cat>
          <c:val>
            <c:numRef>
              <c:f>'e-cigg'!$D$3:$D$19</c:f>
              <c:numCache>
                <c:formatCode>General</c:formatCode>
                <c:ptCount val="17"/>
                <c:pt idx="16" formatCode="0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79-463A-890A-1FEBC8634DB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l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err="1"/>
              <a:t>Andelen</a:t>
            </a:r>
            <a:r>
              <a:rPr lang="en-US" sz="2000" b="1" dirty="0"/>
              <a:t> </a:t>
            </a:r>
            <a:r>
              <a:rPr lang="en-US" sz="2000" b="1" dirty="0" err="1"/>
              <a:t>rökare</a:t>
            </a:r>
            <a:r>
              <a:rPr lang="en-US" sz="2000" b="1" dirty="0"/>
              <a:t> </a:t>
            </a:r>
            <a:r>
              <a:rPr lang="en-US" sz="2000" b="1" dirty="0" err="1"/>
              <a:t>som</a:t>
            </a:r>
            <a:r>
              <a:rPr lang="en-US" sz="2000" b="1" dirty="0"/>
              <a:t> vill </a:t>
            </a:r>
            <a:r>
              <a:rPr lang="en-US" sz="2000" b="1" dirty="0" err="1"/>
              <a:t>sluta</a:t>
            </a:r>
            <a:r>
              <a:rPr lang="en-US" sz="2000" b="1" dirty="0"/>
              <a:t> </a:t>
            </a:r>
            <a:r>
              <a:rPr lang="en-US" sz="2000" b="1" dirty="0" err="1"/>
              <a:t>röka</a:t>
            </a:r>
            <a:r>
              <a:rPr lang="en-US" sz="2000" b="1" dirty="0"/>
              <a:t> </a:t>
            </a:r>
          </a:p>
          <a:p>
            <a:pPr>
              <a:defRPr sz="2000" b="1"/>
            </a:pPr>
            <a:r>
              <a:rPr lang="en-US" sz="2000" b="1" dirty="0" err="1"/>
              <a:t>årskurs</a:t>
            </a:r>
            <a:r>
              <a:rPr lang="en-US" sz="2000" b="1" dirty="0"/>
              <a:t> 9 och gymnasiet </a:t>
            </a:r>
            <a:r>
              <a:rPr lang="en-US" sz="2000" b="1" dirty="0" err="1"/>
              <a:t>år</a:t>
            </a:r>
            <a:r>
              <a:rPr lang="en-US" sz="2000" b="1" dirty="0"/>
              <a:t> 2</a:t>
            </a:r>
          </a:p>
          <a:p>
            <a:pPr>
              <a:defRPr sz="2000" b="1"/>
            </a:pPr>
            <a:r>
              <a:rPr lang="en-US" sz="2000" b="1" dirty="0"/>
              <a:t>Värmland </a:t>
            </a:r>
            <a:r>
              <a:rPr lang="en-US" sz="2000" b="1" dirty="0" err="1"/>
              <a:t>år</a:t>
            </a:r>
            <a:r>
              <a:rPr lang="en-US" sz="2000" b="1" dirty="0"/>
              <a:t> 2017</a:t>
            </a:r>
          </a:p>
          <a:p>
            <a:pPr>
              <a:defRPr sz="2000" b="1"/>
            </a:pP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'Sluta röka'!$M$2</c:f>
              <c:strCache>
                <c:ptCount val="1"/>
                <c:pt idx="0">
                  <c:v>Killar 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'Sluta röka'!$L$3:$L$4</c:f>
              <c:strCache>
                <c:ptCount val="2"/>
                <c:pt idx="0">
                  <c:v>Åk 9</c:v>
                </c:pt>
                <c:pt idx="1">
                  <c:v>Gy åk 2</c:v>
                </c:pt>
              </c:strCache>
            </c:strRef>
          </c:cat>
          <c:val>
            <c:numRef>
              <c:f>'Sluta röka'!$M$3:$M$4</c:f>
              <c:numCache>
                <c:formatCode>General</c:formatCode>
                <c:ptCount val="2"/>
                <c:pt idx="0">
                  <c:v>60</c:v>
                </c:pt>
                <c:pt idx="1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3B-43E8-A3BD-53EFF7A0471B}"/>
            </c:ext>
          </c:extLst>
        </c:ser>
        <c:ser>
          <c:idx val="1"/>
          <c:order val="1"/>
          <c:tx>
            <c:strRef>
              <c:f>'Sluta röka'!$N$2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'Sluta röka'!$L$3:$L$4</c:f>
              <c:strCache>
                <c:ptCount val="2"/>
                <c:pt idx="0">
                  <c:v>Åk 9</c:v>
                </c:pt>
                <c:pt idx="1">
                  <c:v>Gy åk 2</c:v>
                </c:pt>
              </c:strCache>
            </c:strRef>
          </c:cat>
          <c:val>
            <c:numRef>
              <c:f>'Sluta röka'!$N$3:$N$4</c:f>
              <c:numCache>
                <c:formatCode>General</c:formatCode>
                <c:ptCount val="2"/>
                <c:pt idx="0">
                  <c:v>68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3B-43E8-A3BD-53EFF7A047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5771712"/>
        <c:axId val="535772040"/>
      </c:barChart>
      <c:catAx>
        <c:axId val="53577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5772040"/>
        <c:crosses val="autoZero"/>
        <c:auto val="1"/>
        <c:lblAlgn val="ctr"/>
        <c:lblOffset val="100"/>
        <c:noMultiLvlLbl val="0"/>
      </c:catAx>
      <c:valAx>
        <c:axId val="53577204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5771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000" b="1" dirty="0"/>
              <a:t>Andelen snusare i årskurs 9</a:t>
            </a:r>
          </a:p>
          <a:p>
            <a:pPr>
              <a:defRPr sz="2000" b="1"/>
            </a:pPr>
            <a:r>
              <a:rPr lang="sv-SE" sz="2000" b="1" dirty="0"/>
              <a:t>Värmland</a:t>
            </a:r>
            <a:r>
              <a:rPr lang="sv-SE" sz="2000" b="1" baseline="0" dirty="0"/>
              <a:t> med kommuner år 2017 och riket år 2016</a:t>
            </a:r>
            <a:endParaRPr lang="sv-SE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Snusare!$B$3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Snusare!$A$4:$A$21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Snusare!$B$4:$B$21</c:f>
              <c:numCache>
                <c:formatCode>0</c:formatCode>
                <c:ptCount val="18"/>
                <c:pt idx="0">
                  <c:v>12.3</c:v>
                </c:pt>
                <c:pt idx="1">
                  <c:v>15.1</c:v>
                </c:pt>
                <c:pt idx="2">
                  <c:v>4.7</c:v>
                </c:pt>
                <c:pt idx="3">
                  <c:v>8</c:v>
                </c:pt>
                <c:pt idx="4">
                  <c:v>9.1999999999999993</c:v>
                </c:pt>
                <c:pt idx="5">
                  <c:v>3.1</c:v>
                </c:pt>
                <c:pt idx="6">
                  <c:v>8.3000000000000007</c:v>
                </c:pt>
                <c:pt idx="7">
                  <c:v>5.2</c:v>
                </c:pt>
                <c:pt idx="8">
                  <c:v>9.4</c:v>
                </c:pt>
                <c:pt idx="9">
                  <c:v>5.6</c:v>
                </c:pt>
                <c:pt idx="10">
                  <c:v>23.3</c:v>
                </c:pt>
                <c:pt idx="11">
                  <c:v>10</c:v>
                </c:pt>
                <c:pt idx="12">
                  <c:v>11.1</c:v>
                </c:pt>
                <c:pt idx="13">
                  <c:v>10.1</c:v>
                </c:pt>
                <c:pt idx="14">
                  <c:v>11.8</c:v>
                </c:pt>
                <c:pt idx="15">
                  <c:v>11.3</c:v>
                </c:pt>
                <c:pt idx="16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79-4F54-8D90-6E37D2D10939}"/>
            </c:ext>
          </c:extLst>
        </c:ser>
        <c:ser>
          <c:idx val="1"/>
          <c:order val="1"/>
          <c:tx>
            <c:strRef>
              <c:f>Snusare!$C$3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Snusare!$A$4:$A$21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Snusare!$C$4:$C$21</c:f>
              <c:numCache>
                <c:formatCode>General</c:formatCode>
                <c:ptCount val="18"/>
                <c:pt idx="16" formatCode="0">
                  <c:v>12.1</c:v>
                </c:pt>
                <c:pt idx="17" formatCode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79-4F54-8D90-6E37D2D10939}"/>
            </c:ext>
          </c:extLst>
        </c:ser>
        <c:ser>
          <c:idx val="2"/>
          <c:order val="2"/>
          <c:tx>
            <c:strRef>
              <c:f>Snusare!$D$3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Snusare!$A$4:$A$21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Snusare!$D$4:$D$21</c:f>
              <c:numCache>
                <c:formatCode>General</c:formatCode>
                <c:ptCount val="18"/>
                <c:pt idx="16" formatCode="0">
                  <c:v>3</c:v>
                </c:pt>
                <c:pt idx="17" formatCode="0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79-4F54-8D90-6E37D2D109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8459544"/>
        <c:axId val="308460528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Snusare!$E$3</c15:sqref>
                        </c15:formulaRef>
                      </c:ext>
                    </c:extLst>
                    <c:strCache>
                      <c:ptCount val="1"/>
                      <c:pt idx="0">
                        <c:v>Annan könsidentitet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v-SE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Snusare!$A$4:$A$21</c15:sqref>
                        </c15:formulaRef>
                      </c:ext>
                    </c:extLst>
                    <c:strCache>
                      <c:ptCount val="18"/>
                      <c:pt idx="0">
                        <c:v>Arvika</c:v>
                      </c:pt>
                      <c:pt idx="1">
                        <c:v>Eda</c:v>
                      </c:pt>
                      <c:pt idx="2">
                        <c:v>Filipstad</c:v>
                      </c:pt>
                      <c:pt idx="3">
                        <c:v>Forshaga</c:v>
                      </c:pt>
                      <c:pt idx="4">
                        <c:v>Grums</c:v>
                      </c:pt>
                      <c:pt idx="5">
                        <c:v>Hagfors</c:v>
                      </c:pt>
                      <c:pt idx="6">
                        <c:v>Hammarö</c:v>
                      </c:pt>
                      <c:pt idx="7">
                        <c:v>Karlstad</c:v>
                      </c:pt>
                      <c:pt idx="8">
                        <c:v>Kil</c:v>
                      </c:pt>
                      <c:pt idx="9">
                        <c:v>Kristinehamn</c:v>
                      </c:pt>
                      <c:pt idx="10">
                        <c:v>Munkfors</c:v>
                      </c:pt>
                      <c:pt idx="11">
                        <c:v>Storfors</c:v>
                      </c:pt>
                      <c:pt idx="12">
                        <c:v>Sunne</c:v>
                      </c:pt>
                      <c:pt idx="13">
                        <c:v>Säffle</c:v>
                      </c:pt>
                      <c:pt idx="14">
                        <c:v>Torsby</c:v>
                      </c:pt>
                      <c:pt idx="15">
                        <c:v>Årjäng</c:v>
                      </c:pt>
                      <c:pt idx="16">
                        <c:v>Värmland</c:v>
                      </c:pt>
                      <c:pt idx="17">
                        <c:v>Riket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Snusare!$E$4:$E$21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16" formatCode="0">
                        <c:v>38.200000000000003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3479-4F54-8D90-6E37D2D10939}"/>
                  </c:ext>
                </c:extLst>
              </c15:ser>
            </c15:filteredBarSeries>
          </c:ext>
        </c:extLst>
      </c:barChart>
      <c:catAx>
        <c:axId val="308459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08460528"/>
        <c:crosses val="autoZero"/>
        <c:auto val="1"/>
        <c:lblAlgn val="ctr"/>
        <c:lblOffset val="100"/>
        <c:noMultiLvlLbl val="0"/>
      </c:catAx>
      <c:valAx>
        <c:axId val="308460528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0845954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chemeClr val="bg1"/>
    </a:solidFill>
    <a:ln w="222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v-SE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Andelen</a:t>
            </a:r>
            <a:r>
              <a:rPr lang="en-US" b="1" dirty="0"/>
              <a:t> </a:t>
            </a:r>
            <a:r>
              <a:rPr lang="en-US" b="1" dirty="0" err="1"/>
              <a:t>elever</a:t>
            </a:r>
            <a:r>
              <a:rPr lang="en-US" b="1" dirty="0"/>
              <a:t> i </a:t>
            </a:r>
            <a:r>
              <a:rPr lang="en-US" b="1" dirty="0" err="1"/>
              <a:t>åk</a:t>
            </a:r>
            <a:r>
              <a:rPr lang="en-US" b="1" dirty="0"/>
              <a:t> 9 </a:t>
            </a:r>
            <a:r>
              <a:rPr lang="en-US" b="1" dirty="0" err="1"/>
              <a:t>som</a:t>
            </a:r>
            <a:r>
              <a:rPr lang="en-US" b="1" dirty="0"/>
              <a:t> </a:t>
            </a:r>
            <a:r>
              <a:rPr lang="en-US" b="1" dirty="0" err="1"/>
              <a:t>snusat</a:t>
            </a:r>
            <a:r>
              <a:rPr lang="en-US" b="1" dirty="0"/>
              <a:t> vid 13 </a:t>
            </a:r>
            <a:r>
              <a:rPr lang="en-US" b="1" dirty="0" err="1"/>
              <a:t>års</a:t>
            </a:r>
            <a:r>
              <a:rPr lang="en-US" b="1" dirty="0"/>
              <a:t> </a:t>
            </a:r>
            <a:r>
              <a:rPr lang="en-US" b="1" dirty="0" err="1"/>
              <a:t>ålder</a:t>
            </a:r>
            <a:r>
              <a:rPr lang="en-US" b="1" dirty="0"/>
              <a:t> </a:t>
            </a:r>
            <a:r>
              <a:rPr lang="en-US" b="1" dirty="0" err="1"/>
              <a:t>eller</a:t>
            </a:r>
            <a:r>
              <a:rPr lang="en-US" b="1" dirty="0"/>
              <a:t> </a:t>
            </a:r>
            <a:r>
              <a:rPr lang="en-US" b="1" dirty="0" err="1"/>
              <a:t>tidigare</a:t>
            </a:r>
            <a:endParaRPr lang="en-US" b="1" dirty="0"/>
          </a:p>
          <a:p>
            <a:pPr>
              <a:defRPr sz="2000" b="1"/>
            </a:pPr>
            <a:r>
              <a:rPr lang="en-US" b="1" dirty="0"/>
              <a:t>Värmland med </a:t>
            </a:r>
            <a:r>
              <a:rPr lang="en-US" b="1" dirty="0" err="1"/>
              <a:t>kommuner</a:t>
            </a:r>
            <a:r>
              <a:rPr lang="en-US" b="1" dirty="0"/>
              <a:t> </a:t>
            </a:r>
            <a:r>
              <a:rPr lang="en-US" b="1" dirty="0" err="1"/>
              <a:t>år</a:t>
            </a:r>
            <a:r>
              <a:rPr lang="en-US" b="1" dirty="0"/>
              <a:t> 2017, </a:t>
            </a:r>
            <a:r>
              <a:rPr lang="en-US" b="1" dirty="0" err="1"/>
              <a:t>riket</a:t>
            </a:r>
            <a:r>
              <a:rPr lang="en-US" b="1" dirty="0"/>
              <a:t> </a:t>
            </a:r>
            <a:r>
              <a:rPr lang="en-US" b="1" dirty="0" err="1"/>
              <a:t>år</a:t>
            </a:r>
            <a:r>
              <a:rPr lang="en-US" b="1" dirty="0"/>
              <a:t> 2016</a:t>
            </a:r>
          </a:p>
        </c:rich>
      </c:tx>
      <c:layout>
        <c:manualLayout>
          <c:xMode val="edge"/>
          <c:yMode val="edge"/>
          <c:x val="0.1225623691031575"/>
          <c:y val="3.47394133689298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'Snusdebut 13 år'!$B$3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B47-4F7B-B2B1-E22AAA2EA4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'Snusdebut 13 år'!$A$4:$A$21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'Snusdebut 13 år'!$B$4:$B$21</c:f>
              <c:numCache>
                <c:formatCode>0</c:formatCode>
                <c:ptCount val="18"/>
                <c:pt idx="0">
                  <c:v>11.2</c:v>
                </c:pt>
                <c:pt idx="1">
                  <c:v>11.8</c:v>
                </c:pt>
                <c:pt idx="2">
                  <c:v>2.4</c:v>
                </c:pt>
                <c:pt idx="3">
                  <c:v>7.1</c:v>
                </c:pt>
                <c:pt idx="4">
                  <c:v>9.4</c:v>
                </c:pt>
                <c:pt idx="5">
                  <c:v>3.3</c:v>
                </c:pt>
                <c:pt idx="6">
                  <c:v>11.2</c:v>
                </c:pt>
                <c:pt idx="7">
                  <c:v>6.1</c:v>
                </c:pt>
                <c:pt idx="8">
                  <c:v>25.3</c:v>
                </c:pt>
                <c:pt idx="9">
                  <c:v>10.4</c:v>
                </c:pt>
                <c:pt idx="10">
                  <c:v>13.3</c:v>
                </c:pt>
                <c:pt idx="11">
                  <c:v>12</c:v>
                </c:pt>
                <c:pt idx="12">
                  <c:v>2.9</c:v>
                </c:pt>
                <c:pt idx="13">
                  <c:v>2.9</c:v>
                </c:pt>
                <c:pt idx="14">
                  <c:v>23</c:v>
                </c:pt>
                <c:pt idx="15">
                  <c:v>13.5</c:v>
                </c:pt>
                <c:pt idx="16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B6-410D-A027-DF6CE3A79569}"/>
            </c:ext>
          </c:extLst>
        </c:ser>
        <c:ser>
          <c:idx val="1"/>
          <c:order val="1"/>
          <c:tx>
            <c:strRef>
              <c:f>'Snusdebut 13 år'!$C$3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'Snusdebut 13 år'!$A$4:$A$21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'Snusdebut 13 år'!$C$4:$C$21</c:f>
              <c:numCache>
                <c:formatCode>General</c:formatCode>
                <c:ptCount val="18"/>
                <c:pt idx="16" formatCode="0">
                  <c:v>13.5</c:v>
                </c:pt>
                <c:pt idx="17" formatCode="0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B6-410D-A027-DF6CE3A79569}"/>
            </c:ext>
          </c:extLst>
        </c:ser>
        <c:ser>
          <c:idx val="2"/>
          <c:order val="2"/>
          <c:tx>
            <c:strRef>
              <c:f>'Snusdebut 13 år'!$D$3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'Snusdebut 13 år'!$A$4:$A$21</c:f>
              <c:strCache>
                <c:ptCount val="18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Storfors</c:v>
                </c:pt>
                <c:pt idx="12">
                  <c:v>Sunne</c:v>
                </c:pt>
                <c:pt idx="13">
                  <c:v>Säffle</c:v>
                </c:pt>
                <c:pt idx="14">
                  <c:v>Torsby</c:v>
                </c:pt>
                <c:pt idx="15">
                  <c:v>Årjäng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'Snusdebut 13 år'!$D$4:$D$21</c:f>
              <c:numCache>
                <c:formatCode>General</c:formatCode>
                <c:ptCount val="18"/>
                <c:pt idx="16" formatCode="0">
                  <c:v>4.4000000000000004</c:v>
                </c:pt>
                <c:pt idx="17" formatCode="0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B6-410D-A027-DF6CE3A7956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'Snusdebut 13 år'!$E$3</c15:sqref>
                        </c15:formulaRef>
                      </c:ext>
                    </c:extLst>
                    <c:strCache>
                      <c:ptCount val="1"/>
                      <c:pt idx="0">
                        <c:v>Annan könsidentitet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v-SE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'Snusdebut 13 år'!$A$4:$A$21</c15:sqref>
                        </c15:formulaRef>
                      </c:ext>
                    </c:extLst>
                    <c:strCache>
                      <c:ptCount val="18"/>
                      <c:pt idx="0">
                        <c:v>Arvika</c:v>
                      </c:pt>
                      <c:pt idx="1">
                        <c:v>Eda</c:v>
                      </c:pt>
                      <c:pt idx="2">
                        <c:v>Filipstad</c:v>
                      </c:pt>
                      <c:pt idx="3">
                        <c:v>Forshaga</c:v>
                      </c:pt>
                      <c:pt idx="4">
                        <c:v>Grums</c:v>
                      </c:pt>
                      <c:pt idx="5">
                        <c:v>Hagfors</c:v>
                      </c:pt>
                      <c:pt idx="6">
                        <c:v>Hammarö</c:v>
                      </c:pt>
                      <c:pt idx="7">
                        <c:v>Karlstad</c:v>
                      </c:pt>
                      <c:pt idx="8">
                        <c:v>Kil</c:v>
                      </c:pt>
                      <c:pt idx="9">
                        <c:v>Kristinehamn</c:v>
                      </c:pt>
                      <c:pt idx="10">
                        <c:v>Munkfors</c:v>
                      </c:pt>
                      <c:pt idx="11">
                        <c:v>Storfors</c:v>
                      </c:pt>
                      <c:pt idx="12">
                        <c:v>Sunne</c:v>
                      </c:pt>
                      <c:pt idx="13">
                        <c:v>Säffle</c:v>
                      </c:pt>
                      <c:pt idx="14">
                        <c:v>Torsby</c:v>
                      </c:pt>
                      <c:pt idx="15">
                        <c:v>Årjäng</c:v>
                      </c:pt>
                      <c:pt idx="16">
                        <c:v>Värmland</c:v>
                      </c:pt>
                      <c:pt idx="17">
                        <c:v>Riket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'Snusdebut 13 år'!$E$4:$E$21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16" formatCode="0">
                        <c:v>38.200000000000003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19B6-410D-A027-DF6CE3A79569}"/>
                  </c:ext>
                </c:extLst>
              </c15:ser>
            </c15:filteredBarSeries>
          </c:ext>
        </c:extLst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2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Hur får du vanligen tag på snus? Andelar bland snusande elever i årskurs 9, Värmland år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'köpa snus'!$B$2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snus'!$A$3:$A$6</c:f>
              <c:strCache>
                <c:ptCount val="4"/>
                <c:pt idx="0">
                  <c:v>Från föräldrar/vårdnadshavare</c:v>
                </c:pt>
                <c:pt idx="1">
                  <c:v>Från annan person</c:v>
                </c:pt>
                <c:pt idx="2">
                  <c:v>Köper själv</c:v>
                </c:pt>
                <c:pt idx="3">
                  <c:v>Från kompisar</c:v>
                </c:pt>
              </c:strCache>
            </c:strRef>
          </c:cat>
          <c:val>
            <c:numRef>
              <c:f>'köpa snus'!$B$3:$B$6</c:f>
              <c:numCache>
                <c:formatCode>0</c:formatCode>
                <c:ptCount val="4"/>
                <c:pt idx="0">
                  <c:v>4.3</c:v>
                </c:pt>
                <c:pt idx="1">
                  <c:v>43.5</c:v>
                </c:pt>
                <c:pt idx="2">
                  <c:v>13</c:v>
                </c:pt>
                <c:pt idx="3">
                  <c:v>39.1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99-46FA-AD01-2CFA5F91D5DD}"/>
            </c:ext>
          </c:extLst>
        </c:ser>
        <c:ser>
          <c:idx val="1"/>
          <c:order val="1"/>
          <c:tx>
            <c:strRef>
              <c:f>'köpa snus'!$C$2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snus'!$A$3:$A$6</c:f>
              <c:strCache>
                <c:ptCount val="4"/>
                <c:pt idx="0">
                  <c:v>Från föräldrar/vårdnadshavare</c:v>
                </c:pt>
                <c:pt idx="1">
                  <c:v>Från annan person</c:v>
                </c:pt>
                <c:pt idx="2">
                  <c:v>Köper själv</c:v>
                </c:pt>
                <c:pt idx="3">
                  <c:v>Från kompisar</c:v>
                </c:pt>
              </c:strCache>
            </c:strRef>
          </c:cat>
          <c:val>
            <c:numRef>
              <c:f>'köpa snus'!$C$3:$C$6</c:f>
              <c:numCache>
                <c:formatCode>0</c:formatCode>
                <c:ptCount val="4"/>
                <c:pt idx="0">
                  <c:v>5.8</c:v>
                </c:pt>
                <c:pt idx="1">
                  <c:v>27.9</c:v>
                </c:pt>
                <c:pt idx="2">
                  <c:v>28.8</c:v>
                </c:pt>
                <c:pt idx="3">
                  <c:v>37.5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6A-4325-9EC8-5F9B497627C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Procent</a:t>
                </a:r>
              </a:p>
            </c:rich>
          </c:tx>
          <c:layout>
            <c:manualLayout>
              <c:xMode val="edge"/>
              <c:yMode val="edge"/>
              <c:x val="0.6216865259602341"/>
              <c:y val="0.9076674561412367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9CE30-1747-4124-A097-D7F1A16A4E39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869AE-54DD-4CC3-946F-361921C8AE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Rökare; Andelen elever som röker varje dag, röker nästan varje dag, röker ibland.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5949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Intensivkonsument; andelen elever som under de senaste 12 månaderna, vid ett och samma tillfälle druckit alkohol motsvarande minst fyra stora burkar starköl/cider eller 25 cl sprit eller en helflaska vin eller 6 burkar folköl. Minst en gång/månad. Nationell ANDT-indikator 2006-2016.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9535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Berusad av alkohol - andelen elever som varit berusade vid 13 års ålder eller tidigare, åk 9.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02990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43599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Med narkotika avses till exempel hasch, marijuana, amfetamin, kokain och heroin.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90692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Andelen elever som någon gång använt narkotika. Nationell ANDT-indikator 2006-2016.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91341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Andelen elever som använt narkotika senaste 12 månaderna.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98382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Exempel på receptbelagda sömn-/lugnande medel; </a:t>
            </a:r>
            <a:r>
              <a:rPr lang="sv-SE" dirty="0" err="1"/>
              <a:t>Stilnoct</a:t>
            </a:r>
            <a:r>
              <a:rPr lang="sv-SE" dirty="0"/>
              <a:t>, </a:t>
            </a:r>
            <a:r>
              <a:rPr lang="sv-SE" dirty="0" err="1"/>
              <a:t>Stesolid</a:t>
            </a:r>
            <a:r>
              <a:rPr lang="sv-SE" dirty="0"/>
              <a:t>, </a:t>
            </a:r>
            <a:r>
              <a:rPr lang="sv-SE" dirty="0" err="1"/>
              <a:t>Imovane</a:t>
            </a:r>
            <a:r>
              <a:rPr lang="sv-SE" dirty="0"/>
              <a:t>, </a:t>
            </a:r>
            <a:r>
              <a:rPr lang="sv-SE" dirty="0" err="1"/>
              <a:t>Oxascand</a:t>
            </a:r>
            <a:r>
              <a:rPr lang="sv-SE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31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22862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Exempel på smärtstillande medel; </a:t>
            </a:r>
            <a:r>
              <a:rPr lang="sv-SE" dirty="0" err="1"/>
              <a:t>Tramadol</a:t>
            </a:r>
            <a:r>
              <a:rPr lang="sv-SE" dirty="0"/>
              <a:t>, Citodon, </a:t>
            </a:r>
            <a:r>
              <a:rPr lang="sv-SE" dirty="0" err="1"/>
              <a:t>Oxycodone</a:t>
            </a:r>
            <a:r>
              <a:rPr lang="sv-SE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9133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Andelen elever som </a:t>
            </a:r>
            <a:r>
              <a:rPr lang="sv-SE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rökdebuterat</a:t>
            </a:r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vid 13 års ålder eller tidigare, åk 9.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3103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Andelen elever som rökt vattenpipa, senaste 12 månaderna.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192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Andelen rökare som vill sluta röka; svarat att de vill sluta nu eller sluta i framtiden.</a:t>
            </a:r>
            <a:r>
              <a:rPr lang="sv-SE" dirty="0"/>
              <a:t>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6594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Snusare; andelen elever i årskurs 9 som snusar varje dag, snusar nästan varje dag, snusar ibland.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27460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Andel elever med snusdebut vid 13 år eller yngre, åk 9.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2165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15145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Exempel på energidryck; Monster, Red Bull, </a:t>
            </a:r>
            <a:r>
              <a:rPr lang="sv-SE" dirty="0" err="1"/>
              <a:t>Nocco</a:t>
            </a:r>
            <a:r>
              <a:rPr lang="sv-SE" dirty="0"/>
              <a:t> eller liknande.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95978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Alkoholkonsument; andelen elever i årskurs 9 som druckit alkohol de senaste 12 månaderna. Nationell ANDT-indikator 2006-2016. Drycker under 2,26% alkohol, som lättöl eller svag cider räknas ej.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367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003A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311165" cy="2054051"/>
          </a:xfrm>
        </p:spPr>
        <p:txBody>
          <a:bodyPr>
            <a:normAutofit/>
          </a:bodyPr>
          <a:lstStyle>
            <a:lvl1pPr algn="ctr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0159" y="4005086"/>
            <a:ext cx="783338" cy="99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65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993127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6255" y="195486"/>
            <a:ext cx="1774967" cy="4456493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275040" cy="444600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5597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19256" cy="857250"/>
          </a:xfrm>
        </p:spPr>
        <p:txBody>
          <a:bodyPr/>
          <a:lstStyle>
            <a:lvl1pPr>
              <a:defRPr b="1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19256" cy="343909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268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00561"/>
            <a:ext cx="7666111" cy="134302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63638"/>
            <a:ext cx="7666111" cy="112514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105788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3970784" cy="34480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200150"/>
            <a:ext cx="4032448" cy="34480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26740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4"/>
            <a:ext cx="3970784" cy="4600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131590"/>
            <a:ext cx="4097923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1611411"/>
            <a:ext cx="4097923" cy="30170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970784" cy="30170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487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903093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691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5896" y="195485"/>
            <a:ext cx="4968552" cy="444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623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170495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66097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91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91264" cy="3439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1532" y="4443959"/>
            <a:ext cx="706968" cy="706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10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3A70"/>
          </a:solidFill>
          <a:latin typeface="+mj-lt"/>
          <a:ea typeface="+mj-ea"/>
          <a:cs typeface="+mj-cs"/>
        </a:defRPr>
      </a:lvl1pPr>
    </p:titleStyle>
    <p:bodyStyle>
      <a:lvl1pPr marL="342900" indent="-198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52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44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0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1440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630616" cy="2054051"/>
          </a:xfrm>
        </p:spPr>
        <p:txBody>
          <a:bodyPr>
            <a:normAutofit fontScale="90000"/>
          </a:bodyPr>
          <a:lstStyle/>
          <a:p>
            <a:r>
              <a:rPr lang="sv-SE" dirty="0"/>
              <a:t>Elevers drogvanor 2017</a:t>
            </a:r>
            <a:br>
              <a:rPr lang="sv-SE" dirty="0"/>
            </a:br>
            <a:r>
              <a:rPr lang="sv-SE" sz="4400" dirty="0"/>
              <a:t>årskurs 9</a:t>
            </a:r>
            <a:br>
              <a:rPr lang="sv-SE" sz="4400" dirty="0"/>
            </a:br>
            <a:r>
              <a:rPr lang="sv-SE" sz="4400" dirty="0"/>
              <a:t>Läns- och kommunrapport</a:t>
            </a:r>
          </a:p>
        </p:txBody>
      </p:sp>
    </p:spTree>
    <p:extLst>
      <p:ext uri="{BB962C8B-B14F-4D97-AF65-F5344CB8AC3E}">
        <p14:creationId xmlns:p14="http://schemas.microsoft.com/office/powerpoint/2010/main" val="1761763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4247C25-3714-4D79-8E57-359FA090BC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6096139"/>
              </p:ext>
            </p:extLst>
          </p:nvPr>
        </p:nvGraphicFramePr>
        <p:xfrm>
          <a:off x="179512" y="123478"/>
          <a:ext cx="8784976" cy="4824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73870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68CE08A-6D2C-4D9B-941A-AC6418B0BB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2991280"/>
              </p:ext>
            </p:extLst>
          </p:nvPr>
        </p:nvGraphicFramePr>
        <p:xfrm>
          <a:off x="179512" y="195486"/>
          <a:ext cx="878497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6230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3AB6760-4934-4D79-B029-828BBEF326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3286812"/>
              </p:ext>
            </p:extLst>
          </p:nvPr>
        </p:nvGraphicFramePr>
        <p:xfrm>
          <a:off x="179512" y="267494"/>
          <a:ext cx="871296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58376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2708798-3DFD-4E91-A102-CC8058555E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0120640"/>
              </p:ext>
            </p:extLst>
          </p:nvPr>
        </p:nvGraphicFramePr>
        <p:xfrm>
          <a:off x="251520" y="267494"/>
          <a:ext cx="842493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25F0E71C-E8BF-4611-8A24-F05303F4EF17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2700515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D560434-CE07-4886-A6DD-C6C7C98C96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8162527"/>
              </p:ext>
            </p:extLst>
          </p:nvPr>
        </p:nvGraphicFramePr>
        <p:xfrm>
          <a:off x="179512" y="195486"/>
          <a:ext cx="8712968" cy="475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6ACD9820-4E5E-434A-AAB4-565A2F7DEBCA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2818626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EA5E819-F6FC-48FB-B7A3-BAF339DACB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3687159"/>
              </p:ext>
            </p:extLst>
          </p:nvPr>
        </p:nvGraphicFramePr>
        <p:xfrm>
          <a:off x="251520" y="195486"/>
          <a:ext cx="856895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3805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DDE0C3-CCA0-44E2-B160-603926A0A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Kosttillskott och energidryck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8342A1-E9AE-43AD-A1F6-531FAA0538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554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39F05DE-0DB9-44A5-9E4E-6E36EBD8D7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7061399"/>
              </p:ext>
            </p:extLst>
          </p:nvPr>
        </p:nvGraphicFramePr>
        <p:xfrm>
          <a:off x="251520" y="195486"/>
          <a:ext cx="856895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1487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7208359-333D-4813-B11E-D9549D5BE2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0652685"/>
              </p:ext>
            </p:extLst>
          </p:nvPr>
        </p:nvGraphicFramePr>
        <p:xfrm>
          <a:off x="251520" y="195486"/>
          <a:ext cx="8712968" cy="4680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342554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292ECC-A54A-4524-B437-2819C348F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Alkoholkonsumtion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34BD32-047A-4B06-8494-CFFED6F8E9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8281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/>
              <a:t>Drogvaneundersökningen ska bidra med aktuellt kunskapsunderlag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457200" y="1221601"/>
            <a:ext cx="7316670" cy="3366373"/>
          </a:xfrm>
        </p:spPr>
        <p:txBody>
          <a:bodyPr>
            <a:normAutofit fontScale="92500" lnSpcReduction="20000"/>
          </a:bodyPr>
          <a:lstStyle/>
          <a:p>
            <a:pPr lvl="0"/>
            <a:endParaRPr lang="sv-SE" sz="600" dirty="0"/>
          </a:p>
          <a:p>
            <a:pPr lvl="0"/>
            <a:r>
              <a:rPr lang="sv-SE" sz="2100" dirty="0"/>
              <a:t>över attityder till droger och drogvanor</a:t>
            </a:r>
          </a:p>
          <a:p>
            <a:pPr lvl="0"/>
            <a:endParaRPr lang="sv-SE" sz="1100" dirty="0"/>
          </a:p>
          <a:p>
            <a:pPr lvl="0"/>
            <a:r>
              <a:rPr lang="sv-SE" sz="2100" dirty="0"/>
              <a:t>för planering och beslut av främjande och förebyggande ANDT-insatser på läns-, kommun och skolnivå</a:t>
            </a:r>
          </a:p>
          <a:p>
            <a:pPr lvl="0"/>
            <a:endParaRPr lang="sv-SE" sz="1200" dirty="0"/>
          </a:p>
          <a:p>
            <a:pPr lvl="0"/>
            <a:endParaRPr lang="sv-SE" sz="600" dirty="0"/>
          </a:p>
          <a:p>
            <a:r>
              <a:rPr lang="sv-SE" sz="2100" dirty="0"/>
              <a:t>för att över tid kunna följa utvecklingen av ungdomars attityd till och bruk av ANDT </a:t>
            </a:r>
          </a:p>
          <a:p>
            <a:endParaRPr lang="sv-SE" sz="1200" dirty="0"/>
          </a:p>
          <a:p>
            <a:r>
              <a:rPr lang="sv-SE" sz="2100" dirty="0">
                <a:ea typeface="Times New Roman"/>
              </a:rPr>
              <a:t>för jämförelser av resultaten för de så kallade ANDT-kärnindikatorerna med resultaten i riket</a:t>
            </a:r>
          </a:p>
          <a:p>
            <a:endParaRPr lang="sv-SE" sz="1200" dirty="0">
              <a:ea typeface="Times New Roman"/>
            </a:endParaRPr>
          </a:p>
          <a:p>
            <a:pPr marL="144900" lvl="0" indent="0">
              <a:buNone/>
            </a:pPr>
            <a:endParaRPr lang="sv-SE" sz="600" dirty="0"/>
          </a:p>
          <a:p>
            <a:pPr lvl="0"/>
            <a:r>
              <a:rPr lang="sv-SE" sz="2100" dirty="0"/>
              <a:t>för att samla olika aktörer i det förebyggande ANDT-arbetet</a:t>
            </a:r>
          </a:p>
          <a:p>
            <a:pPr marL="0" indent="0">
              <a:buNone/>
            </a:pPr>
            <a:endParaRPr lang="sv-SE" dirty="0"/>
          </a:p>
          <a:p>
            <a:pPr marL="14490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77347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6A1C485-BDB7-4FE0-845A-BA46E27C0D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3283166"/>
              </p:ext>
            </p:extLst>
          </p:nvPr>
        </p:nvGraphicFramePr>
        <p:xfrm>
          <a:off x="179512" y="195486"/>
          <a:ext cx="878497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EAA2A4BC-8290-45A1-B088-FFCCAFFC7256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1590039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46C702B-72CD-4055-B720-2DC986F8F1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7676100"/>
              </p:ext>
            </p:extLst>
          </p:nvPr>
        </p:nvGraphicFramePr>
        <p:xfrm>
          <a:off x="179512" y="195486"/>
          <a:ext cx="8712968" cy="475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78029570-DE79-4E28-B795-5A40CCE703CB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377874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04CC1BB-2BB4-46CC-8C08-F67BB6A14C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8130727"/>
              </p:ext>
            </p:extLst>
          </p:nvPr>
        </p:nvGraphicFramePr>
        <p:xfrm>
          <a:off x="179512" y="195486"/>
          <a:ext cx="8784976" cy="475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578A679A-9D74-4963-A111-83A2B3E7A339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8985388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11F4800-CB62-4523-983B-1F91EFE994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8725013"/>
              </p:ext>
            </p:extLst>
          </p:nvPr>
        </p:nvGraphicFramePr>
        <p:xfrm>
          <a:off x="251520" y="195486"/>
          <a:ext cx="86409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570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39EF395-CF69-4B11-A3D6-A0D92738B4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8829683"/>
              </p:ext>
            </p:extLst>
          </p:nvPr>
        </p:nvGraphicFramePr>
        <p:xfrm>
          <a:off x="179512" y="123478"/>
          <a:ext cx="878497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50329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9C311B-3863-40B6-A244-E90C67AB1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Narkotika, läkemedel och anabola steroider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946D713-4C05-4EDD-BBE9-F8F2ED780A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3563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00663C3-173C-4A1C-9319-EC0BE5DE70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0625592"/>
              </p:ext>
            </p:extLst>
          </p:nvPr>
        </p:nvGraphicFramePr>
        <p:xfrm>
          <a:off x="251520" y="267494"/>
          <a:ext cx="864096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234832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F9B04CE-8C10-4BDE-8BF2-AF2033A7EB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9735910"/>
              </p:ext>
            </p:extLst>
          </p:nvPr>
        </p:nvGraphicFramePr>
        <p:xfrm>
          <a:off x="179512" y="195486"/>
          <a:ext cx="878497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FB1E38E3-DC56-4BB3-B232-4FF90D3222A7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34939855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A34D54B-AEF6-470A-9834-C774BD3718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2897725"/>
              </p:ext>
            </p:extLst>
          </p:nvPr>
        </p:nvGraphicFramePr>
        <p:xfrm>
          <a:off x="179512" y="195486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E519A98A-842A-497A-97E4-5927FACFE3D0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27968403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8ED7259-ABA6-4284-8256-176DCF3036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0681660"/>
              </p:ext>
            </p:extLst>
          </p:nvPr>
        </p:nvGraphicFramePr>
        <p:xfrm>
          <a:off x="323528" y="195486"/>
          <a:ext cx="856895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639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b="1" dirty="0">
                <a:solidFill>
                  <a:prstClr val="black"/>
                </a:solidFill>
              </a:rPr>
              <a:t>Undersökningens genomförande</a:t>
            </a:r>
            <a:endParaRPr lang="sv-SE" sz="3200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457201" y="1006079"/>
            <a:ext cx="7543800" cy="3797919"/>
          </a:xfrm>
        </p:spPr>
        <p:txBody>
          <a:bodyPr>
            <a:noAutofit/>
          </a:bodyPr>
          <a:lstStyle/>
          <a:p>
            <a:r>
              <a:rPr lang="sv-SE" sz="2100" dirty="0"/>
              <a:t>Webbenkät till elever i åk 9 och gymnasiet år 2</a:t>
            </a:r>
          </a:p>
          <a:p>
            <a:endParaRPr lang="sv-SE" sz="600" dirty="0"/>
          </a:p>
          <a:p>
            <a:r>
              <a:rPr lang="sv-SE" sz="2100" dirty="0"/>
              <a:t>Enkäten innehåller cirka 35 frågor</a:t>
            </a:r>
          </a:p>
          <a:p>
            <a:endParaRPr lang="sv-SE" sz="600" dirty="0"/>
          </a:p>
          <a:p>
            <a:r>
              <a:rPr lang="sv-SE" sz="2100" dirty="0"/>
              <a:t>Enkäten besvarades anonymt under lektionstid </a:t>
            </a:r>
          </a:p>
          <a:p>
            <a:endParaRPr lang="sv-SE" sz="600" dirty="0"/>
          </a:p>
          <a:p>
            <a:r>
              <a:rPr lang="sv-SE" sz="2100" dirty="0"/>
              <a:t>Besvarades vecka 39-43, år 2017</a:t>
            </a:r>
          </a:p>
          <a:p>
            <a:pPr marL="0" indent="0">
              <a:buNone/>
            </a:pPr>
            <a:endParaRPr lang="sv-SE" sz="600" dirty="0"/>
          </a:p>
          <a:p>
            <a:r>
              <a:rPr lang="sv-SE" sz="2100" dirty="0">
                <a:solidFill>
                  <a:prstClr val="black"/>
                </a:solidFill>
              </a:rPr>
              <a:t>16 kommuner genomförde undersökningen och någon friskola deltog</a:t>
            </a:r>
          </a:p>
          <a:p>
            <a:endParaRPr lang="sv-SE" sz="600" dirty="0">
              <a:solidFill>
                <a:prstClr val="black"/>
              </a:solidFill>
              <a:cs typeface="Raavi" panose="020B0502040204020203" pitchFamily="34" charset="0"/>
            </a:endParaRPr>
          </a:p>
          <a:p>
            <a:pPr lvl="0"/>
            <a:r>
              <a:rPr lang="sv-SE" sz="2100" dirty="0">
                <a:solidFill>
                  <a:prstClr val="black"/>
                </a:solidFill>
                <a:cs typeface="Raavi" panose="020B0502040204020203" pitchFamily="34" charset="0"/>
              </a:rPr>
              <a:t>Totalt </a:t>
            </a:r>
            <a:r>
              <a:rPr lang="sv-SE" sz="2100" dirty="0">
                <a:cs typeface="Raavi" panose="020B0502040204020203" pitchFamily="34" charset="0"/>
              </a:rPr>
              <a:t>2 962 svar, 1708 elever i åk 9 och 1254 </a:t>
            </a:r>
            <a:r>
              <a:rPr lang="sv-SE" sz="2100" dirty="0">
                <a:solidFill>
                  <a:prstClr val="black"/>
                </a:solidFill>
                <a:cs typeface="Raavi" panose="020B0502040204020203" pitchFamily="34" charset="0"/>
              </a:rPr>
              <a:t>i gymnasiet år 2</a:t>
            </a:r>
          </a:p>
        </p:txBody>
      </p:sp>
    </p:spTree>
    <p:extLst>
      <p:ext uri="{BB962C8B-B14F-4D97-AF65-F5344CB8AC3E}">
        <p14:creationId xmlns:p14="http://schemas.microsoft.com/office/powerpoint/2010/main" val="24774150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101BD4C-8357-42B1-BB69-7ACE903DFD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0940631"/>
              </p:ext>
            </p:extLst>
          </p:nvPr>
        </p:nvGraphicFramePr>
        <p:xfrm>
          <a:off x="179512" y="195486"/>
          <a:ext cx="871296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93346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25B53BC-A09C-4DDB-B692-A8A77B9ECF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0580888"/>
              </p:ext>
            </p:extLst>
          </p:nvPr>
        </p:nvGraphicFramePr>
        <p:xfrm>
          <a:off x="251520" y="195486"/>
          <a:ext cx="856895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98282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8612CB7-5CC5-471C-A037-6A29A7B652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458458"/>
              </p:ext>
            </p:extLst>
          </p:nvPr>
        </p:nvGraphicFramePr>
        <p:xfrm>
          <a:off x="179512" y="195486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230045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B5E2073-F760-4C50-9E9E-3887A4F3EF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8510578"/>
              </p:ext>
            </p:extLst>
          </p:nvPr>
        </p:nvGraphicFramePr>
        <p:xfrm>
          <a:off x="251520" y="123478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62499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BD8443-8B5E-403B-BCF7-9CDA606D4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Attityder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2BBBE2-D1AA-433B-90BA-D55E8B3619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b="1" dirty="0"/>
              <a:t>Hur riskabel är ANDT-användning enligt eleverna i årskurs 9?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10464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873DFA9-C62A-4864-9FAE-9A7BA47D84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8828157"/>
              </p:ext>
            </p:extLst>
          </p:nvPr>
        </p:nvGraphicFramePr>
        <p:xfrm>
          <a:off x="179512" y="195486"/>
          <a:ext cx="849694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39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B189F12-B37F-4F15-9833-EFF970BCFD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004658"/>
              </p:ext>
            </p:extLst>
          </p:nvPr>
        </p:nvGraphicFramePr>
        <p:xfrm>
          <a:off x="251520" y="195486"/>
          <a:ext cx="856895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824180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8CFF24F-A504-4EA0-9AFC-76AC5FEEE1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0699310"/>
              </p:ext>
            </p:extLst>
          </p:nvPr>
        </p:nvGraphicFramePr>
        <p:xfrm>
          <a:off x="251520" y="195486"/>
          <a:ext cx="86409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51314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1B6C768-501B-4B1C-A1DC-A0907D9771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7077467"/>
              </p:ext>
            </p:extLst>
          </p:nvPr>
        </p:nvGraphicFramePr>
        <p:xfrm>
          <a:off x="251520" y="339502"/>
          <a:ext cx="856895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61844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Samverkan i planering och genomförande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457200" y="1221600"/>
            <a:ext cx="7316670" cy="343838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144900" indent="0">
              <a:buNone/>
            </a:pPr>
            <a:r>
              <a:rPr lang="sv-SE" sz="2100" dirty="0"/>
              <a:t>Kommuner, friskolor, länssamordnare för ANDT-frågor och Landstinget i Värmland samverkar i planering och genomförande av undersökningen </a:t>
            </a:r>
            <a:r>
              <a:rPr lang="sv-SE" sz="2100"/>
              <a:t>Elevers drogvanor.</a:t>
            </a:r>
            <a:endParaRPr lang="sv-SE" sz="2100" dirty="0"/>
          </a:p>
          <a:p>
            <a:pPr>
              <a:spcBef>
                <a:spcPct val="0"/>
              </a:spcBef>
              <a:buNone/>
            </a:pPr>
            <a:endParaRPr lang="sv-SE" sz="2250" b="1" dirty="0">
              <a:solidFill>
                <a:srgbClr val="003A70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buNone/>
            </a:pPr>
            <a:endParaRPr lang="sv-SE" sz="2250" b="1" dirty="0">
              <a:solidFill>
                <a:srgbClr val="003A70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buNone/>
            </a:pPr>
            <a:endParaRPr lang="sv-SE" sz="2250" b="1" dirty="0">
              <a:solidFill>
                <a:srgbClr val="003A7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479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9552" y="195485"/>
            <a:ext cx="6894106" cy="972109"/>
          </a:xfrm>
        </p:spPr>
        <p:txBody>
          <a:bodyPr>
            <a:normAutofit/>
          </a:bodyPr>
          <a:lstStyle/>
          <a:p>
            <a:r>
              <a:rPr lang="sv-SE" sz="3200" b="1" dirty="0"/>
              <a:t>Resultatredovisning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539552" y="1167595"/>
            <a:ext cx="7234318" cy="3204355"/>
          </a:xfrm>
        </p:spPr>
        <p:txBody>
          <a:bodyPr>
            <a:normAutofit fontScale="77500" lnSpcReduction="20000"/>
          </a:bodyPr>
          <a:lstStyle/>
          <a:p>
            <a:r>
              <a:rPr lang="sv-SE" sz="2100" dirty="0">
                <a:latin typeface="+mj-lt"/>
                <a:ea typeface="Times New Roman"/>
                <a:cs typeface="Raavi" panose="020B0502040204020203" pitchFamily="34" charset="0"/>
              </a:rPr>
              <a:t>Resultat återrapporteras på länsnivå samt kommun- och skolnivå om det är minst 30 svarande elever. </a:t>
            </a:r>
          </a:p>
          <a:p>
            <a:endParaRPr lang="sv-SE" sz="675" dirty="0">
              <a:latin typeface="+mj-lt"/>
              <a:ea typeface="Times New Roman"/>
              <a:cs typeface="Raavi" panose="020B0502040204020203" pitchFamily="34" charset="0"/>
            </a:endParaRPr>
          </a:p>
          <a:p>
            <a:pPr marL="144900" indent="0">
              <a:buNone/>
            </a:pPr>
            <a:endParaRPr lang="sv-SE" sz="600" dirty="0">
              <a:latin typeface="+mj-lt"/>
              <a:cs typeface="Raavi" panose="020B0502040204020203" pitchFamily="34" charset="0"/>
            </a:endParaRPr>
          </a:p>
          <a:p>
            <a:r>
              <a:rPr lang="sv-SE" sz="2100" dirty="0"/>
              <a:t>Resultat redovisas i procent. </a:t>
            </a:r>
          </a:p>
          <a:p>
            <a:endParaRPr lang="sv-SE" sz="1000" dirty="0"/>
          </a:p>
          <a:p>
            <a:pPr marL="0" indent="0">
              <a:buNone/>
            </a:pPr>
            <a:endParaRPr lang="sv-SE" sz="600" dirty="0"/>
          </a:p>
          <a:p>
            <a:r>
              <a:rPr lang="sv-SE" sz="2100" dirty="0"/>
              <a:t>Procentandelarna i diagrammen visar procent av de som svarat på den aktuella frågan (om ej annat anges).</a:t>
            </a:r>
          </a:p>
          <a:p>
            <a:endParaRPr lang="sv-SE" sz="1000" dirty="0"/>
          </a:p>
          <a:p>
            <a:endParaRPr lang="sv-SE" sz="900" dirty="0"/>
          </a:p>
          <a:p>
            <a:r>
              <a:rPr lang="sv-SE" sz="2100" dirty="0"/>
              <a:t>Vid beteckningen * är antalet svar i gruppen mindre än 30 och uppgiften är då för osäker för att återges.</a:t>
            </a:r>
          </a:p>
          <a:p>
            <a:endParaRPr lang="sv-SE" sz="2100" dirty="0"/>
          </a:p>
          <a:p>
            <a:pPr marL="0" indent="0">
              <a:buNone/>
            </a:pPr>
            <a:endParaRPr lang="sv-SE" sz="1500" dirty="0">
              <a:latin typeface="+mj-lt"/>
              <a:cs typeface="Raavi" panose="020B0502040204020203" pitchFamily="34" charset="0"/>
            </a:endParaRPr>
          </a:p>
          <a:p>
            <a:pPr marL="0" indent="0">
              <a:buNone/>
            </a:pPr>
            <a:endParaRPr lang="sv-SE" sz="1350" dirty="0">
              <a:latin typeface="+mj-lt"/>
              <a:cs typeface="Raavi" panose="020B0502040204020203" pitchFamily="34" charset="0"/>
            </a:endParaRPr>
          </a:p>
          <a:p>
            <a:pPr marL="0" indent="0">
              <a:buNone/>
            </a:pPr>
            <a:endParaRPr lang="sv-SE" sz="1350" dirty="0">
              <a:latin typeface="+mj-lt"/>
              <a:cs typeface="Raavi" panose="020B0502040204020203" pitchFamily="34" charset="0"/>
            </a:endParaRPr>
          </a:p>
          <a:p>
            <a:pPr marL="0" indent="0">
              <a:buNone/>
            </a:pPr>
            <a:r>
              <a:rPr lang="sv-SE" sz="1350" dirty="0">
                <a:latin typeface="+mj-lt"/>
                <a:cs typeface="Raavi" panose="020B0502040204020203" pitchFamily="34" charset="0"/>
              </a:rPr>
              <a:t>Mer information om resultatredovisning finns sist i presentationen.</a:t>
            </a:r>
          </a:p>
          <a:p>
            <a:endParaRPr lang="sv-SE" sz="2100" dirty="0">
              <a:solidFill>
                <a:srgbClr val="FF0000"/>
              </a:solidFill>
              <a:latin typeface="+mj-lt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7746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b="1" dirty="0"/>
              <a:t>Resultatredovisning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457200" y="951310"/>
            <a:ext cx="7787208" cy="3924695"/>
          </a:xfrm>
        </p:spPr>
        <p:txBody>
          <a:bodyPr>
            <a:normAutofit/>
          </a:bodyPr>
          <a:lstStyle/>
          <a:p>
            <a:r>
              <a:rPr lang="sv-SE" sz="1300" dirty="0">
                <a:solidFill>
                  <a:prstClr val="black"/>
                </a:solidFill>
              </a:rPr>
              <a:t>Sammanställningar på kommun- och skolnivå och könsgrupper om det är minst 30 svarande elever. </a:t>
            </a:r>
          </a:p>
          <a:p>
            <a:r>
              <a:rPr lang="sv-SE" sz="1300" dirty="0">
                <a:solidFill>
                  <a:prstClr val="black"/>
                </a:solidFill>
              </a:rPr>
              <a:t>Könsuppdelade resultat redovisas för alla ANDT-kärnindikatorer samt fördelning över killar och tjejer för övriga frågor på länsnivå. </a:t>
            </a:r>
          </a:p>
          <a:p>
            <a:r>
              <a:rPr lang="sv-SE" sz="1300" dirty="0">
                <a:solidFill>
                  <a:prstClr val="black"/>
                </a:solidFill>
              </a:rPr>
              <a:t>Resultat för kommuner, skolor eller grupper med få elever bör tolkas med försiktighet. </a:t>
            </a:r>
          </a:p>
          <a:p>
            <a:r>
              <a:rPr lang="sv-SE" sz="1300" dirty="0">
                <a:solidFill>
                  <a:prstClr val="black"/>
                </a:solidFill>
              </a:rPr>
              <a:t>Har en kommun eller skola färre än 30 svar har dessa svar lagts in i läns- alternativt kommunrapporten och redovisas ej separat. </a:t>
            </a:r>
          </a:p>
          <a:p>
            <a:r>
              <a:rPr lang="sv-SE" sz="1300" dirty="0">
                <a:solidFill>
                  <a:prstClr val="black"/>
                </a:solidFill>
              </a:rPr>
              <a:t>Svarsfrekvensen för en skola måste vara minst 50 procent för en skolrapport.</a:t>
            </a:r>
          </a:p>
          <a:p>
            <a:pPr lvl="0"/>
            <a:r>
              <a:rPr lang="sv-SE" sz="1300" dirty="0">
                <a:solidFill>
                  <a:prstClr val="black"/>
                </a:solidFill>
              </a:rPr>
              <a:t>Sammanslagning av svarsalternativ har gjorts för att redovisa andelen rökare, snusare, alkoholkonsumenter, förklaring av vilka svarsalternativ som ingår finns vid aktuella bilder. </a:t>
            </a:r>
          </a:p>
          <a:p>
            <a:pPr lvl="0"/>
            <a:r>
              <a:rPr lang="sv-SE" sz="1300" dirty="0">
                <a:solidFill>
                  <a:prstClr val="black"/>
                </a:solidFill>
              </a:rPr>
              <a:t>Klassbortfall - i årskurs 9 påverkas sannolikt inte resultaten lika mycket som vid individbortfall. Detta eftersom man kan anta att ej deltagande klasser inte avviker från deltagande klasser. Klassbortfall antas påverka resultaten mer i gymnasiet där klassammansättningen i högre grad speglar elevernas egenskaper och intressen.</a:t>
            </a:r>
          </a:p>
          <a:p>
            <a:r>
              <a:rPr lang="sv-SE" sz="1300" dirty="0">
                <a:solidFill>
                  <a:prstClr val="black"/>
                </a:solidFill>
              </a:rPr>
              <a:t>Det interna bortfallet var lågt för de frågor som ställdes till alla elever. Internt bortfall = elever besvarar inte alla frågor t.ex. hoppar över vissa frågor eller slutar efter att ha besvarat halva enkäten.</a:t>
            </a:r>
          </a:p>
        </p:txBody>
      </p:sp>
    </p:spTree>
    <p:extLst>
      <p:ext uri="{BB962C8B-B14F-4D97-AF65-F5344CB8AC3E}">
        <p14:creationId xmlns:p14="http://schemas.microsoft.com/office/powerpoint/2010/main" val="4125872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AB6F17-7BA0-4E01-B479-2FE78D315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Antal svarande i årskurs 9</a:t>
            </a:r>
          </a:p>
        </p:txBody>
      </p:sp>
      <p:graphicFrame>
        <p:nvGraphicFramePr>
          <p:cNvPr id="11" name="Platshållare för innehåll 10">
            <a:extLst>
              <a:ext uri="{FF2B5EF4-FFF2-40B4-BE49-F238E27FC236}">
                <a16:creationId xmlns:a16="http://schemas.microsoft.com/office/drawing/2014/main" id="{299E0A34-1703-4FCF-B5B2-70B577EC01A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12955141"/>
              </p:ext>
            </p:extLst>
          </p:nvPr>
        </p:nvGraphicFramePr>
        <p:xfrm>
          <a:off x="457200" y="858792"/>
          <a:ext cx="2458616" cy="4130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504">
                  <a:extLst>
                    <a:ext uri="{9D8B030D-6E8A-4147-A177-3AD203B41FA5}">
                      <a16:colId xmlns:a16="http://schemas.microsoft.com/office/drawing/2014/main" val="394613716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693214531"/>
                    </a:ext>
                  </a:extLst>
                </a:gridCol>
              </a:tblGrid>
              <a:tr h="22938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Boendekommun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u="none" strike="noStrike" dirty="0">
                          <a:effectLst/>
                        </a:rPr>
                        <a:t>Totalt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096043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Arvika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2972624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Eda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2574017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Filipstad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73779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Forshaga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30913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Grums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56543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Hagfors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8777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Hammarö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405615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Karlstad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784048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Kil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392779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Kristinehamn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0926754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Munkfors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2451523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Storfors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37160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Sunne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36591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Säffle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640254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Torsby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533856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Årjäng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017426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Annan kommun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5892971"/>
                  </a:ext>
                </a:extLst>
              </a:tr>
              <a:tr h="22938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1" u="none" strike="noStrike" dirty="0">
                          <a:effectLst/>
                        </a:rPr>
                        <a:t>Värmland</a:t>
                      </a:r>
                      <a:endParaRPr lang="sv-S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1708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54983941"/>
                  </a:ext>
                </a:extLst>
              </a:tr>
            </a:tbl>
          </a:graphicData>
        </a:graphic>
      </p:graphicFrame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34648227-C3CF-4F47-802F-E5F86EFDDD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44900" indent="0">
              <a:buNone/>
            </a:pPr>
            <a:r>
              <a:rPr lang="sv-SE" sz="2000" dirty="0"/>
              <a:t>Könsfördelningen på länsnivå;</a:t>
            </a:r>
          </a:p>
          <a:p>
            <a:r>
              <a:rPr lang="sv-SE" sz="2000" dirty="0"/>
              <a:t>867 killar</a:t>
            </a:r>
          </a:p>
          <a:p>
            <a:r>
              <a:rPr lang="sv-SE" sz="2000" dirty="0"/>
              <a:t>805 tjejer</a:t>
            </a:r>
          </a:p>
          <a:p>
            <a:r>
              <a:rPr lang="sv-SE" sz="2000" dirty="0"/>
              <a:t>34 annan könsidentitet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251959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8E48D10-13FD-4292-8A8B-367080EC1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Tobaksbruk	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0929A8D-E464-4D3A-B52B-2E76EB0F41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Rökning och snusning</a:t>
            </a:r>
          </a:p>
        </p:txBody>
      </p:sp>
    </p:spTree>
    <p:extLst>
      <p:ext uri="{BB962C8B-B14F-4D97-AF65-F5344CB8AC3E}">
        <p14:creationId xmlns:p14="http://schemas.microsoft.com/office/powerpoint/2010/main" val="3371875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54898F9-A9A9-49A8-A240-63A1C0D184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3574409"/>
              </p:ext>
            </p:extLst>
          </p:nvPr>
        </p:nvGraphicFramePr>
        <p:xfrm>
          <a:off x="395536" y="411510"/>
          <a:ext cx="842493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ruta 1">
            <a:extLst>
              <a:ext uri="{FF2B5EF4-FFF2-40B4-BE49-F238E27FC236}">
                <a16:creationId xmlns:a16="http://schemas.microsoft.com/office/drawing/2014/main" id="{3D462430-D7D8-4C49-A42D-150AE4640008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1320797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0A3115A-2C29-4564-8DC3-A399A03612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818642"/>
              </p:ext>
            </p:extLst>
          </p:nvPr>
        </p:nvGraphicFramePr>
        <p:xfrm>
          <a:off x="179512" y="123478"/>
          <a:ext cx="8784976" cy="4824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4CE33B53-0C8E-402C-96F5-F6C31E657834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3401072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AE706D1-836A-4555-B5C3-0EA602AFC0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4370433"/>
              </p:ext>
            </p:extLst>
          </p:nvPr>
        </p:nvGraphicFramePr>
        <p:xfrm>
          <a:off x="251520" y="195486"/>
          <a:ext cx="864096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649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619EE710-DC52-4CFC-99B2-412B136C8435}" vid="{C03DEFA5-E84C-4BF0-931E-2A012CBE02A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Landstinget vit bakgrund</Template>
  <TotalTime>5366</TotalTime>
  <Words>1385</Words>
  <Application>Microsoft Office PowerPoint</Application>
  <PresentationFormat>Bildspel på skärmen (16:9)</PresentationFormat>
  <Paragraphs>240</Paragraphs>
  <Slides>40</Slides>
  <Notes>17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40</vt:i4>
      </vt:variant>
    </vt:vector>
  </HeadingPairs>
  <TitlesOfParts>
    <vt:vector size="45" baseType="lpstr">
      <vt:lpstr>Arial</vt:lpstr>
      <vt:lpstr>Calibri</vt:lpstr>
      <vt:lpstr>Raavi</vt:lpstr>
      <vt:lpstr>Times New Roman</vt:lpstr>
      <vt:lpstr>Office-tema</vt:lpstr>
      <vt:lpstr>Elevers drogvanor 2017 årskurs 9 Läns- och kommunrapport</vt:lpstr>
      <vt:lpstr>Drogvaneundersökningen ska bidra med aktuellt kunskapsunderlag</vt:lpstr>
      <vt:lpstr>Undersökningens genomförande</vt:lpstr>
      <vt:lpstr>Resultatredovisning</vt:lpstr>
      <vt:lpstr>Antal svarande i årskurs 9</vt:lpstr>
      <vt:lpstr>Tobaksbruk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Kosttillskott och energidryck</vt:lpstr>
      <vt:lpstr>PowerPoint-presentation</vt:lpstr>
      <vt:lpstr>PowerPoint-presentation</vt:lpstr>
      <vt:lpstr>Alkoholkonsumtion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Narkotika, läkemedel och anabola steroider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Attityder</vt:lpstr>
      <vt:lpstr>PowerPoint-presentation</vt:lpstr>
      <vt:lpstr>PowerPoint-presentation</vt:lpstr>
      <vt:lpstr>PowerPoint-presentation</vt:lpstr>
      <vt:lpstr>PowerPoint-presentation</vt:lpstr>
      <vt:lpstr>Samverkan i planering och genomförande</vt:lpstr>
      <vt:lpstr>Resultatredovisning</vt:lpstr>
    </vt:vector>
  </TitlesOfParts>
  <Company>Landstinget i Värmland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Cecilia Nyberg</dc:creator>
  <dc:description>OH Landstinget vit.potx_x000d_
2016-04-08</dc:description>
  <cp:lastModifiedBy>Cecilia Nyberg</cp:lastModifiedBy>
  <cp:revision>2</cp:revision>
  <dcterms:created xsi:type="dcterms:W3CDTF">2017-11-21T07:26:26Z</dcterms:created>
  <dcterms:modified xsi:type="dcterms:W3CDTF">2018-10-18T08:42:39Z</dcterms:modified>
</cp:coreProperties>
</file>