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339" r:id="rId3"/>
    <p:sldId id="340" r:id="rId4"/>
    <p:sldId id="345" r:id="rId5"/>
    <p:sldId id="341" r:id="rId6"/>
    <p:sldId id="342" r:id="rId7"/>
    <p:sldId id="321" r:id="rId8"/>
    <p:sldId id="325" r:id="rId9"/>
    <p:sldId id="326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33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22" r:id="rId38"/>
    <p:sldId id="323" r:id="rId39"/>
    <p:sldId id="324" r:id="rId40"/>
    <p:sldId id="304" r:id="rId41"/>
    <p:sldId id="307" r:id="rId42"/>
    <p:sldId id="308" r:id="rId43"/>
    <p:sldId id="309" r:id="rId44"/>
    <p:sldId id="310" r:id="rId45"/>
    <p:sldId id="311" r:id="rId46"/>
    <p:sldId id="313" r:id="rId47"/>
    <p:sldId id="314" r:id="rId48"/>
    <p:sldId id="344" r:id="rId49"/>
  </p:sldIdLst>
  <p:sldSz cx="9144000" cy="6858000" type="screen4x3"/>
  <p:notesSz cx="6858000" cy="9144000"/>
  <p:custDataLst>
    <p:tags r:id="rId5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llanmörkt format 4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llanmörkt format 4 - Dekorfär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8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Är du...</c:v>
                </c:pt>
              </c:strCache>
            </c:strRef>
          </c:tx>
          <c:invertIfNegative val="1"/>
          <c:dPt>
            <c:idx val="1"/>
            <c:invertIfNegative val="1"/>
            <c:bubble3D val="0"/>
            <c:spPr>
              <a:solidFill>
                <a:schemeClr val="accent3"/>
              </a:solidFill>
            </c:spPr>
          </c:dPt>
          <c:dPt>
            <c:idx val="2"/>
            <c:invertIfNegative val="1"/>
            <c:bubble3D val="0"/>
            <c:spPr>
              <a:solidFill>
                <a:schemeClr val="accent2"/>
              </a:solidFill>
            </c:spPr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Kille</c:v>
                </c:pt>
                <c:pt idx="1">
                  <c:v>Tjej</c:v>
                </c:pt>
                <c:pt idx="2">
                  <c:v>Annan könstillhörighet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0.48868560423688001</c:v>
                </c:pt>
                <c:pt idx="1">
                  <c:v>0.48964853153586901</c:v>
                </c:pt>
                <c:pt idx="2">
                  <c:v>2.1665864227250801E-2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25800"/>
        <c:axId val="347819920"/>
      </c:barChart>
      <c:catAx>
        <c:axId val="3478258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347819920"/>
        <c:crosses val="autoZero"/>
        <c:auto val="1"/>
        <c:lblAlgn val="ctr"/>
        <c:lblOffset val="100"/>
        <c:noMultiLvlLbl val="1"/>
      </c:catAx>
      <c:valAx>
        <c:axId val="3478199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347825800"/>
        <c:crosses val="autoZero"/>
        <c:crossBetween val="between"/>
        <c:majorUnit val="0.2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6759473208379498E-2"/>
          <c:y val="3.2566674955316392E-2"/>
          <c:w val="0.89544179087135067"/>
          <c:h val="0.78842623574588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Från kompisar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föräldrar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0.37681160000000002</c:v>
                </c:pt>
                <c:pt idx="1">
                  <c:v>0.35507250000000001</c:v>
                </c:pt>
                <c:pt idx="2">
                  <c:v>0.20289850000000001</c:v>
                </c:pt>
                <c:pt idx="3">
                  <c:v>6.521739E-2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Från kompisar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föräldrar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0.56410260000000001</c:v>
                </c:pt>
                <c:pt idx="1">
                  <c:v>0.30769229999999997</c:v>
                </c:pt>
                <c:pt idx="2">
                  <c:v>0.10256410000000001</c:v>
                </c:pt>
                <c:pt idx="3">
                  <c:v>2.5641029999999999E-2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38869560"/>
        <c:axId val="338866032"/>
      </c:barChart>
      <c:catAx>
        <c:axId val="3388695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38866032"/>
        <c:crosses val="autoZero"/>
        <c:auto val="1"/>
        <c:lblAlgn val="ctr"/>
        <c:lblOffset val="100"/>
        <c:noMultiLvlLbl val="1"/>
      </c:catAx>
      <c:valAx>
        <c:axId val="33886603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3886956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187239644117023"/>
          <c:y val="0.92995458209351267"/>
          <c:w val="0.19463714021581699"/>
          <c:h val="5.4149567849829695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9214929997295897E-2"/>
          <c:y val="3.2566674955316392E-2"/>
          <c:w val="0.89248259627337001"/>
          <c:h val="0.757733894291345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Några gånger per år eller mer sällan</c:v>
                </c:pt>
                <c:pt idx="1">
                  <c:v>Några gånger i månaden</c:v>
                </c:pt>
                <c:pt idx="2">
                  <c:v>Minst en gång i veckan</c:v>
                </c:pt>
                <c:pt idx="3">
                  <c:v>Nästan varje dag eller oftare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0.53103410000000006</c:v>
                </c:pt>
                <c:pt idx="1">
                  <c:v>0.23251230000000001</c:v>
                </c:pt>
                <c:pt idx="2">
                  <c:v>0.13300490000000001</c:v>
                </c:pt>
                <c:pt idx="3">
                  <c:v>0.10344818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Några gånger per år eller mer sällan</c:v>
                </c:pt>
                <c:pt idx="1">
                  <c:v>Några gånger i månaden</c:v>
                </c:pt>
                <c:pt idx="2">
                  <c:v>Minst en gång i veckan</c:v>
                </c:pt>
                <c:pt idx="3">
                  <c:v>Nästan varje dag eller oftare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0.63189000000000006</c:v>
                </c:pt>
                <c:pt idx="1">
                  <c:v>0.20767720000000001</c:v>
                </c:pt>
                <c:pt idx="2">
                  <c:v>9.448819E-2</c:v>
                </c:pt>
                <c:pt idx="3">
                  <c:v>6.6929089999999997E-2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38864072"/>
        <c:axId val="338867600"/>
      </c:barChart>
      <c:catAx>
        <c:axId val="3388640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38867600"/>
        <c:crosses val="autoZero"/>
        <c:auto val="1"/>
        <c:lblAlgn val="ctr"/>
        <c:lblOffset val="100"/>
        <c:noMultiLvlLbl val="1"/>
      </c:catAx>
      <c:valAx>
        <c:axId val="33886760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3886407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9576747761779091"/>
          <c:y val="0.92995458209351267"/>
          <c:w val="0.22676751849375226"/>
          <c:h val="5.4149567849829695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vitaminer</c:v>
                </c:pt>
                <c:pt idx="2">
                  <c:v>Ja, muskeltillväxt/prestationshöjande</c:v>
                </c:pt>
                <c:pt idx="3">
                  <c:v>Ja, för viktminskning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0.58019799999999999</c:v>
                </c:pt>
                <c:pt idx="1">
                  <c:v>0.34455449999999999</c:v>
                </c:pt>
                <c:pt idx="2">
                  <c:v>9.7029699999999997E-2</c:v>
                </c:pt>
                <c:pt idx="3">
                  <c:v>8.9108910000000006E-3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vitaminer</c:v>
                </c:pt>
                <c:pt idx="2">
                  <c:v>Ja, muskeltillväxt/prestationshöjande</c:v>
                </c:pt>
                <c:pt idx="3">
                  <c:v>Ja, för viktminskning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0.47783249999999999</c:v>
                </c:pt>
                <c:pt idx="1">
                  <c:v>0.50935960000000002</c:v>
                </c:pt>
                <c:pt idx="2">
                  <c:v>2.1674880000000001E-2</c:v>
                </c:pt>
                <c:pt idx="3">
                  <c:v>3.3497539999999999E-2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1714240"/>
        <c:axId val="341714632"/>
      </c:barChart>
      <c:catAx>
        <c:axId val="341714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1920000"/>
          <a:lstStyle/>
          <a:p>
            <a:pPr>
              <a:defRPr sz="1050">
                <a:latin typeface="Verdana"/>
              </a:defRPr>
            </a:pPr>
            <a:endParaRPr lang="sv-SE"/>
          </a:p>
        </c:txPr>
        <c:crossAx val="341714632"/>
        <c:crosses val="autoZero"/>
        <c:auto val="1"/>
        <c:lblAlgn val="ctr"/>
        <c:lblOffset val="100"/>
        <c:noMultiLvlLbl val="1"/>
      </c:catAx>
      <c:valAx>
        <c:axId val="34171463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1424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2909522908841174"/>
          <c:y val="0.93992698293692678"/>
          <c:w val="0.16804629604975022"/>
          <c:h val="5.854683620590103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5196239456877168E-2"/>
          <c:y val="3.0291570555308917E-2"/>
          <c:w val="0.89732572256736243"/>
          <c:h val="0.759873210621249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mer än 12 månader sedan</c:v>
                </c:pt>
                <c:pt idx="2">
                  <c:v>Ja, de senaste 12 månaderna</c:v>
                </c:pt>
                <c:pt idx="3">
                  <c:v>Ja, de senaste 30 dagarna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0.61166010000000004</c:v>
                </c:pt>
                <c:pt idx="1">
                  <c:v>7.2134390000000007E-2</c:v>
                </c:pt>
                <c:pt idx="2">
                  <c:v>0.15019759999999999</c:v>
                </c:pt>
                <c:pt idx="3">
                  <c:v>0.16600790000000001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mer än 12 månader sedan</c:v>
                </c:pt>
                <c:pt idx="2">
                  <c:v>Ja, de senaste 12 månaderna</c:v>
                </c:pt>
                <c:pt idx="3">
                  <c:v>Ja, de senaste 30 dagarna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0.56932150000000004</c:v>
                </c:pt>
                <c:pt idx="1">
                  <c:v>4.916421E-2</c:v>
                </c:pt>
                <c:pt idx="2">
                  <c:v>0.16322519999999999</c:v>
                </c:pt>
                <c:pt idx="3">
                  <c:v>0.21828910000000001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1715416"/>
        <c:axId val="341715808"/>
      </c:barChart>
      <c:catAx>
        <c:axId val="3417154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15808"/>
        <c:crosses val="autoZero"/>
        <c:auto val="1"/>
        <c:lblAlgn val="ctr"/>
        <c:lblOffset val="100"/>
        <c:noMultiLvlLbl val="1"/>
      </c:catAx>
      <c:valAx>
        <c:axId val="34171580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1541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522937391340902"/>
          <c:y val="0.93484794743394317"/>
          <c:w val="0.21496385286519715"/>
          <c:h val="5.0366684879962993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3088910761154858E-2"/>
          <c:y val="3.2519893346665003E-2"/>
          <c:w val="0.8878138670166229"/>
          <c:h val="0.786084656084656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1-6 gånger senaste året</c:v>
                </c:pt>
                <c:pt idx="1">
                  <c:v>1-3 gånger i månaden</c:v>
                </c:pt>
                <c:pt idx="2">
                  <c:v>1 gång i veckan eller oftare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0.72187500000000004</c:v>
                </c:pt>
                <c:pt idx="1">
                  <c:v>0.18124999999999999</c:v>
                </c:pt>
                <c:pt idx="2">
                  <c:v>9.6874999999999989E-2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1-6 gånger senaste året</c:v>
                </c:pt>
                <c:pt idx="1">
                  <c:v>1-3 gånger i månaden</c:v>
                </c:pt>
                <c:pt idx="2">
                  <c:v>1 gång i veckan eller oftare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0.7279795</c:v>
                </c:pt>
                <c:pt idx="1">
                  <c:v>0.2098449</c:v>
                </c:pt>
                <c:pt idx="2">
                  <c:v>6.2176430000000005E-2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1716592"/>
        <c:axId val="341716984"/>
      </c:barChart>
      <c:catAx>
        <c:axId val="3417165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16984"/>
        <c:crosses val="autoZero"/>
        <c:auto val="1"/>
        <c:lblAlgn val="ctr"/>
        <c:lblOffset val="100"/>
        <c:noMultiLvlLbl val="1"/>
      </c:catAx>
      <c:valAx>
        <c:axId val="341716984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1659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9124138779527556"/>
          <c:y val="0.93005520143315423"/>
          <c:w val="0.21751722440944882"/>
          <c:h val="5.4071782693829937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6759473208379498E-2"/>
          <c:y val="3.116237049197082E-2"/>
          <c:w val="0.89544179087135067"/>
          <c:h val="0.752970221137754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Ingen gång senaste året</c:v>
                </c:pt>
                <c:pt idx="1">
                  <c:v>1-6 gånger senaste året</c:v>
                </c:pt>
                <c:pt idx="2">
                  <c:v>1-3 gånger i månaden</c:v>
                </c:pt>
                <c:pt idx="3">
                  <c:v>Minst en gång i veckan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0.40880499999999997</c:v>
                </c:pt>
                <c:pt idx="1">
                  <c:v>0.41509390000000002</c:v>
                </c:pt>
                <c:pt idx="2">
                  <c:v>0.12893073999999999</c:v>
                </c:pt>
                <c:pt idx="3">
                  <c:v>4.716981E-2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Ingen gång senaste året</c:v>
                </c:pt>
                <c:pt idx="1">
                  <c:v>1-6 gånger senaste året</c:v>
                </c:pt>
                <c:pt idx="2">
                  <c:v>1-3 gånger i månaden</c:v>
                </c:pt>
                <c:pt idx="3">
                  <c:v>Minst en gång i veckan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0.39119169999999998</c:v>
                </c:pt>
                <c:pt idx="1">
                  <c:v>0.46373010000000003</c:v>
                </c:pt>
                <c:pt idx="2">
                  <c:v>0.11658047000000001</c:v>
                </c:pt>
                <c:pt idx="3">
                  <c:v>2.8497410000000001E-2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1717768"/>
        <c:axId val="341718160"/>
      </c:barChart>
      <c:catAx>
        <c:axId val="3417177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18160"/>
        <c:crosses val="autoZero"/>
        <c:auto val="1"/>
        <c:lblAlgn val="ctr"/>
        <c:lblOffset val="100"/>
        <c:noMultiLvlLbl val="1"/>
      </c:catAx>
      <c:valAx>
        <c:axId val="34171816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1776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187239644117023"/>
          <c:y val="0.93297500383254339"/>
          <c:w val="0.19463714021581699"/>
          <c:h val="5.1814589534601482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sv-SE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Kille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Blad1!$A$2:$A$9</c:f>
              <c:strCache>
                <c:ptCount val="8"/>
                <c:pt idx="0">
                  <c:v>Kört motorfordon</c:v>
                </c:pt>
                <c:pt idx="1">
                  <c:v>Råkat i slagsmål</c:v>
                </c:pt>
                <c:pt idx="2">
                  <c:v>Åkt motorfordon med  berusad</c:v>
                </c:pt>
                <c:pt idx="3">
                  <c:v>Haft oskyddat sex</c:v>
                </c:pt>
                <c:pt idx="4">
                  <c:v>Råkat ut för olycka/skadats</c:v>
                </c:pt>
                <c:pt idx="5">
                  <c:v>Haft oönskat sex</c:v>
                </c:pt>
                <c:pt idx="6">
                  <c:v>Behövt uppsöka sjukhus/akuten</c:v>
                </c:pt>
                <c:pt idx="7">
                  <c:v>Medvetet skadat mig själv</c:v>
                </c:pt>
              </c:strCache>
            </c:strRef>
          </c:cat>
          <c:val>
            <c:numRef>
              <c:f>Blad1!$B$2:$B$9</c:f>
              <c:numCache>
                <c:formatCode>General</c:formatCode>
                <c:ptCount val="8"/>
                <c:pt idx="0">
                  <c:v>20</c:v>
                </c:pt>
                <c:pt idx="1">
                  <c:v>16</c:v>
                </c:pt>
                <c:pt idx="2">
                  <c:v>16</c:v>
                </c:pt>
                <c:pt idx="3">
                  <c:v>15</c:v>
                </c:pt>
                <c:pt idx="4">
                  <c:v>14</c:v>
                </c:pt>
                <c:pt idx="5">
                  <c:v>7</c:v>
                </c:pt>
                <c:pt idx="6">
                  <c:v>7</c:v>
                </c:pt>
                <c:pt idx="7">
                  <c:v>5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Blad1!$A$2:$A$9</c:f>
              <c:strCache>
                <c:ptCount val="8"/>
                <c:pt idx="0">
                  <c:v>Kört motorfordon</c:v>
                </c:pt>
                <c:pt idx="1">
                  <c:v>Råkat i slagsmål</c:v>
                </c:pt>
                <c:pt idx="2">
                  <c:v>Åkt motorfordon med  berusad</c:v>
                </c:pt>
                <c:pt idx="3">
                  <c:v>Haft oskyddat sex</c:v>
                </c:pt>
                <c:pt idx="4">
                  <c:v>Råkat ut för olycka/skadats</c:v>
                </c:pt>
                <c:pt idx="5">
                  <c:v>Haft oönskat sex</c:v>
                </c:pt>
                <c:pt idx="6">
                  <c:v>Behövt uppsöka sjukhus/akuten</c:v>
                </c:pt>
                <c:pt idx="7">
                  <c:v>Medvetet skadat mig själv</c:v>
                </c:pt>
              </c:strCache>
            </c:strRef>
          </c:cat>
          <c:val>
            <c:numRef>
              <c:f>Blad1!$C$2:$C$9</c:f>
              <c:numCache>
                <c:formatCode>General</c:formatCode>
                <c:ptCount val="8"/>
                <c:pt idx="0">
                  <c:v>11</c:v>
                </c:pt>
                <c:pt idx="1">
                  <c:v>9</c:v>
                </c:pt>
                <c:pt idx="2">
                  <c:v>13</c:v>
                </c:pt>
                <c:pt idx="3">
                  <c:v>17</c:v>
                </c:pt>
                <c:pt idx="4">
                  <c:v>14</c:v>
                </c:pt>
                <c:pt idx="5">
                  <c:v>8</c:v>
                </c:pt>
                <c:pt idx="6">
                  <c:v>6</c:v>
                </c:pt>
                <c:pt idx="7">
                  <c:v>15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41718944"/>
        <c:axId val="341719336"/>
      </c:barChart>
      <c:catAx>
        <c:axId val="3417189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50"/>
            </a:pPr>
            <a:endParaRPr lang="sv-SE"/>
          </a:p>
        </c:txPr>
        <c:crossAx val="341719336"/>
        <c:crosses val="autoZero"/>
        <c:auto val="1"/>
        <c:lblAlgn val="ctr"/>
        <c:lblOffset val="100"/>
        <c:noMultiLvlLbl val="0"/>
      </c:catAx>
      <c:valAx>
        <c:axId val="341719336"/>
        <c:scaling>
          <c:orientation val="minMax"/>
          <c:max val="5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sv-SE"/>
          </a:p>
        </c:txPr>
        <c:crossAx val="341718944"/>
        <c:crosses val="autoZero"/>
        <c:crossBetween val="between"/>
        <c:majorUnit val="10"/>
      </c:val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sv-S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48894817492751058"/>
          <c:y val="2.63696354685754E-2"/>
          <c:w val="0.47119001292148721"/>
          <c:h val="0.811654925855455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Handlade själv utomlands</c:v>
                </c:pt>
                <c:pt idx="1">
                  <c:v>Köpte själv på Systembolaget/i butik</c:v>
                </c:pt>
                <c:pt idx="2">
                  <c:v>Från annan vuxen som bjöd</c:v>
                </c:pt>
                <c:pt idx="3">
                  <c:v>Egna föräldrar/vårdnadshavare med lov</c:v>
                </c:pt>
                <c:pt idx="4">
                  <c:v>Langare köpte ut/sålde till mig</c:v>
                </c:pt>
                <c:pt idx="5">
                  <c:v>Egna föräldrar/vårdnadshavare utan lov</c:v>
                </c:pt>
                <c:pt idx="6">
                  <c:v>Annat sätt</c:v>
                </c:pt>
                <c:pt idx="7">
                  <c:v>Vet ej</c:v>
                </c:pt>
                <c:pt idx="8">
                  <c:v>Från syskon, pojk-/flickvän, kompis 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1.3020830000000001E-2</c:v>
                </c:pt>
                <c:pt idx="1">
                  <c:v>5.2083329999999999E-3</c:v>
                </c:pt>
                <c:pt idx="2">
                  <c:v>4.6875E-2</c:v>
                </c:pt>
                <c:pt idx="3">
                  <c:v>8.3333340000000006E-2</c:v>
                </c:pt>
                <c:pt idx="4">
                  <c:v>0.1354167</c:v>
                </c:pt>
                <c:pt idx="5">
                  <c:v>0.1354167</c:v>
                </c:pt>
                <c:pt idx="6">
                  <c:v>0.1614583</c:v>
                </c:pt>
                <c:pt idx="7">
                  <c:v>0.1197917</c:v>
                </c:pt>
                <c:pt idx="8">
                  <c:v>0.359375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Kille</c:v>
                </c:pt>
              </c:strCache>
            </c:strRef>
          </c:tx>
          <c:spPr>
            <a:solidFill>
              <a:srgbClr val="4F81BD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Handlade själv utomlands</c:v>
                </c:pt>
                <c:pt idx="1">
                  <c:v>Köpte själv på Systembolaget/i butik</c:v>
                </c:pt>
                <c:pt idx="2">
                  <c:v>Från annan vuxen som bjöd</c:v>
                </c:pt>
                <c:pt idx="3">
                  <c:v>Egna föräldrar/vårdnadshavare med lov</c:v>
                </c:pt>
                <c:pt idx="4">
                  <c:v>Langare köpte ut/sålde till mig</c:v>
                </c:pt>
                <c:pt idx="5">
                  <c:v>Egna föräldrar/vårdnadshavare utan lov</c:v>
                </c:pt>
                <c:pt idx="6">
                  <c:v>Annat sätt</c:v>
                </c:pt>
                <c:pt idx="7">
                  <c:v>Vet ej</c:v>
                </c:pt>
                <c:pt idx="8">
                  <c:v>Från syskon, pojk-/flickvän, kompis 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1.2618300000000001E-2</c:v>
                </c:pt>
                <c:pt idx="1">
                  <c:v>1.8927449999999998E-2</c:v>
                </c:pt>
                <c:pt idx="2">
                  <c:v>6.3091480000000005E-2</c:v>
                </c:pt>
                <c:pt idx="3">
                  <c:v>0.1135647</c:v>
                </c:pt>
                <c:pt idx="4">
                  <c:v>0.13564670000000001</c:v>
                </c:pt>
                <c:pt idx="5">
                  <c:v>0.13564670000000001</c:v>
                </c:pt>
                <c:pt idx="6">
                  <c:v>0.1577287</c:v>
                </c:pt>
                <c:pt idx="7">
                  <c:v>0.20189270000000001</c:v>
                </c:pt>
                <c:pt idx="8">
                  <c:v>0.24290220000000001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1720120"/>
        <c:axId val="341720512"/>
      </c:barChart>
      <c:catAx>
        <c:axId val="3417201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20512"/>
        <c:crosses val="autoZero"/>
        <c:auto val="1"/>
        <c:lblAlgn val="ctr"/>
        <c:lblOffset val="100"/>
        <c:noMultiLvlLbl val="1"/>
      </c:catAx>
      <c:valAx>
        <c:axId val="341720512"/>
        <c:scaling>
          <c:orientation val="minMax"/>
          <c:max val="0.5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20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22937391340902"/>
          <c:y val="0.9366190616411465"/>
          <c:w val="0.16570756402441772"/>
          <c:h val="4.8997500830539699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6759473208379498E-2"/>
          <c:y val="3.1616819098693322E-2"/>
          <c:w val="0.89544179087135067"/>
          <c:h val="0.74936772437481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
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0.96442689999999998</c:v>
                </c:pt>
                <c:pt idx="1">
                  <c:v>1.778656E-2</c:v>
                </c:pt>
                <c:pt idx="2">
                  <c:v>1.7786711E-2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0.94960469999999997</c:v>
                </c:pt>
                <c:pt idx="1">
                  <c:v>2.075099E-2</c:v>
                </c:pt>
                <c:pt idx="2">
                  <c:v>2.9644129999999998E-2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1721296"/>
        <c:axId val="341721688"/>
      </c:barChart>
      <c:catAx>
        <c:axId val="3417212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21688"/>
        <c:crosses val="autoZero"/>
        <c:auto val="1"/>
        <c:lblAlgn val="ctr"/>
        <c:lblOffset val="100"/>
        <c:noMultiLvlLbl val="1"/>
      </c:catAx>
      <c:valAx>
        <c:axId val="34172168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172129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424776961581227"/>
          <c:y val="0.93199756162763381"/>
          <c:w val="0.20930319668864519"/>
          <c:h val="5.2570214592970038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9545079786456478E-2"/>
          <c:y val="3.2084718536567719E-2"/>
          <c:w val="0.88003321268397083"/>
          <c:h val="0.79155733015024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Nej</c:v>
                </c:pt>
                <c:pt idx="1">
                  <c:v>Ja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0.88427299999999998</c:v>
                </c:pt>
                <c:pt idx="1">
                  <c:v>0.115727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Nej</c:v>
                </c:pt>
                <c:pt idx="1">
                  <c:v>Ja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0.89261080000000004</c:v>
                </c:pt>
                <c:pt idx="1">
                  <c:v>0.1073892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6905568"/>
        <c:axId val="416905960"/>
      </c:barChart>
      <c:catAx>
        <c:axId val="416905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5960"/>
        <c:crosses val="autoZero"/>
        <c:auto val="1"/>
        <c:lblAlgn val="ctr"/>
        <c:lblOffset val="100"/>
        <c:noMultiLvlLbl val="1"/>
      </c:catAx>
      <c:valAx>
        <c:axId val="416905960"/>
        <c:scaling>
          <c:orientation val="minMax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556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9855059964097556"/>
          <c:y val="0.93099118895651856"/>
          <c:w val="0.23260310257924557"/>
          <c:h val="5.3348204743725071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vilken kommun går du i skola?</c:v>
                </c:pt>
              </c:strCache>
            </c:strRef>
          </c:tx>
          <c:invertIfNegative val="1"/>
          <c:dLbls>
            <c:dLbl>
              <c:idx val="15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Arvika</c:v>
                </c:pt>
                <c:pt idx="1">
                  <c:v>Eda</c:v>
                </c:pt>
                <c:pt idx="2">
                  <c:v>Filipstad</c:v>
                </c:pt>
                <c:pt idx="3">
                  <c:v>Forshaga</c:v>
                </c:pt>
                <c:pt idx="4">
                  <c:v>Grums</c:v>
                </c:pt>
                <c:pt idx="5">
                  <c:v>Hagfors</c:v>
                </c:pt>
                <c:pt idx="6">
                  <c:v>Hammarö</c:v>
                </c:pt>
                <c:pt idx="7">
                  <c:v>Karlstad</c:v>
                </c:pt>
                <c:pt idx="8">
                  <c:v>Kil</c:v>
                </c:pt>
                <c:pt idx="9">
                  <c:v>Kristinehamn</c:v>
                </c:pt>
                <c:pt idx="10">
                  <c:v>Munkfors</c:v>
                </c:pt>
                <c:pt idx="11">
                  <c:v>Sunne</c:v>
                </c:pt>
                <c:pt idx="12">
                  <c:v>Säffle</c:v>
                </c:pt>
                <c:pt idx="13">
                  <c:v>Torsby</c:v>
                </c:pt>
                <c:pt idx="14">
                  <c:v>Årjäng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157</c:v>
                </c:pt>
                <c:pt idx="1">
                  <c:v>71</c:v>
                </c:pt>
                <c:pt idx="2">
                  <c:v>93</c:v>
                </c:pt>
                <c:pt idx="3">
                  <c:v>99</c:v>
                </c:pt>
                <c:pt idx="4">
                  <c:v>51</c:v>
                </c:pt>
                <c:pt idx="5">
                  <c:v>82</c:v>
                </c:pt>
                <c:pt idx="6">
                  <c:v>149</c:v>
                </c:pt>
                <c:pt idx="7">
                  <c:v>694</c:v>
                </c:pt>
                <c:pt idx="8">
                  <c:v>106</c:v>
                </c:pt>
                <c:pt idx="9">
                  <c:v>165</c:v>
                </c:pt>
                <c:pt idx="10">
                  <c:v>40</c:v>
                </c:pt>
                <c:pt idx="11">
                  <c:v>119</c:v>
                </c:pt>
                <c:pt idx="12">
                  <c:v>65</c:v>
                </c:pt>
                <c:pt idx="13">
                  <c:v>108</c:v>
                </c:pt>
                <c:pt idx="14">
                  <c:v>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25408"/>
        <c:axId val="347823840"/>
      </c:barChart>
      <c:catAx>
        <c:axId val="347825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347823840"/>
        <c:crosses val="autoZero"/>
        <c:auto val="1"/>
        <c:lblAlgn val="ctr"/>
        <c:lblOffset val="100"/>
        <c:noMultiLvlLbl val="1"/>
      </c:catAx>
      <c:valAx>
        <c:axId val="347823840"/>
        <c:scaling>
          <c:orientation val="minMax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347825408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8381145604797803E-2"/>
          <c:y val="3.116237049197082E-2"/>
          <c:w val="0.89348743182221702"/>
          <c:h val="0.782339081083843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Bestämt nej</c:v>
                </c:pt>
                <c:pt idx="1">
                  <c:v>Troligen nej</c:v>
                </c:pt>
                <c:pt idx="2">
                  <c:v>Kanske ja</c:v>
                </c:pt>
                <c:pt idx="3">
                  <c:v>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0.86350150000000003</c:v>
                </c:pt>
                <c:pt idx="1">
                  <c:v>9.4955490000000004E-2</c:v>
                </c:pt>
                <c:pt idx="2">
                  <c:v>2.6706230000000001E-2</c:v>
                </c:pt>
                <c:pt idx="3">
                  <c:v>1.4836800000000001E-2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Bestämt nej</c:v>
                </c:pt>
                <c:pt idx="1">
                  <c:v>Troligen nej</c:v>
                </c:pt>
                <c:pt idx="2">
                  <c:v>Kanske ja</c:v>
                </c:pt>
                <c:pt idx="3">
                  <c:v>Ja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0.87573959999999995</c:v>
                </c:pt>
                <c:pt idx="1">
                  <c:v>9.3688359999999998E-2</c:v>
                </c:pt>
                <c:pt idx="2">
                  <c:v>1.6765289999999999E-2</c:v>
                </c:pt>
                <c:pt idx="3">
                  <c:v>1.380671E-2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6906744"/>
        <c:axId val="416907136"/>
      </c:barChart>
      <c:catAx>
        <c:axId val="4169067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7136"/>
        <c:crosses val="autoZero"/>
        <c:auto val="1"/>
        <c:lblAlgn val="ctr"/>
        <c:lblOffset val="100"/>
        <c:noMultiLvlLbl val="1"/>
      </c:catAx>
      <c:valAx>
        <c:axId val="416907136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674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9179667991199318"/>
          <c:y val="0.93297500383254339"/>
          <c:w val="0.22464819589100693"/>
          <c:h val="5.1814589534601482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3582088086676623E-2"/>
          <c:y val="3.1616819098693322E-2"/>
          <c:w val="0.89927101764914974"/>
          <c:h val="0.749367724374812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
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Tycker man ska avstå</c:v>
                </c:pt>
                <c:pt idx="1">
                  <c:v>Kan tänka mig att testa cannabis</c:v>
                </c:pt>
                <c:pt idx="2">
                  <c:v>Ok att röka cannabis någon gång</c:v>
                </c:pt>
                <c:pt idx="3">
                  <c:v>Ok att röka varje helg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0.8683168</c:v>
                </c:pt>
                <c:pt idx="1">
                  <c:v>6.4356440000000001E-2</c:v>
                </c:pt>
                <c:pt idx="2">
                  <c:v>3.7623759999999999E-2</c:v>
                </c:pt>
                <c:pt idx="3">
                  <c:v>2.9702969999999999E-2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Tycker man ska avstå</c:v>
                </c:pt>
                <c:pt idx="1">
                  <c:v>Kan tänka mig att testa cannabis</c:v>
                </c:pt>
                <c:pt idx="2">
                  <c:v>Ok att röka cannabis någon gång</c:v>
                </c:pt>
                <c:pt idx="3">
                  <c:v>Ok att röka varje helg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0.90819349999999999</c:v>
                </c:pt>
                <c:pt idx="1">
                  <c:v>5.1332669999999997E-2</c:v>
                </c:pt>
                <c:pt idx="2">
                  <c:v>3.0602170000000001E-2</c:v>
                </c:pt>
                <c:pt idx="3">
                  <c:v>9.8716680000000001E-3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6907920"/>
        <c:axId val="416908312"/>
      </c:barChart>
      <c:catAx>
        <c:axId val="416907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8312"/>
        <c:crosses val="autoZero"/>
        <c:auto val="1"/>
        <c:lblAlgn val="ctr"/>
        <c:lblOffset val="100"/>
        <c:noMultiLvlLbl val="1"/>
      </c:catAx>
      <c:valAx>
        <c:axId val="416908312"/>
        <c:scaling>
          <c:orientation val="minMax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792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438412248488909"/>
          <c:y val="0.93199756162763381"/>
          <c:w val="0.19917631774647662"/>
          <c:h val="5.2570214592970038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7562801664012646E-2"/>
          <c:y val="3.116237049197082E-2"/>
          <c:w val="0.89447365930534473"/>
          <c:h val="0.797549487716698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Håller inte alls med</c:v>
                </c:pt>
                <c:pt idx="1">
                  <c:v>Håller delvis med</c:v>
                </c:pt>
                <c:pt idx="2">
                  <c:v>Håller helt med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0.32171309999999997</c:v>
                </c:pt>
                <c:pt idx="1">
                  <c:v>0.34561750000000002</c:v>
                </c:pt>
                <c:pt idx="2">
                  <c:v>0.3326693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Håller inte alls med</c:v>
                </c:pt>
                <c:pt idx="1">
                  <c:v>Håller delvis med</c:v>
                </c:pt>
                <c:pt idx="2">
                  <c:v>Håller helt med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0.24455450000000001</c:v>
                </c:pt>
                <c:pt idx="1">
                  <c:v>0.46732669999999998</c:v>
                </c:pt>
                <c:pt idx="2">
                  <c:v>0.28811880000000001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6909096"/>
        <c:axId val="416909488"/>
      </c:barChart>
      <c:catAx>
        <c:axId val="416909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9488"/>
        <c:crosses val="autoZero"/>
        <c:auto val="1"/>
        <c:lblAlgn val="ctr"/>
        <c:lblOffset val="100"/>
        <c:noMultiLvlLbl val="1"/>
      </c:catAx>
      <c:valAx>
        <c:axId val="41690948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0909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9769770951375771"/>
          <c:y val="0.93297500383254339"/>
          <c:w val="0.21276982598641303"/>
          <c:h val="5.1814589534601482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9214929997295897E-2"/>
          <c:y val="3.0720800923149098E-2"/>
          <c:w val="0.89248259627337001"/>
          <c:h val="0.741475747657887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
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0.96150049999999998</c:v>
                </c:pt>
                <c:pt idx="1">
                  <c:v>9.8716680000000001E-3</c:v>
                </c:pt>
                <c:pt idx="2">
                  <c:v>2.86275E-2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0.96361850000000004</c:v>
                </c:pt>
                <c:pt idx="1">
                  <c:v>1.081613E-2</c:v>
                </c:pt>
                <c:pt idx="2">
                  <c:v>2.5564980000000001E-2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6910272"/>
        <c:axId val="416910664"/>
      </c:barChart>
      <c:catAx>
        <c:axId val="4169102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10664"/>
        <c:crosses val="autoZero"/>
        <c:auto val="1"/>
        <c:lblAlgn val="ctr"/>
        <c:lblOffset val="100"/>
        <c:noMultiLvlLbl val="1"/>
      </c:catAx>
      <c:valAx>
        <c:axId val="416910664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1027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4327400795518148E-2"/>
          <c:y val="3.0291570555308917E-2"/>
          <c:w val="0.89837280378044493"/>
          <c:h val="0.76131488098749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Ingen gång</c:v>
                </c:pt>
                <c:pt idx="1">
                  <c:v>1 gång</c:v>
                </c:pt>
                <c:pt idx="2">
                  <c:v>2-4 gånger</c:v>
                </c:pt>
                <c:pt idx="3">
                  <c:v>5 eller fler gånger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0.1842105</c:v>
                </c:pt>
                <c:pt idx="1">
                  <c:v>0.1842105</c:v>
                </c:pt>
                <c:pt idx="2">
                  <c:v>0.2631579</c:v>
                </c:pt>
                <c:pt idx="3">
                  <c:v>0.3684212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Ingen gång</c:v>
                </c:pt>
                <c:pt idx="1">
                  <c:v>1 gång</c:v>
                </c:pt>
                <c:pt idx="2">
                  <c:v>2-4 gånger</c:v>
                </c:pt>
                <c:pt idx="3">
                  <c:v>5 eller fler gånger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0.22857140000000001</c:v>
                </c:pt>
                <c:pt idx="1">
                  <c:v>0.1142857</c:v>
                </c:pt>
                <c:pt idx="2">
                  <c:v>0.2</c:v>
                </c:pt>
                <c:pt idx="3">
                  <c:v>0.45714286000000004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6911448"/>
        <c:axId val="416911840"/>
      </c:barChart>
      <c:catAx>
        <c:axId val="4169114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11840"/>
        <c:crosses val="autoZero"/>
        <c:auto val="1"/>
        <c:lblAlgn val="ctr"/>
        <c:lblOffset val="100"/>
        <c:noMultiLvlLbl val="1"/>
      </c:catAx>
      <c:valAx>
        <c:axId val="41691184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691144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9990501830286151"/>
          <c:y val="0.93484794743394317"/>
          <c:w val="0.20648079809392661"/>
          <c:h val="5.0366684879962993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10723847769535043"/>
          <c:y val="2.4803755579498231E-2"/>
          <c:w val="0.87076157480314964"/>
          <c:h val="0.770211640211640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Ingen gång</c:v>
                </c:pt>
                <c:pt idx="1">
                  <c:v>1 gång</c:v>
                </c:pt>
                <c:pt idx="2">
                  <c:v>2-4 gånger</c:v>
                </c:pt>
                <c:pt idx="3">
                  <c:v>5 eller fler gånger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</c:v>
                </c:pt>
                <c:pt idx="1">
                  <c:v>0.1666667</c:v>
                </c:pt>
                <c:pt idx="2">
                  <c:v>8.3333340000000006E-2</c:v>
                </c:pt>
                <c:pt idx="3">
                  <c:v>0.25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Ingen gång</c:v>
                </c:pt>
                <c:pt idx="1">
                  <c:v>1 gång</c:v>
                </c:pt>
                <c:pt idx="2">
                  <c:v>2-4 gånger</c:v>
                </c:pt>
                <c:pt idx="3">
                  <c:v>5 eller fler gånger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0.375</c:v>
                </c:pt>
                <c:pt idx="1">
                  <c:v>0.21875</c:v>
                </c:pt>
                <c:pt idx="2">
                  <c:v>9.375E-2</c:v>
                </c:pt>
                <c:pt idx="3">
                  <c:v>0.3125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4394600"/>
        <c:axId val="414394992"/>
      </c:barChart>
      <c:catAx>
        <c:axId val="414394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4992"/>
        <c:crosses val="autoZero"/>
        <c:auto val="1"/>
        <c:lblAlgn val="ctr"/>
        <c:lblOffset val="100"/>
        <c:noMultiLvlLbl val="1"/>
      </c:catAx>
      <c:valAx>
        <c:axId val="41439499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460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8744817137718457"/>
          <c:y val="0.93199756162763381"/>
          <c:w val="0.225103657245631"/>
          <c:h val="5.2570214592970038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Marijuana</c:v>
                </c:pt>
                <c:pt idx="1">
                  <c:v>Hasch</c:v>
                </c:pt>
                <c:pt idx="2">
                  <c:v>Spice (eller liknande rökmixar)</c:v>
                </c:pt>
                <c:pt idx="3">
                  <c:v>Receptbelagda sömn-/lugnande medel </c:v>
                </c:pt>
                <c:pt idx="4">
                  <c:v>Kokain</c:v>
                </c:pt>
                <c:pt idx="5">
                  <c:v>Amfetamin</c:v>
                </c:pt>
                <c:pt idx="6">
                  <c:v>Heroin</c:v>
                </c:pt>
                <c:pt idx="7">
                  <c:v>Ecstasy</c:v>
                </c:pt>
                <c:pt idx="8">
                  <c:v>GHB</c:v>
                </c:pt>
                <c:pt idx="9">
                  <c:v>Annan narkotika</c:v>
                </c:pt>
                <c:pt idx="10">
                  <c:v>Vet ej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0.69</c:v>
                </c:pt>
                <c:pt idx="1">
                  <c:v>0.65</c:v>
                </c:pt>
                <c:pt idx="2">
                  <c:v>0.46</c:v>
                </c:pt>
                <c:pt idx="3">
                  <c:v>0.3</c:v>
                </c:pt>
                <c:pt idx="4">
                  <c:v>0.28000000000000003</c:v>
                </c:pt>
                <c:pt idx="5">
                  <c:v>0.25</c:v>
                </c:pt>
                <c:pt idx="6">
                  <c:v>0.24</c:v>
                </c:pt>
                <c:pt idx="7">
                  <c:v>0.23</c:v>
                </c:pt>
                <c:pt idx="8">
                  <c:v>0.2</c:v>
                </c:pt>
                <c:pt idx="9">
                  <c:v>0.13</c:v>
                </c:pt>
                <c:pt idx="10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4395776"/>
        <c:axId val="414396168"/>
      </c:barChart>
      <c:catAx>
        <c:axId val="4143957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6168"/>
        <c:crosses val="autoZero"/>
        <c:auto val="1"/>
        <c:lblAlgn val="ctr"/>
        <c:lblOffset val="100"/>
        <c:noMultiLvlLbl val="1"/>
      </c:catAx>
      <c:valAx>
        <c:axId val="414396168"/>
        <c:scaling>
          <c:orientation val="minMax"/>
          <c:max val="0.8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5776"/>
        <c:crosses val="autoZero"/>
        <c:crossBetween val="between"/>
        <c:majorUnit val="0.2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4095882831858213E-2"/>
          <c:y val="3.2084718536567719E-2"/>
          <c:w val="0.88660031427751818"/>
          <c:h val="0.74565860042682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Kompis, pojk-/flickvän</c:v>
                </c:pt>
                <c:pt idx="1">
                  <c:v>Annan, t.ex. langare</c:v>
                </c:pt>
                <c:pt idx="2">
                  <c:v>Bekant</c:v>
                </c:pt>
                <c:pt idx="3">
                  <c:v>Läkare</c:v>
                </c:pt>
                <c:pt idx="4">
                  <c:v>Internet</c:v>
                </c:pt>
                <c:pt idx="5">
                  <c:v>Syskon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0.368421</c:v>
                </c:pt>
                <c:pt idx="1">
                  <c:v>0.5263158</c:v>
                </c:pt>
                <c:pt idx="2">
                  <c:v>0.2631579</c:v>
                </c:pt>
                <c:pt idx="3">
                  <c:v>0.1842105</c:v>
                </c:pt>
                <c:pt idx="4">
                  <c:v>0.1578947</c:v>
                </c:pt>
                <c:pt idx="5">
                  <c:v>0.1052632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Kompis, pojk-/flickvän</c:v>
                </c:pt>
                <c:pt idx="1">
                  <c:v>Annan, t.ex. langare</c:v>
                </c:pt>
                <c:pt idx="2">
                  <c:v>Bekant</c:v>
                </c:pt>
                <c:pt idx="3">
                  <c:v>Läkare</c:v>
                </c:pt>
                <c:pt idx="4">
                  <c:v>Internet</c:v>
                </c:pt>
                <c:pt idx="5">
                  <c:v>Syskon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0.61111110000000002</c:v>
                </c:pt>
                <c:pt idx="1">
                  <c:v>0.36111110000000002</c:v>
                </c:pt>
                <c:pt idx="2">
                  <c:v>0.25</c:v>
                </c:pt>
                <c:pt idx="3">
                  <c:v>0.19444439999999999</c:v>
                </c:pt>
                <c:pt idx="4">
                  <c:v>8.3333340000000006E-2</c:v>
                </c:pt>
                <c:pt idx="5">
                  <c:v>8.3333340000000006E-2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4396952"/>
        <c:axId val="414397344"/>
      </c:barChart>
      <c:catAx>
        <c:axId val="414396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7344"/>
        <c:crosses val="autoZero"/>
        <c:auto val="1"/>
        <c:lblAlgn val="ctr"/>
        <c:lblOffset val="100"/>
        <c:noMultiLvlLbl val="1"/>
      </c:catAx>
      <c:valAx>
        <c:axId val="414397344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695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791825340014315"/>
          <c:y val="0.93005520143315423"/>
          <c:w val="0.20416349319971366"/>
          <c:h val="5.4071782693829937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5523056360741057E-2"/>
          <c:y val="3.1616819098693322E-2"/>
          <c:w val="0.88488035560583056"/>
          <c:h val="0.794597101496237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Bestämt nej</c:v>
                </c:pt>
                <c:pt idx="1">
                  <c:v>Troligen nej</c:v>
                </c:pt>
                <c:pt idx="2">
                  <c:v>Kanske ja</c:v>
                </c:pt>
                <c:pt idx="3">
                  <c:v>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0.89900990000000003</c:v>
                </c:pt>
                <c:pt idx="1">
                  <c:v>6.534653E-2</c:v>
                </c:pt>
                <c:pt idx="2">
                  <c:v>2.1782180000000002E-2</c:v>
                </c:pt>
                <c:pt idx="3">
                  <c:v>1.3861389999999999E-2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Bestämt nej</c:v>
                </c:pt>
                <c:pt idx="1">
                  <c:v>Troligen nej</c:v>
                </c:pt>
                <c:pt idx="2">
                  <c:v>Kanske ja</c:v>
                </c:pt>
                <c:pt idx="3">
                  <c:v>Ja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0.94965449999999996</c:v>
                </c:pt>
                <c:pt idx="1">
                  <c:v>4.146101E-2</c:v>
                </c:pt>
                <c:pt idx="2">
                  <c:v>4.9358340000000001E-3</c:v>
                </c:pt>
                <c:pt idx="3">
                  <c:v>3.9486679999999998E-3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4398128"/>
        <c:axId val="414398520"/>
      </c:barChart>
      <c:catAx>
        <c:axId val="4143981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8520"/>
        <c:crosses val="autoZero"/>
        <c:auto val="1"/>
        <c:lblAlgn val="ctr"/>
        <c:lblOffset val="100"/>
        <c:noMultiLvlLbl val="1"/>
      </c:catAx>
      <c:valAx>
        <c:axId val="41439852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812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8305297727861887"/>
          <c:y val="0.93199756162763381"/>
          <c:w val="0.23389404544276224"/>
          <c:h val="5.2570214592970038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1813423104013248E-2"/>
          <c:y val="3.2084718536567719E-2"/>
          <c:w val="0.88935102140754585"/>
          <c:h val="0.729997994127067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0.98716680000000001</c:v>
                </c:pt>
                <c:pt idx="1">
                  <c:v>0</c:v>
                </c:pt>
                <c:pt idx="2">
                  <c:v>1.2833334E-2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0.99408859999999999</c:v>
                </c:pt>
                <c:pt idx="1">
                  <c:v>9.8522169999999991E-4</c:v>
                </c:pt>
                <c:pt idx="2">
                  <c:v>4.9259999999999998E-3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4399304"/>
        <c:axId val="414399696"/>
      </c:barChart>
      <c:catAx>
        <c:axId val="4143993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9696"/>
        <c:crosses val="autoZero"/>
        <c:auto val="1"/>
        <c:lblAlgn val="ctr"/>
        <c:lblOffset val="100"/>
        <c:noMultiLvlLbl val="1"/>
      </c:catAx>
      <c:valAx>
        <c:axId val="414399696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1439930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8759460922896377"/>
          <c:y val="0.92838108790655915"/>
          <c:w val="0.21282451895851917"/>
          <c:h val="5.3348204743725071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8381145604797803E-2"/>
          <c:y val="3.116237049197082E-2"/>
          <c:w val="0.89348743182221702"/>
          <c:h val="0.75297022113775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någon/några gånger i månaden</c:v>
                </c:pt>
                <c:pt idx="2">
                  <c:v>Ja, någon några gånger i veckan</c:v>
                </c:pt>
                <c:pt idx="3">
                  <c:v>Ja, varje dag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0.92610879999999995</c:v>
                </c:pt>
                <c:pt idx="1">
                  <c:v>2.955665E-2</c:v>
                </c:pt>
                <c:pt idx="2">
                  <c:v>1.7733990000000002E-2</c:v>
                </c:pt>
                <c:pt idx="3">
                  <c:v>2.758621E-2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någon/några gånger i månaden</c:v>
                </c:pt>
                <c:pt idx="2">
                  <c:v>Ja, någon några gånger i veckan</c:v>
                </c:pt>
                <c:pt idx="3">
                  <c:v>Ja, varje dag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0.89278190000000002</c:v>
                </c:pt>
                <c:pt idx="1">
                  <c:v>4.7197639999999999E-2</c:v>
                </c:pt>
                <c:pt idx="2">
                  <c:v>2.0648969999999999E-2</c:v>
                </c:pt>
                <c:pt idx="3">
                  <c:v>3.9331369999999997E-2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20312"/>
        <c:axId val="347810904"/>
      </c:barChart>
      <c:catAx>
        <c:axId val="347820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0904"/>
        <c:crosses val="autoZero"/>
        <c:auto val="1"/>
        <c:lblAlgn val="ctr"/>
        <c:lblOffset val="100"/>
        <c:noMultiLvlLbl val="1"/>
      </c:catAx>
      <c:valAx>
        <c:axId val="347810904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2031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7471007874015749"/>
          <c:y val="0.93005520143315423"/>
          <c:w val="0.24857984251968504"/>
          <c:h val="5.4071782693829937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77327510248564"/>
          <c:y val="3.7188733341703362E-2"/>
          <c:w val="0.82440356054966368"/>
          <c:h val="0.710899254190464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dLbl>
              <c:idx val="2"/>
              <c:layout>
                <c:manualLayout>
                  <c:x val="-5.8825218695488244E-3"/>
                  <c:y val="6.365230405051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0.10199999999999999</c:v>
                </c:pt>
                <c:pt idx="1">
                  <c:v>7.6999999999999999E-2</c:v>
                </c:pt>
                <c:pt idx="2">
                  <c:v>0.186</c:v>
                </c:pt>
                <c:pt idx="3">
                  <c:v>0.58099999999999996</c:v>
                </c:pt>
                <c:pt idx="4">
                  <c:v>5.3999999999999999E-2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dLbl>
              <c:idx val="3"/>
              <c:layout>
                <c:manualLayout>
                  <c:x val="2.647134841296970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8.3916080000000004E-2</c:v>
                </c:pt>
                <c:pt idx="1">
                  <c:v>0.10189810000000001</c:v>
                </c:pt>
                <c:pt idx="2">
                  <c:v>0.20479520000000001</c:v>
                </c:pt>
                <c:pt idx="3">
                  <c:v>0.57142859999999995</c:v>
                </c:pt>
                <c:pt idx="4">
                  <c:v>3.7962040000000002E-2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4400480"/>
        <c:axId val="414400872"/>
      </c:barChart>
      <c:catAx>
        <c:axId val="414400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Verdana"/>
              </a:defRPr>
            </a:pPr>
            <a:endParaRPr lang="sv-SE"/>
          </a:p>
        </c:txPr>
        <c:crossAx val="414400872"/>
        <c:crosses val="autoZero"/>
        <c:auto val="1"/>
        <c:lblAlgn val="ctr"/>
        <c:lblOffset val="100"/>
        <c:noMultiLvlLbl val="1"/>
      </c:catAx>
      <c:valAx>
        <c:axId val="41440087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100">
                <a:latin typeface="Verdana"/>
              </a:defRPr>
            </a:pPr>
            <a:endParaRPr lang="sv-SE"/>
          </a:p>
        </c:txPr>
        <c:crossAx val="41440048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7084146187006306"/>
          <c:y val="0.91585441064106143"/>
          <c:w val="0.30171230037057928"/>
          <c:h val="6.5049898143783536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12651680677457"/>
          <c:y val="3.7188733341703362E-2"/>
          <c:w val="0.83007884485498085"/>
          <c:h val="0.710899254190464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0.1356784</c:v>
                </c:pt>
                <c:pt idx="1">
                  <c:v>0.27839199999999997</c:v>
                </c:pt>
                <c:pt idx="2">
                  <c:v>0.3035176</c:v>
                </c:pt>
                <c:pt idx="3">
                  <c:v>0.22512560000000001</c:v>
                </c:pt>
                <c:pt idx="4">
                  <c:v>5.7286429999999999E-2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0.1074297</c:v>
                </c:pt>
                <c:pt idx="1">
                  <c:v>0.19879520000000001</c:v>
                </c:pt>
                <c:pt idx="2">
                  <c:v>0.37851410000000002</c:v>
                </c:pt>
                <c:pt idx="3">
                  <c:v>0.25803209999999999</c:v>
                </c:pt>
                <c:pt idx="4">
                  <c:v>5.7228920000000003E-2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4401656"/>
        <c:axId val="414402048"/>
      </c:barChart>
      <c:catAx>
        <c:axId val="4144016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Verdana"/>
              </a:defRPr>
            </a:pPr>
            <a:endParaRPr lang="sv-SE"/>
          </a:p>
        </c:txPr>
        <c:crossAx val="414402048"/>
        <c:crosses val="autoZero"/>
        <c:auto val="1"/>
        <c:lblAlgn val="ctr"/>
        <c:lblOffset val="100"/>
        <c:noMultiLvlLbl val="1"/>
      </c:catAx>
      <c:valAx>
        <c:axId val="41440204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100">
                <a:latin typeface="Verdana"/>
              </a:defRPr>
            </a:pPr>
            <a:endParaRPr lang="sv-SE"/>
          </a:p>
        </c:txPr>
        <c:crossAx val="41440165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7501587125240055"/>
          <c:y val="0.91585441064106143"/>
          <c:w val="0.3087580215954841"/>
          <c:h val="6.5049898143783536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038275330274046"/>
          <c:y val="3.9509901581459006E-2"/>
          <c:w val="0.8067146694150642"/>
          <c:h val="0.715725100271101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dLbl>
              <c:idx val="2"/>
              <c:layout>
                <c:manualLayout>
                  <c:x val="6.2868361571292641E-3"/>
                  <c:y val="-3.21414181907266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8.8442209999999993E-2</c:v>
                </c:pt>
                <c:pt idx="1">
                  <c:v>4.0201000000000001E-2</c:v>
                </c:pt>
                <c:pt idx="2">
                  <c:v>0.23517589999999999</c:v>
                </c:pt>
                <c:pt idx="3">
                  <c:v>0.58291459999999995</c:v>
                </c:pt>
                <c:pt idx="4">
                  <c:v>5.3266330000000001E-2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dLbl>
              <c:idx val="2"/>
              <c:layout>
                <c:manualLayout>
                  <c:x val="9.4302542356939825E-3"/>
                  <c:y val="1.607070909536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4.2126379999999998E-2</c:v>
                </c:pt>
                <c:pt idx="1">
                  <c:v>4.3129389999999997E-2</c:v>
                </c:pt>
                <c:pt idx="2">
                  <c:v>0.21664990000000001</c:v>
                </c:pt>
                <c:pt idx="3">
                  <c:v>0.66900700000000002</c:v>
                </c:pt>
                <c:pt idx="4">
                  <c:v>2.908726E-2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0231288"/>
        <c:axId val="420231680"/>
      </c:barChart>
      <c:catAx>
        <c:axId val="420231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1680"/>
        <c:crosses val="autoZero"/>
        <c:auto val="1"/>
        <c:lblAlgn val="ctr"/>
        <c:lblOffset val="100"/>
        <c:noMultiLvlLbl val="1"/>
      </c:catAx>
      <c:valAx>
        <c:axId val="42023168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128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65015234532626"/>
          <c:y val="3.8802762709977096E-2"/>
          <c:w val="0.81000786440351502"/>
          <c:h val="0.73028283278187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8.8531189999999996E-2</c:v>
                </c:pt>
                <c:pt idx="1">
                  <c:v>7.2434600000000002E-2</c:v>
                </c:pt>
                <c:pt idx="2">
                  <c:v>0.22434609999999999</c:v>
                </c:pt>
                <c:pt idx="3">
                  <c:v>0.51509050000000001</c:v>
                </c:pt>
                <c:pt idx="4">
                  <c:v>9.959759E-2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5.5499489999999999E-2</c:v>
                </c:pt>
                <c:pt idx="1">
                  <c:v>0.1200807</c:v>
                </c:pt>
                <c:pt idx="2">
                  <c:v>0.29162460000000001</c:v>
                </c:pt>
                <c:pt idx="3">
                  <c:v>0.45812310000000001</c:v>
                </c:pt>
                <c:pt idx="4">
                  <c:v>7.4672050000000004E-2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0232464"/>
        <c:axId val="420232856"/>
      </c:barChart>
      <c:catAx>
        <c:axId val="4202324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2856"/>
        <c:crosses val="autoZero"/>
        <c:auto val="1"/>
        <c:lblAlgn val="ctr"/>
        <c:lblOffset val="100"/>
        <c:noMultiLvlLbl val="1"/>
      </c:catAx>
      <c:valAx>
        <c:axId val="420232856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246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687356507047288"/>
          <c:y val="0.91654181049567318"/>
          <c:w val="0.29781063062700153"/>
          <c:h val="6.4518494289259348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0.1204819</c:v>
                </c:pt>
                <c:pt idx="1">
                  <c:v>0.13152610000000001</c:v>
                </c:pt>
                <c:pt idx="2">
                  <c:v>0.22188749999999999</c:v>
                </c:pt>
                <c:pt idx="3">
                  <c:v>0.45180720000000002</c:v>
                </c:pt>
                <c:pt idx="4">
                  <c:v>7.4297189999999999E-2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6.5392350000000002E-2</c:v>
                </c:pt>
                <c:pt idx="1">
                  <c:v>0.1126761</c:v>
                </c:pt>
                <c:pt idx="2">
                  <c:v>0.22937630000000001</c:v>
                </c:pt>
                <c:pt idx="3">
                  <c:v>0.54426560000000002</c:v>
                </c:pt>
                <c:pt idx="4">
                  <c:v>4.8289739999999998E-2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0233640"/>
        <c:axId val="420234032"/>
      </c:barChart>
      <c:catAx>
        <c:axId val="4202336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50">
                <a:latin typeface="Verdana"/>
              </a:defRPr>
            </a:pPr>
            <a:endParaRPr lang="sv-SE"/>
          </a:p>
        </c:txPr>
        <c:crossAx val="420234032"/>
        <c:crosses val="autoZero"/>
        <c:auto val="1"/>
        <c:lblAlgn val="ctr"/>
        <c:lblOffset val="100"/>
        <c:noMultiLvlLbl val="1"/>
      </c:catAx>
      <c:valAx>
        <c:axId val="42023403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050">
                <a:latin typeface="Verdana"/>
              </a:defRPr>
            </a:pPr>
            <a:endParaRPr lang="sv-SE"/>
          </a:p>
        </c:txPr>
        <c:crossAx val="42023364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0.1038306</c:v>
                </c:pt>
                <c:pt idx="1">
                  <c:v>5.7459679999999999E-2</c:v>
                </c:pt>
                <c:pt idx="2">
                  <c:v>0.13205639999999999</c:v>
                </c:pt>
                <c:pt idx="3">
                  <c:v>0.63608869999999995</c:v>
                </c:pt>
                <c:pt idx="4">
                  <c:v>7.0564520000000006E-2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5.6451609999999999E-2</c:v>
                </c:pt>
                <c:pt idx="1">
                  <c:v>5.3427420000000003E-2</c:v>
                </c:pt>
                <c:pt idx="2">
                  <c:v>0.1118952</c:v>
                </c:pt>
                <c:pt idx="3">
                  <c:v>0.73084680000000002</c:v>
                </c:pt>
                <c:pt idx="4">
                  <c:v>4.7379030000000003E-2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0234816"/>
        <c:axId val="420235208"/>
      </c:barChart>
      <c:catAx>
        <c:axId val="4202348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50">
                <a:latin typeface="Verdana"/>
              </a:defRPr>
            </a:pPr>
            <a:endParaRPr lang="sv-SE"/>
          </a:p>
        </c:txPr>
        <c:crossAx val="420235208"/>
        <c:crosses val="autoZero"/>
        <c:auto val="1"/>
        <c:lblAlgn val="ctr"/>
        <c:lblOffset val="100"/>
        <c:noMultiLvlLbl val="1"/>
      </c:catAx>
      <c:valAx>
        <c:axId val="42023520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050">
                <a:latin typeface="Verdana"/>
              </a:defRPr>
            </a:pPr>
            <a:endParaRPr lang="sv-SE"/>
          </a:p>
        </c:txPr>
        <c:crossAx val="42023481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1072384251968504"/>
          <c:y val="3.2519893346665003E-2"/>
          <c:w val="0.87076157480314964"/>
          <c:h val="0.786084656084656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8.5513080000000005E-2</c:v>
                </c:pt>
                <c:pt idx="1">
                  <c:v>3.7223340000000001E-2</c:v>
                </c:pt>
                <c:pt idx="2">
                  <c:v>0.16398389999999999</c:v>
                </c:pt>
                <c:pt idx="3">
                  <c:v>0.62575449999999999</c:v>
                </c:pt>
                <c:pt idx="4">
                  <c:v>8.7525149999999996E-2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Ingen risk</c:v>
                </c:pt>
                <c:pt idx="1">
                  <c:v>Liten risk</c:v>
                </c:pt>
                <c:pt idx="2">
                  <c:v>Måttlig risk</c:v>
                </c:pt>
                <c:pt idx="3">
                  <c:v>Stor risk</c:v>
                </c:pt>
                <c:pt idx="4">
                  <c:v>Vet ej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5.0556120000000003E-2</c:v>
                </c:pt>
                <c:pt idx="1">
                  <c:v>7.0778560000000004E-2</c:v>
                </c:pt>
                <c:pt idx="2">
                  <c:v>0.22851360000000001</c:v>
                </c:pt>
                <c:pt idx="3">
                  <c:v>0.57532859999999997</c:v>
                </c:pt>
                <c:pt idx="4">
                  <c:v>7.4823050000000002E-2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0235992"/>
        <c:axId val="420236384"/>
      </c:barChart>
      <c:catAx>
        <c:axId val="4202359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6384"/>
        <c:crosses val="autoZero"/>
        <c:auto val="1"/>
        <c:lblAlgn val="ctr"/>
        <c:lblOffset val="100"/>
        <c:noMultiLvlLbl val="1"/>
      </c:catAx>
      <c:valAx>
        <c:axId val="420236384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599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1071007874015747"/>
          <c:y val="0.93005520143315423"/>
          <c:w val="0.20257984251968503"/>
          <c:h val="5.4071782693829937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druckit alkohol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0.58627649999999998</c:v>
                </c:pt>
                <c:pt idx="1">
                  <c:v>6.4581230000000003E-2</c:v>
                </c:pt>
                <c:pt idx="2">
                  <c:v>4.036327E-2</c:v>
                </c:pt>
                <c:pt idx="3">
                  <c:v>6.7608479999999999E-2</c:v>
                </c:pt>
                <c:pt idx="4">
                  <c:v>0.14026240000000001</c:v>
                </c:pt>
                <c:pt idx="5">
                  <c:v>9.2835520000000005E-2</c:v>
                </c:pt>
                <c:pt idx="6">
                  <c:v>8.0723270000000007E-3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druckit alkohol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0.52542370000000005</c:v>
                </c:pt>
                <c:pt idx="1">
                  <c:v>3.0907279999999999E-2</c:v>
                </c:pt>
                <c:pt idx="2">
                  <c:v>4.0877370000000003E-2</c:v>
                </c:pt>
                <c:pt idx="3">
                  <c:v>7.7766699999999994E-2</c:v>
                </c:pt>
                <c:pt idx="4">
                  <c:v>0.1794616</c:v>
                </c:pt>
                <c:pt idx="5">
                  <c:v>0.1355932</c:v>
                </c:pt>
                <c:pt idx="6">
                  <c:v>9.9700360000000016E-3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0237168"/>
        <c:axId val="420237560"/>
      </c:barChart>
      <c:catAx>
        <c:axId val="4202371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7560"/>
        <c:crosses val="autoZero"/>
        <c:auto val="1"/>
        <c:lblAlgn val="ctr"/>
        <c:lblOffset val="100"/>
        <c:noMultiLvlLbl val="1"/>
      </c:catAx>
      <c:valAx>
        <c:axId val="42023756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42023716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varit berusad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0.77304969999999995</c:v>
                </c:pt>
                <c:pt idx="1">
                  <c:v>1.7223909999999999E-2</c:v>
                </c:pt>
                <c:pt idx="2">
                  <c:v>1.41844E-2</c:v>
                </c:pt>
                <c:pt idx="3">
                  <c:v>3.2421480000000003E-2</c:v>
                </c:pt>
                <c:pt idx="4">
                  <c:v>8.3080039999999994E-2</c:v>
                </c:pt>
                <c:pt idx="5">
                  <c:v>7.4974669999999993E-2</c:v>
                </c:pt>
                <c:pt idx="6">
                  <c:v>5.0660000000000002E-3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varit berusad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0.71057890000000001</c:v>
                </c:pt>
                <c:pt idx="1">
                  <c:v>7.9840320000000003E-3</c:v>
                </c:pt>
                <c:pt idx="2">
                  <c:v>1.5968059999999999E-2</c:v>
                </c:pt>
                <c:pt idx="3">
                  <c:v>3.3932129999999998E-2</c:v>
                </c:pt>
                <c:pt idx="4">
                  <c:v>0.11976050000000001</c:v>
                </c:pt>
                <c:pt idx="5">
                  <c:v>0.10279439999999999</c:v>
                </c:pt>
                <c:pt idx="6">
                  <c:v>8.9820159999999989E-3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4287360"/>
        <c:axId val="344287752"/>
      </c:barChart>
      <c:catAx>
        <c:axId val="3442873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87752"/>
        <c:crosses val="autoZero"/>
        <c:auto val="1"/>
        <c:lblAlgn val="ctr"/>
        <c:lblOffset val="100"/>
        <c:noMultiLvlLbl val="1"/>
      </c:catAx>
      <c:valAx>
        <c:axId val="34428775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8736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rökt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0.75809720000000003</c:v>
                </c:pt>
                <c:pt idx="1">
                  <c:v>4.2510119999999998E-2</c:v>
                </c:pt>
                <c:pt idx="2">
                  <c:v>3.9473679999999997E-2</c:v>
                </c:pt>
                <c:pt idx="3">
                  <c:v>4.554656E-2</c:v>
                </c:pt>
                <c:pt idx="4">
                  <c:v>6.9838049999999999E-2</c:v>
                </c:pt>
                <c:pt idx="5">
                  <c:v>3.9473679999999997E-2</c:v>
                </c:pt>
                <c:pt idx="6">
                  <c:v>5.0611459999999999E-3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rökt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0.69850749999999995</c:v>
                </c:pt>
                <c:pt idx="1">
                  <c:v>5.5721390000000003E-2</c:v>
                </c:pt>
                <c:pt idx="2">
                  <c:v>3.5820890000000001E-2</c:v>
                </c:pt>
                <c:pt idx="3">
                  <c:v>6.8656709999999996E-2</c:v>
                </c:pt>
                <c:pt idx="4">
                  <c:v>8.8557209999999997E-2</c:v>
                </c:pt>
                <c:pt idx="5">
                  <c:v>4.9751240000000002E-2</c:v>
                </c:pt>
                <c:pt idx="6">
                  <c:v>2.9850749999999998E-3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4288536"/>
        <c:axId val="344288928"/>
      </c:barChart>
      <c:catAx>
        <c:axId val="3442885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88928"/>
        <c:crosses val="autoZero"/>
        <c:auto val="1"/>
        <c:lblAlgn val="ctr"/>
        <c:lblOffset val="100"/>
        <c:noMultiLvlLbl val="1"/>
      </c:catAx>
      <c:valAx>
        <c:axId val="34428892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8853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10746343840583369"/>
          <c:y val="3.116237049197082E-2"/>
          <c:w val="0.87049040005655942"/>
          <c:h val="0.797549487716698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Ja, men i framtiden</c:v>
                </c:pt>
                <c:pt idx="2">
                  <c:v>Nej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0.24</c:v>
                </c:pt>
                <c:pt idx="1">
                  <c:v>0.32</c:v>
                </c:pt>
                <c:pt idx="2">
                  <c:v>0.44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Ja, men i framtiden</c:v>
                </c:pt>
                <c:pt idx="2">
                  <c:v>Nej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0.40566039999999998</c:v>
                </c:pt>
                <c:pt idx="1">
                  <c:v>0.3396226</c:v>
                </c:pt>
                <c:pt idx="2">
                  <c:v>0.25471700000000003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15216"/>
        <c:axId val="347812864"/>
      </c:barChart>
      <c:catAx>
        <c:axId val="3478152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2864"/>
        <c:crosses val="autoZero"/>
        <c:auto val="1"/>
        <c:lblAlgn val="ctr"/>
        <c:lblOffset val="100"/>
        <c:noMultiLvlLbl val="1"/>
      </c:catAx>
      <c:valAx>
        <c:axId val="347812864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521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7444718894870266"/>
          <c:y val="0.93297500383254339"/>
          <c:w val="0.21503008504105606"/>
          <c:h val="5.1814589534601482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3088910761154858E-2"/>
          <c:y val="3.2519893346665003E-2"/>
          <c:w val="0.8878138670166229"/>
          <c:h val="0.771309419655876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snusat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0.67103930000000001</c:v>
                </c:pt>
                <c:pt idx="1">
                  <c:v>4.7426839999999998E-2</c:v>
                </c:pt>
                <c:pt idx="2">
                  <c:v>2.2199799999999999E-2</c:v>
                </c:pt>
                <c:pt idx="3">
                  <c:v>5.9535820000000003E-2</c:v>
                </c:pt>
                <c:pt idx="4">
                  <c:v>0.1220989</c:v>
                </c:pt>
                <c:pt idx="5">
                  <c:v>6.8617559999999994E-2</c:v>
                </c:pt>
                <c:pt idx="6">
                  <c:v>9.0813270000000001E-3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snusat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0.80938120000000002</c:v>
                </c:pt>
                <c:pt idx="1">
                  <c:v>2.39521E-2</c:v>
                </c:pt>
                <c:pt idx="2">
                  <c:v>1.097804E-2</c:v>
                </c:pt>
                <c:pt idx="3">
                  <c:v>3.2934129999999999E-2</c:v>
                </c:pt>
                <c:pt idx="4">
                  <c:v>7.9840320000000006E-2</c:v>
                </c:pt>
                <c:pt idx="5">
                  <c:v>4.0918160000000002E-2</c:v>
                </c:pt>
                <c:pt idx="6">
                  <c:v>1.9959999999999999E-3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4289712"/>
        <c:axId val="344290104"/>
      </c:barChart>
      <c:catAx>
        <c:axId val="344289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90104"/>
        <c:crosses val="autoZero"/>
        <c:auto val="1"/>
        <c:lblAlgn val="ctr"/>
        <c:lblOffset val="100"/>
        <c:noMultiLvlLbl val="1"/>
      </c:catAx>
      <c:valAx>
        <c:axId val="344290104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8971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använt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0.94433199999999995</c:v>
                </c:pt>
                <c:pt idx="1">
                  <c:v>1.619433E-2</c:v>
                </c:pt>
                <c:pt idx="2">
                  <c:v>1.012146E-3</c:v>
                </c:pt>
                <c:pt idx="3">
                  <c:v>2.024292E-3</c:v>
                </c:pt>
                <c:pt idx="4">
                  <c:v>1.518219E-2</c:v>
                </c:pt>
                <c:pt idx="5">
                  <c:v>1.619433E-2</c:v>
                </c:pt>
                <c:pt idx="6">
                  <c:v>5.0611459999999999E-3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Aldrig använt</c:v>
                </c:pt>
                <c:pt idx="1">
                  <c:v>11 år eller yngre</c:v>
                </c:pt>
                <c:pt idx="2">
                  <c:v>12 år</c:v>
                </c:pt>
                <c:pt idx="3">
                  <c:v>13 år</c:v>
                </c:pt>
                <c:pt idx="4">
                  <c:v>14 år</c:v>
                </c:pt>
                <c:pt idx="5">
                  <c:v>15 år</c:v>
                </c:pt>
                <c:pt idx="6">
                  <c:v>16 år eller äldre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0.96499999999999997</c:v>
                </c:pt>
                <c:pt idx="1">
                  <c:v>6.0000000000000001E-3</c:v>
                </c:pt>
                <c:pt idx="2">
                  <c:v>3.0000000000000001E-3</c:v>
                </c:pt>
                <c:pt idx="3">
                  <c:v>3.0000000000000001E-3</c:v>
                </c:pt>
                <c:pt idx="4">
                  <c:v>1.4E-2</c:v>
                </c:pt>
                <c:pt idx="5">
                  <c:v>7.0000000000000001E-3</c:v>
                </c:pt>
                <c:pt idx="6">
                  <c:v>2E-3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4290888"/>
        <c:axId val="344291280"/>
      </c:barChart>
      <c:catAx>
        <c:axId val="3442908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91280"/>
        <c:crosses val="autoZero"/>
        <c:auto val="1"/>
        <c:lblAlgn val="ctr"/>
        <c:lblOffset val="100"/>
        <c:noMultiLvlLbl val="1"/>
      </c:catAx>
      <c:valAx>
        <c:axId val="344291280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9088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4435558747440756E-2"/>
          <c:y val="3.1616819098693322E-2"/>
          <c:w val="0.89824245718729667"/>
          <c:h val="0.764799948154208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Alkohol</c:v>
                </c:pt>
                <c:pt idx="1">
                  <c:v>Cigaretter/snus</c:v>
                </c:pt>
                <c:pt idx="2">
                  <c:v>Narkotika</c:v>
                </c:pt>
                <c:pt idx="3">
                  <c:v>Anabola steroider</c:v>
                </c:pt>
                <c:pt idx="4">
                  <c:v>Inget</c:v>
                </c:pt>
                <c:pt idx="5">
                  <c:v>Vet ej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0.46046049999999999</c:v>
                </c:pt>
                <c:pt idx="1">
                  <c:v>0.48948950000000002</c:v>
                </c:pt>
                <c:pt idx="2">
                  <c:v>0.13513510000000001</c:v>
                </c:pt>
                <c:pt idx="3">
                  <c:v>8.408409E-2</c:v>
                </c:pt>
                <c:pt idx="4">
                  <c:v>0.21321319999999999</c:v>
                </c:pt>
                <c:pt idx="5">
                  <c:v>0.28528530000000002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Alkohol</c:v>
                </c:pt>
                <c:pt idx="1">
                  <c:v>Cigaretter/snus</c:v>
                </c:pt>
                <c:pt idx="2">
                  <c:v>Narkotika</c:v>
                </c:pt>
                <c:pt idx="3">
                  <c:v>Anabola steroider</c:v>
                </c:pt>
                <c:pt idx="4">
                  <c:v>Inget</c:v>
                </c:pt>
                <c:pt idx="5">
                  <c:v>Vet ej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0.54274359999999999</c:v>
                </c:pt>
                <c:pt idx="1">
                  <c:v>0.50397619999999999</c:v>
                </c:pt>
                <c:pt idx="2">
                  <c:v>9.7415509999999997E-2</c:v>
                </c:pt>
                <c:pt idx="3">
                  <c:v>4.572565E-2</c:v>
                </c:pt>
                <c:pt idx="4">
                  <c:v>0.18091450000000001</c:v>
                </c:pt>
                <c:pt idx="5">
                  <c:v>0.27833000000000002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4292064"/>
        <c:axId val="344292456"/>
      </c:barChart>
      <c:catAx>
        <c:axId val="3442920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92456"/>
        <c:crosses val="autoZero"/>
        <c:auto val="1"/>
        <c:lblAlgn val="ctr"/>
        <c:lblOffset val="100"/>
        <c:noMultiLvlLbl val="1"/>
      </c:catAx>
      <c:valAx>
        <c:axId val="344292456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9206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Alltid</c:v>
                </c:pt>
                <c:pt idx="1">
                  <c:v>För det mesta</c:v>
                </c:pt>
                <c:pt idx="2">
                  <c:v>Ibland</c:v>
                </c:pt>
                <c:pt idx="3">
                  <c:v>För det mesta inte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0.58846920000000003</c:v>
                </c:pt>
                <c:pt idx="1">
                  <c:v>0.32703779999999999</c:v>
                </c:pt>
                <c:pt idx="2">
                  <c:v>4.9701790000000003E-2</c:v>
                </c:pt>
                <c:pt idx="3">
                  <c:v>3.4791250000000003E-2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Alltid</c:v>
                </c:pt>
                <c:pt idx="1">
                  <c:v>För det mesta</c:v>
                </c:pt>
                <c:pt idx="2">
                  <c:v>Ibland</c:v>
                </c:pt>
                <c:pt idx="3">
                  <c:v>För det mesta inte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0.5835806</c:v>
                </c:pt>
                <c:pt idx="1">
                  <c:v>0.35905049999999999</c:v>
                </c:pt>
                <c:pt idx="2">
                  <c:v>3.5608309999999997E-2</c:v>
                </c:pt>
                <c:pt idx="3">
                  <c:v>2.176063E-2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4293240"/>
        <c:axId val="344293632"/>
      </c:barChart>
      <c:catAx>
        <c:axId val="344293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93632"/>
        <c:crosses val="autoZero"/>
        <c:auto val="1"/>
        <c:lblAlgn val="ctr"/>
        <c:lblOffset val="100"/>
        <c:noMultiLvlLbl val="1"/>
      </c:catAx>
      <c:valAx>
        <c:axId val="34429363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429324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8381145604797803E-2"/>
          <c:y val="3.2566674955316392E-2"/>
          <c:w val="0.89348743182221702"/>
          <c:h val="0.78842623574588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Från kompisar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föräldrar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0.35135139999999998</c:v>
                </c:pt>
                <c:pt idx="1">
                  <c:v>0.33783759999999996</c:v>
                </c:pt>
                <c:pt idx="2">
                  <c:v>0.2162162</c:v>
                </c:pt>
                <c:pt idx="3">
                  <c:v>9.4594600000000001E-2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Från kompisar</c:v>
                </c:pt>
                <c:pt idx="1">
                  <c:v>Från annan person</c:v>
                </c:pt>
                <c:pt idx="2">
                  <c:v>Köper själv</c:v>
                </c:pt>
                <c:pt idx="3">
                  <c:v>Från föräldrar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0.54629629999999996</c:v>
                </c:pt>
                <c:pt idx="1">
                  <c:v>0.30555529000000003</c:v>
                </c:pt>
                <c:pt idx="2">
                  <c:v>9.2592590000000002E-2</c:v>
                </c:pt>
                <c:pt idx="3">
                  <c:v>5.5555559999999997E-2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22272"/>
        <c:axId val="347815608"/>
      </c:barChart>
      <c:catAx>
        <c:axId val="3478222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5608"/>
        <c:crosses val="autoZero"/>
        <c:auto val="1"/>
        <c:lblAlgn val="ctr"/>
        <c:lblOffset val="100"/>
        <c:noMultiLvlLbl val="1"/>
      </c:catAx>
      <c:valAx>
        <c:axId val="34781560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2227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168654676998511"/>
          <c:y val="0.92995458209351267"/>
          <c:w val="0.20486846217502314"/>
          <c:h val="5.4149567849829695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7562801664012646E-2"/>
          <c:y val="3.2566674955316392E-2"/>
          <c:w val="0.89447365930534473"/>
          <c:h val="0.74183804423468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  <c:pt idx="3">
                  <c:v>Ja, under de senaste 30 dagarna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0.80434779999999995</c:v>
                </c:pt>
                <c:pt idx="1">
                  <c:v>4.9407109999999997E-2</c:v>
                </c:pt>
                <c:pt idx="2">
                  <c:v>8.0039520000000003E-2</c:v>
                </c:pt>
                <c:pt idx="3">
                  <c:v>6.7193680000000006E-2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  <c:pt idx="3">
                  <c:v>Ja, under de senaste 30 dagarna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0.83972469999999999</c:v>
                </c:pt>
                <c:pt idx="1">
                  <c:v>3.6381509999999999E-2</c:v>
                </c:pt>
                <c:pt idx="2">
                  <c:v>6.8829890000000005E-2</c:v>
                </c:pt>
                <c:pt idx="3">
                  <c:v>5.5063910000000001E-2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19136"/>
        <c:axId val="347811688"/>
      </c:barChart>
      <c:catAx>
        <c:axId val="347819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1688"/>
        <c:crosses val="autoZero"/>
        <c:auto val="1"/>
        <c:lblAlgn val="ctr"/>
        <c:lblOffset val="100"/>
        <c:noMultiLvlLbl val="1"/>
      </c:catAx>
      <c:valAx>
        <c:axId val="34781168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913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38789941549704354"/>
          <c:y val="0.92995458209351267"/>
          <c:w val="0.21440287498919874"/>
          <c:h val="5.4149567849829695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3582088086676623E-2"/>
          <c:y val="3.2566674955316392E-2"/>
          <c:w val="0.89927101764914974"/>
          <c:h val="0.74183804423468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  <c:pt idx="3">
                  <c:v>Ja, under de senaste 30 dagarna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0.83316880000000004</c:v>
                </c:pt>
                <c:pt idx="1">
                  <c:v>5.7255680000000003E-2</c:v>
                </c:pt>
                <c:pt idx="2">
                  <c:v>5.5281339999999998E-2</c:v>
                </c:pt>
                <c:pt idx="3">
                  <c:v>5.4294179999999997E-2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för mer än 12 månader sedan</c:v>
                </c:pt>
                <c:pt idx="2">
                  <c:v>Ja, under de senaste 12 månaderna</c:v>
                </c:pt>
                <c:pt idx="3">
                  <c:v>Ja, under de senaste 30 dagarna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0.87537089999999995</c:v>
                </c:pt>
                <c:pt idx="1">
                  <c:v>4.4510389999999997E-2</c:v>
                </c:pt>
                <c:pt idx="2">
                  <c:v>5.04451E-2</c:v>
                </c:pt>
                <c:pt idx="3">
                  <c:v>2.967359E-2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13256"/>
        <c:axId val="347810512"/>
      </c:barChart>
      <c:catAx>
        <c:axId val="347813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0512"/>
        <c:crosses val="autoZero"/>
        <c:auto val="1"/>
        <c:lblAlgn val="ctr"/>
        <c:lblOffset val="100"/>
        <c:noMultiLvlLbl val="1"/>
      </c:catAx>
      <c:valAx>
        <c:axId val="347810512"/>
        <c:scaling>
          <c:orientation val="minMax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325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0702492424435832"/>
          <c:y val="0.92995458209351267"/>
          <c:w val="0.19218538578916461"/>
          <c:h val="5.4149567849829695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8.3582088086676623E-2"/>
          <c:y val="3.1616819098693322E-2"/>
          <c:w val="0.89927101764914974"/>
          <c:h val="0.764799948154208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någon/några gånger i månaden</c:v>
                </c:pt>
                <c:pt idx="2">
                  <c:v>Ja, någon/några gånger i veckan</c:v>
                </c:pt>
                <c:pt idx="3">
                  <c:v>Ja, varje dag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0.86193280000000005</c:v>
                </c:pt>
                <c:pt idx="1">
                  <c:v>3.3530570000000003E-2</c:v>
                </c:pt>
                <c:pt idx="2">
                  <c:v>2.8599599999999999E-2</c:v>
                </c:pt>
                <c:pt idx="3">
                  <c:v>7.5936879999999998E-2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Ja, någon/några gånger i månaden</c:v>
                </c:pt>
                <c:pt idx="2">
                  <c:v>Ja, någon/några gånger i veckan</c:v>
                </c:pt>
                <c:pt idx="3">
                  <c:v>Ja, varje dag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0.96165230000000002</c:v>
                </c:pt>
                <c:pt idx="1">
                  <c:v>1.9665680000000001E-2</c:v>
                </c:pt>
                <c:pt idx="2">
                  <c:v>6.8829889999999999E-3</c:v>
                </c:pt>
                <c:pt idx="3">
                  <c:v>1.179941E-2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19528"/>
        <c:axId val="347823448"/>
      </c:barChart>
      <c:catAx>
        <c:axId val="3478195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23448"/>
        <c:crosses val="autoZero"/>
        <c:auto val="1"/>
        <c:lblAlgn val="ctr"/>
        <c:lblOffset val="100"/>
        <c:noMultiLvlLbl val="1"/>
      </c:catAx>
      <c:valAx>
        <c:axId val="34782344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952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43040705278641328"/>
          <c:y val="0.93199756162763381"/>
          <c:w val="0.19686181149757562"/>
          <c:h val="5.2570214592970038E-2"/>
        </c:manualLayout>
      </c:layout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9.9545079786456478E-2"/>
          <c:y val="3.2084718536567719E-2"/>
          <c:w val="0.88003321268397083"/>
          <c:h val="0.791557330150243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Kille
</c:v>
                </c:pt>
              </c:strCache>
            </c:strRef>
          </c:tx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Ja, men i framtiden</c:v>
                </c:pt>
                <c:pt idx="2">
                  <c:v>Nej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8.5714289999999999E-2</c:v>
                </c:pt>
                <c:pt idx="1">
                  <c:v>0.22857140000000001</c:v>
                </c:pt>
                <c:pt idx="2">
                  <c:v>0.6857143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Tjej</c:v>
                </c:pt>
              </c:strCache>
            </c:strRef>
          </c:tx>
          <c:spPr>
            <a:solidFill>
              <a:srgbClr val="EB6957"/>
            </a:solidFill>
          </c:spPr>
          <c:invertIfNegative val="1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Verdana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Ja, men i framtiden</c:v>
                </c:pt>
                <c:pt idx="2">
                  <c:v>Nej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7.6923080000000005E-2</c:v>
                </c:pt>
                <c:pt idx="1">
                  <c:v>0.30769229999999997</c:v>
                </c:pt>
                <c:pt idx="2">
                  <c:v>0.61538459999999995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7817960"/>
        <c:axId val="347818352"/>
      </c:barChart>
      <c:catAx>
        <c:axId val="3478179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8352"/>
        <c:crosses val="autoZero"/>
        <c:auto val="1"/>
        <c:lblAlgn val="ctr"/>
        <c:lblOffset val="100"/>
        <c:noMultiLvlLbl val="1"/>
      </c:catAx>
      <c:valAx>
        <c:axId val="347818352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</a:ln>
          </c:spPr>
        </c:majorGridlines>
        <c:numFmt formatCode="0%" sourceLinked="0"/>
        <c:majorTickMark val="cross"/>
        <c:minorTickMark val="none"/>
        <c:tickLblPos val="nextTo"/>
        <c:txPr>
          <a:bodyPr/>
          <a:lstStyle/>
          <a:p>
            <a:pPr>
              <a:defRPr sz="1200">
                <a:latin typeface="Verdana"/>
              </a:defRPr>
            </a:pPr>
            <a:endParaRPr lang="sv-SE"/>
          </a:p>
        </c:txPr>
        <c:crossAx val="34781796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>
            <a:defRPr sz="1200">
              <a:latin typeface="Verdana"/>
            </a:defRPr>
          </a:pPr>
          <a:endParaRPr lang="sv-SE"/>
        </a:p>
      </c:txPr>
    </c:legend>
    <c:plotVisOnly val="1"/>
    <c:dispBlanksAs val="zero"/>
    <c:showDLblsOverMax val="1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1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2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7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9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920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1908000" cy="30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>
                <a:solidFill>
                  <a:srgbClr val="BBE0E3"/>
                </a:solidFill>
              </a:defRPr>
            </a:lvl1pPr>
          </a:lstStyle>
          <a:p>
            <a:fld id="{E8FD0B7A-F5DD-4F40-B4CB-3B2C354B893A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16320" y="6356351"/>
            <a:ext cx="2880000" cy="30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>
                <a:solidFill>
                  <a:srgbClr val="BBE0E3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55703" y="6356351"/>
            <a:ext cx="1908000" cy="30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rgbClr val="BBE0E3"/>
                </a:solidFill>
              </a:defRPr>
            </a:lvl1pPr>
          </a:lstStyle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upp 6"/>
          <p:cNvGrpSpPr/>
          <p:nvPr/>
        </p:nvGrpSpPr>
        <p:grpSpPr>
          <a:xfrm>
            <a:off x="0" y="5779690"/>
            <a:ext cx="9144000" cy="1078310"/>
            <a:chOff x="0" y="5779690"/>
            <a:chExt cx="9144000" cy="107831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6306000"/>
              <a:ext cx="9144000" cy="552000"/>
            </a:xfrm>
            <a:prstGeom prst="rect">
              <a:avLst/>
            </a:prstGeom>
            <a:solidFill>
              <a:srgbClr val="0069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>
                <a:solidFill>
                  <a:prstClr val="white"/>
                </a:solidFill>
              </a:endParaRPr>
            </a:p>
          </p:txBody>
        </p:sp>
        <p:pic>
          <p:nvPicPr>
            <p:cNvPr id="11" name="Bildobjekt 1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9974" y="5779690"/>
              <a:ext cx="954026" cy="877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391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9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920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1908000" cy="30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>
                <a:solidFill>
                  <a:srgbClr val="BBE0E3"/>
                </a:solidFill>
              </a:defRPr>
            </a:lvl1pPr>
          </a:lstStyle>
          <a:p>
            <a:fld id="{E8FD0B7A-F5DD-4F40-B4CB-3B2C354B893A}" type="datetimeFigureOut">
              <a:rPr lang="en-US" smtClean="0"/>
              <a:pPr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16320" y="6356351"/>
            <a:ext cx="2880000" cy="30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>
                <a:solidFill>
                  <a:srgbClr val="BBE0E3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55703" y="6356351"/>
            <a:ext cx="1908000" cy="30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rgbClr val="BBE0E3"/>
                </a:solidFill>
              </a:defRPr>
            </a:lvl1pPr>
          </a:lstStyle>
          <a:p>
            <a:fld id="{93AE1883-0942-4AA3-9DB2-9C7C3A0314B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upp 6"/>
          <p:cNvGrpSpPr/>
          <p:nvPr/>
        </p:nvGrpSpPr>
        <p:grpSpPr>
          <a:xfrm>
            <a:off x="0" y="5779690"/>
            <a:ext cx="9144000" cy="1078310"/>
            <a:chOff x="0" y="5779690"/>
            <a:chExt cx="9144000" cy="107831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6306000"/>
              <a:ext cx="9144000" cy="552000"/>
            </a:xfrm>
            <a:prstGeom prst="rect">
              <a:avLst/>
            </a:prstGeom>
            <a:solidFill>
              <a:srgbClr val="0069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sv-SE">
                <a:solidFill>
                  <a:prstClr val="white"/>
                </a:solidFill>
              </a:endParaRPr>
            </a:p>
          </p:txBody>
        </p:sp>
        <p:pic>
          <p:nvPicPr>
            <p:cNvPr id="11" name="Bildobjekt 10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9974" y="5779690"/>
              <a:ext cx="954026" cy="877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686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err="1"/>
              <a:t>Länsrapport</a:t>
            </a:r>
            <a:endParaRPr lang="en-US" dirty="0"/>
          </a:p>
          <a:p>
            <a:pPr algn="l"/>
            <a:r>
              <a:rPr lang="en-US" dirty="0" err="1"/>
              <a:t>Värmland</a:t>
            </a:r>
            <a:endParaRPr lang="en-US" dirty="0"/>
          </a:p>
          <a:p>
            <a:pPr algn="l"/>
            <a:r>
              <a:rPr lang="en-US" dirty="0" smtClean="0"/>
              <a:t>Årskurs 9</a:t>
            </a:r>
            <a:endParaRPr lang="en-US" dirty="0"/>
          </a:p>
          <a:p>
            <a:endParaRPr lang="en-US" dirty="0"/>
          </a:p>
        </p:txBody>
      </p:sp>
      <p:sp>
        <p:nvSpPr>
          <p:cNvPr id="4" name="Rektangel 3"/>
          <p:cNvSpPr/>
          <p:nvPr/>
        </p:nvSpPr>
        <p:spPr>
          <a:xfrm>
            <a:off x="1259632" y="2181964"/>
            <a:ext cx="6840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kern="0" dirty="0" smtClean="0">
                <a:solidFill>
                  <a:prstClr val="black"/>
                </a:solidFill>
                <a:latin typeface="Calibri"/>
              </a:rPr>
              <a:t>Elevers drogvanor </a:t>
            </a:r>
          </a:p>
          <a:p>
            <a:r>
              <a:rPr lang="en-US" sz="3600" b="1" kern="0" dirty="0" smtClean="0">
                <a:solidFill>
                  <a:prstClr val="black"/>
                </a:solidFill>
                <a:latin typeface="Calibri"/>
              </a:rPr>
              <a:t>läsår 2015/2016</a:t>
            </a:r>
            <a:endParaRPr lang="sv-SE" b="1" kern="0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81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/>
              <a:t>Vill du </a:t>
            </a:r>
            <a:r>
              <a:rPr lang="en-US" sz="2600" b="1" dirty="0" err="1"/>
              <a:t>sluta</a:t>
            </a:r>
            <a:r>
              <a:rPr lang="en-US" sz="2600" b="1" dirty="0"/>
              <a:t> </a:t>
            </a:r>
            <a:r>
              <a:rPr lang="en-US" sz="2600" b="1" dirty="0" err="1"/>
              <a:t>röka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läsår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N=197)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451448665"/>
              </p:ext>
            </p:extLst>
          </p:nvPr>
        </p:nvGraphicFramePr>
        <p:xfrm>
          <a:off x="1547664" y="1371600"/>
          <a:ext cx="6336704" cy="500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Hur</a:t>
            </a:r>
            <a:r>
              <a:rPr lang="en-US" sz="2600" b="1" dirty="0"/>
              <a:t> </a:t>
            </a:r>
            <a:r>
              <a:rPr lang="en-US" sz="2600" b="1" dirty="0" err="1"/>
              <a:t>får</a:t>
            </a:r>
            <a:r>
              <a:rPr lang="en-US" sz="2600" b="1" dirty="0"/>
              <a:t> du </a:t>
            </a:r>
            <a:r>
              <a:rPr lang="en-US" sz="2600" b="1" dirty="0" err="1"/>
              <a:t>vanligen</a:t>
            </a:r>
            <a:r>
              <a:rPr lang="en-US" sz="2600" b="1" dirty="0"/>
              <a:t> tag </a:t>
            </a:r>
            <a:r>
              <a:rPr lang="en-US" sz="2600" b="1" dirty="0" err="1"/>
              <a:t>på</a:t>
            </a:r>
            <a:r>
              <a:rPr lang="en-US" sz="2600" b="1" dirty="0"/>
              <a:t> </a:t>
            </a:r>
            <a:r>
              <a:rPr lang="en-US" sz="2600" b="1" dirty="0" err="1"/>
              <a:t>cigaretter</a:t>
            </a:r>
            <a:r>
              <a:rPr lang="en-US" sz="2600" b="1" dirty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läsår </a:t>
            </a:r>
            <a:r>
              <a:rPr lang="en-US" sz="1600" dirty="0" smtClean="0"/>
              <a:t>2015/2016</a:t>
            </a:r>
            <a:br>
              <a:rPr lang="en-US" sz="1600" dirty="0" smtClean="0"/>
            </a:br>
            <a:r>
              <a:rPr lang="en-US" sz="1600" dirty="0" smtClean="0"/>
              <a:t>(N=198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139544987"/>
              </p:ext>
            </p:extLst>
          </p:nvPr>
        </p:nvGraphicFramePr>
        <p:xfrm>
          <a:off x="755576" y="1371600"/>
          <a:ext cx="7704856" cy="479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använt</a:t>
            </a:r>
            <a:r>
              <a:rPr lang="en-US" sz="2600" b="1" dirty="0"/>
              <a:t> e-</a:t>
            </a:r>
            <a:r>
              <a:rPr lang="en-US" sz="2600" b="1" dirty="0" err="1"/>
              <a:t>cigaretter</a:t>
            </a:r>
            <a:r>
              <a:rPr lang="en-US" sz="2600" b="1" dirty="0"/>
              <a:t> </a:t>
            </a:r>
            <a:r>
              <a:rPr lang="en-US" sz="2600" b="1" dirty="0" err="1"/>
              <a:t>någon</a:t>
            </a:r>
            <a:r>
              <a:rPr lang="en-US" sz="2600" b="1" dirty="0"/>
              <a:t> </a:t>
            </a:r>
            <a:r>
              <a:rPr lang="en-US" sz="2600" b="1" dirty="0" err="1"/>
              <a:t>gång</a:t>
            </a:r>
            <a:r>
              <a:rPr lang="en-US" sz="2600" b="1" dirty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läsår 2015/2016</a:t>
            </a:r>
            <a:br>
              <a:rPr lang="en-US" sz="1600" dirty="0" smtClean="0"/>
            </a:br>
            <a:r>
              <a:rPr lang="en-US" sz="1600" dirty="0" smtClean="0"/>
              <a:t>(N=2077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717387984"/>
              </p:ext>
            </p:extLst>
          </p:nvPr>
        </p:nvGraphicFramePr>
        <p:xfrm>
          <a:off x="683568" y="1371600"/>
          <a:ext cx="7776864" cy="479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rökt</a:t>
            </a:r>
            <a:r>
              <a:rPr lang="en-US" sz="2600" b="1" dirty="0"/>
              <a:t> </a:t>
            </a:r>
            <a:r>
              <a:rPr lang="en-US" sz="2600" b="1" dirty="0" err="1"/>
              <a:t>vattenpipa</a:t>
            </a:r>
            <a:r>
              <a:rPr lang="en-US" sz="2600" b="1" dirty="0"/>
              <a:t> </a:t>
            </a:r>
            <a:r>
              <a:rPr lang="en-US" sz="2600" b="1" dirty="0" err="1" smtClean="0"/>
              <a:t>någon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gång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N=2072)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742790824"/>
              </p:ext>
            </p:extLst>
          </p:nvPr>
        </p:nvGraphicFramePr>
        <p:xfrm>
          <a:off x="539552" y="1371600"/>
          <a:ext cx="8147248" cy="479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Snusar</a:t>
            </a:r>
            <a:r>
              <a:rPr lang="en-US" sz="2600" b="1" dirty="0"/>
              <a:t> du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(N=2078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050996148"/>
              </p:ext>
            </p:extLst>
          </p:nvPr>
        </p:nvGraphicFramePr>
        <p:xfrm>
          <a:off x="539552" y="1371600"/>
          <a:ext cx="8147248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/>
              <a:t>Vill du </a:t>
            </a:r>
            <a:r>
              <a:rPr lang="en-US" sz="2600" b="1" dirty="0" err="1"/>
              <a:t>sluta</a:t>
            </a:r>
            <a:r>
              <a:rPr lang="en-US" sz="2600" b="1" dirty="0"/>
              <a:t> </a:t>
            </a:r>
            <a:r>
              <a:rPr lang="en-US" sz="2600" b="1" dirty="0" err="1"/>
              <a:t>snusa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N=197)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2979773410"/>
              </p:ext>
            </p:extLst>
          </p:nvPr>
        </p:nvGraphicFramePr>
        <p:xfrm>
          <a:off x="1043608" y="1371600"/>
          <a:ext cx="6840760" cy="4865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Hur</a:t>
            </a:r>
            <a:r>
              <a:rPr lang="en-US" sz="2600" b="1" dirty="0"/>
              <a:t> </a:t>
            </a:r>
            <a:r>
              <a:rPr lang="en-US" sz="2600" b="1" dirty="0" err="1"/>
              <a:t>får</a:t>
            </a:r>
            <a:r>
              <a:rPr lang="en-US" sz="2600" b="1" dirty="0"/>
              <a:t> du </a:t>
            </a:r>
            <a:r>
              <a:rPr lang="en-US" sz="2600" b="1" dirty="0" err="1"/>
              <a:t>vanligen</a:t>
            </a:r>
            <a:r>
              <a:rPr lang="en-US" sz="2600" b="1" dirty="0"/>
              <a:t> tag </a:t>
            </a:r>
            <a:r>
              <a:rPr lang="en-US" sz="2600" b="1" dirty="0" err="1"/>
              <a:t>på</a:t>
            </a:r>
            <a:r>
              <a:rPr lang="en-US" sz="2600" b="1" dirty="0"/>
              <a:t> snus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N=195)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906245885"/>
              </p:ext>
            </p:extLst>
          </p:nvPr>
        </p:nvGraphicFramePr>
        <p:xfrm>
          <a:off x="683568" y="1371600"/>
          <a:ext cx="7848872" cy="479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/>
              <a:t>Hur</a:t>
            </a:r>
            <a:r>
              <a:rPr lang="en-US" sz="2600" b="1" dirty="0"/>
              <a:t> </a:t>
            </a:r>
            <a:r>
              <a:rPr lang="en-US" sz="2600" b="1" dirty="0" err="1"/>
              <a:t>ofta</a:t>
            </a:r>
            <a:r>
              <a:rPr lang="en-US" sz="2600" b="1" dirty="0"/>
              <a:t> </a:t>
            </a:r>
            <a:r>
              <a:rPr lang="en-US" sz="2600" b="1" dirty="0" err="1"/>
              <a:t>brukar</a:t>
            </a:r>
            <a:r>
              <a:rPr lang="en-US" sz="2600" b="1" dirty="0"/>
              <a:t> du </a:t>
            </a:r>
            <a:r>
              <a:rPr lang="en-US" sz="2600" b="1" dirty="0" err="1"/>
              <a:t>dricka</a:t>
            </a:r>
            <a:r>
              <a:rPr lang="en-US" sz="2600" b="1" dirty="0"/>
              <a:t> </a:t>
            </a:r>
            <a:r>
              <a:rPr lang="en-US" sz="2600" b="1" dirty="0" err="1" smtClean="0"/>
              <a:t>energidryck</a:t>
            </a:r>
            <a:r>
              <a:rPr lang="en-US" sz="2600" b="1" dirty="0" smtClean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i="1" dirty="0" smtClean="0"/>
              <a:t>(</a:t>
            </a:r>
            <a:r>
              <a:rPr lang="en-US" sz="1800" i="1" dirty="0"/>
              <a:t>Red </a:t>
            </a:r>
            <a:r>
              <a:rPr lang="en-US" sz="1800" i="1" dirty="0" smtClean="0"/>
              <a:t>Bull, Burn, Monster </a:t>
            </a:r>
            <a:r>
              <a:rPr lang="en-US" sz="1800" i="1" dirty="0" err="1" smtClean="0"/>
              <a:t>eller</a:t>
            </a:r>
            <a:r>
              <a:rPr lang="en-US" sz="1800" i="1" dirty="0" smtClean="0"/>
              <a:t> </a:t>
            </a:r>
            <a:r>
              <a:rPr lang="en-US" sz="1800" i="1" dirty="0" err="1"/>
              <a:t>liknande</a:t>
            </a:r>
            <a:r>
              <a:rPr lang="en-US" sz="1800" i="1" dirty="0" smtClean="0"/>
              <a:t>)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br>
              <a:rPr lang="en-US" sz="1800" dirty="0" smtClean="0"/>
            </a:br>
            <a:r>
              <a:rPr lang="en-US" sz="1800" dirty="0" smtClean="0"/>
              <a:t>(N=2079</a:t>
            </a:r>
            <a:r>
              <a:rPr lang="en-US" sz="18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741034673"/>
              </p:ext>
            </p:extLst>
          </p:nvPr>
        </p:nvGraphicFramePr>
        <p:xfrm>
          <a:off x="827584" y="1371600"/>
          <a:ext cx="7632848" cy="479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ätit</a:t>
            </a:r>
            <a:r>
              <a:rPr lang="en-US" sz="2600" b="1" dirty="0"/>
              <a:t> </a:t>
            </a:r>
            <a:r>
              <a:rPr lang="en-US" sz="2600" b="1" dirty="0" err="1"/>
              <a:t>kosttillskott</a:t>
            </a:r>
            <a:r>
              <a:rPr lang="en-US" sz="2600" b="1" dirty="0"/>
              <a:t> </a:t>
            </a:r>
            <a:r>
              <a:rPr lang="en-US" sz="2600" b="1" dirty="0" err="1"/>
              <a:t>någon</a:t>
            </a:r>
            <a:r>
              <a:rPr lang="en-US" sz="2600" b="1" dirty="0"/>
              <a:t> </a:t>
            </a:r>
            <a:r>
              <a:rPr lang="en-US" sz="2600" b="1" dirty="0" err="1"/>
              <a:t>gång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N=2072)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2097011643"/>
              </p:ext>
            </p:extLst>
          </p:nvPr>
        </p:nvGraphicFramePr>
        <p:xfrm>
          <a:off x="179512" y="1371600"/>
          <a:ext cx="8712968" cy="4865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någon</a:t>
            </a:r>
            <a:r>
              <a:rPr lang="en-US" sz="2600" b="1" dirty="0"/>
              <a:t> </a:t>
            </a:r>
            <a:r>
              <a:rPr lang="en-US" sz="2600" b="1" dirty="0" err="1"/>
              <a:t>gång</a:t>
            </a:r>
            <a:r>
              <a:rPr lang="en-US" sz="2600" b="1" dirty="0"/>
              <a:t> </a:t>
            </a:r>
            <a:r>
              <a:rPr lang="en-US" sz="2600" b="1" dirty="0" err="1"/>
              <a:t>druckit</a:t>
            </a:r>
            <a:r>
              <a:rPr lang="en-US" sz="2600" b="1" dirty="0"/>
              <a:t> </a:t>
            </a:r>
            <a:r>
              <a:rPr lang="en-US" sz="2600" b="1" dirty="0" err="1"/>
              <a:t>alkohol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N=2077)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345487013"/>
              </p:ext>
            </p:extLst>
          </p:nvPr>
        </p:nvGraphicFramePr>
        <p:xfrm>
          <a:off x="611560" y="1371600"/>
          <a:ext cx="7920880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Drogvaneundersökningen </a:t>
            </a:r>
            <a:r>
              <a:rPr lang="sv-SE" b="1" dirty="0"/>
              <a:t>ska bidra </a:t>
            </a:r>
            <a:r>
              <a:rPr lang="sv-SE" b="1" dirty="0" smtClean="0"/>
              <a:t>med aktuellt kunskapsunderlag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sv-SE" sz="800" dirty="0" smtClean="0"/>
          </a:p>
          <a:p>
            <a:pPr lvl="0"/>
            <a:r>
              <a:rPr lang="sv-SE" sz="2800" dirty="0" smtClean="0"/>
              <a:t>över attityder till droger och drogvanor</a:t>
            </a:r>
          </a:p>
          <a:p>
            <a:pPr lvl="0"/>
            <a:r>
              <a:rPr lang="sv-SE" sz="2800" dirty="0" smtClean="0"/>
              <a:t>för </a:t>
            </a:r>
            <a:r>
              <a:rPr lang="sv-SE" sz="2800" dirty="0"/>
              <a:t>planering och beslut av främjande och förebyggande </a:t>
            </a:r>
            <a:r>
              <a:rPr lang="sv-SE" sz="2800" dirty="0" smtClean="0"/>
              <a:t>ANDT-insatser</a:t>
            </a:r>
          </a:p>
          <a:p>
            <a:pPr lvl="0"/>
            <a:endParaRPr lang="sv-SE" sz="800" dirty="0"/>
          </a:p>
          <a:p>
            <a:r>
              <a:rPr lang="sv-SE" sz="2800" dirty="0">
                <a:ea typeface="Times New Roman"/>
              </a:rPr>
              <a:t>för jämförelser på olika </a:t>
            </a:r>
            <a:r>
              <a:rPr lang="sv-SE" sz="2800" dirty="0" smtClean="0">
                <a:ea typeface="Times New Roman"/>
              </a:rPr>
              <a:t>nivåer</a:t>
            </a:r>
          </a:p>
          <a:p>
            <a:endParaRPr lang="sv-SE" sz="800" dirty="0">
              <a:ea typeface="Times New Roman"/>
            </a:endParaRPr>
          </a:p>
          <a:p>
            <a:pPr lvl="0"/>
            <a:r>
              <a:rPr lang="sv-SE" sz="2800" dirty="0" smtClean="0"/>
              <a:t>för </a:t>
            </a:r>
            <a:r>
              <a:rPr lang="sv-SE" sz="2800" dirty="0"/>
              <a:t>att över tid </a:t>
            </a:r>
            <a:r>
              <a:rPr lang="sv-SE" sz="2800" dirty="0" smtClean="0"/>
              <a:t>kunna följa </a:t>
            </a:r>
            <a:r>
              <a:rPr lang="sv-SE" sz="2800" dirty="0"/>
              <a:t>utvecklingen av ungdomars attityd till och bruk av ANDT </a:t>
            </a:r>
            <a:endParaRPr lang="sv-SE" sz="2800" dirty="0" smtClean="0"/>
          </a:p>
          <a:p>
            <a:pPr lvl="0"/>
            <a:endParaRPr lang="sv-SE" sz="800" dirty="0"/>
          </a:p>
          <a:p>
            <a:pPr lvl="0"/>
            <a:r>
              <a:rPr lang="sv-SE" sz="2800" dirty="0"/>
              <a:t>för uppföljning och utvärdering av </a:t>
            </a:r>
            <a:r>
              <a:rPr lang="sv-SE" sz="2800" dirty="0" smtClean="0"/>
              <a:t>insatser</a:t>
            </a:r>
          </a:p>
          <a:p>
            <a:pPr lvl="0"/>
            <a:endParaRPr lang="sv-SE" sz="800" dirty="0" smtClean="0"/>
          </a:p>
          <a:p>
            <a:pPr marL="0" lvl="0" indent="0">
              <a:buNone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575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/>
              <a:t>ofta</a:t>
            </a:r>
            <a:r>
              <a:rPr lang="en-US" sz="2600" b="1" dirty="0"/>
              <a:t> </a:t>
            </a:r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druckit</a:t>
            </a:r>
            <a:r>
              <a:rPr lang="en-US" sz="2600" b="1" dirty="0"/>
              <a:t> </a:t>
            </a:r>
            <a:r>
              <a:rPr lang="en-US" sz="2600" b="1" dirty="0" err="1" smtClean="0"/>
              <a:t>alkohol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N=729)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010400076"/>
              </p:ext>
            </p:extLst>
          </p:nvPr>
        </p:nvGraphicFramePr>
        <p:xfrm>
          <a:off x="914400" y="1371600"/>
          <a:ext cx="7315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/>
              <a:t>ofta</a:t>
            </a:r>
            <a:r>
              <a:rPr lang="en-US" sz="2600" b="1" dirty="0"/>
              <a:t> </a:t>
            </a:r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druckit</a:t>
            </a:r>
            <a:r>
              <a:rPr lang="en-US" sz="2600" b="1" dirty="0"/>
              <a:t> </a:t>
            </a:r>
            <a:r>
              <a:rPr lang="en-US" sz="2600" b="1" dirty="0" err="1"/>
              <a:t>så</a:t>
            </a:r>
            <a:r>
              <a:rPr lang="en-US" sz="2600" b="1" dirty="0"/>
              <a:t> </a:t>
            </a:r>
            <a:r>
              <a:rPr lang="en-US" sz="2600" b="1" dirty="0" err="1"/>
              <a:t>mycket</a:t>
            </a:r>
            <a:r>
              <a:rPr lang="en-US" sz="2600" b="1" dirty="0"/>
              <a:t> </a:t>
            </a:r>
            <a:r>
              <a:rPr lang="en-US" sz="2600" b="1" dirty="0" err="1"/>
              <a:t>alkohol</a:t>
            </a:r>
            <a:r>
              <a:rPr lang="en-US" sz="2600" b="1" dirty="0"/>
              <a:t> </a:t>
            </a:r>
            <a:r>
              <a:rPr lang="en-US" sz="2600" b="1" dirty="0" err="1"/>
              <a:t>att</a:t>
            </a:r>
            <a:r>
              <a:rPr lang="en-US" sz="2600" b="1" dirty="0"/>
              <a:t> du </a:t>
            </a:r>
            <a:r>
              <a:rPr lang="en-US" sz="2600" b="1" dirty="0" err="1"/>
              <a:t>känt</a:t>
            </a:r>
            <a:r>
              <a:rPr lang="en-US" sz="2600" b="1" dirty="0"/>
              <a:t> dig </a:t>
            </a:r>
            <a:r>
              <a:rPr lang="en-US" sz="2600" b="1" dirty="0" err="1"/>
              <a:t>berusad</a:t>
            </a:r>
            <a:r>
              <a:rPr lang="en-US" sz="2600" b="1" dirty="0" smtClean="0"/>
              <a:t>?</a:t>
            </a:r>
            <a:br>
              <a:rPr lang="en-US" sz="2600" b="1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</a:t>
            </a:r>
            <a:r>
              <a:rPr lang="en-US" sz="1800" dirty="0" smtClean="0"/>
              <a:t>2015/2016</a:t>
            </a:r>
            <a:br>
              <a:rPr lang="en-US" sz="1800" dirty="0" smtClean="0"/>
            </a:br>
            <a:r>
              <a:rPr lang="en-US" sz="1800" dirty="0" smtClean="0"/>
              <a:t>(N=727</a:t>
            </a:r>
            <a:r>
              <a:rPr lang="en-US" sz="18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774276046"/>
              </p:ext>
            </p:extLst>
          </p:nvPr>
        </p:nvGraphicFramePr>
        <p:xfrm>
          <a:off x="683568" y="1371600"/>
          <a:ext cx="7848872" cy="500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2900" b="1" dirty="0"/>
              <a:t>Har varit med om följande </a:t>
            </a:r>
            <a:r>
              <a:rPr lang="sv-SE" sz="2900" b="1" dirty="0" smtClean="0"/>
              <a:t>i </a:t>
            </a:r>
            <a:r>
              <a:rPr lang="sv-SE" sz="2900" b="1" dirty="0"/>
              <a:t>samband </a:t>
            </a:r>
            <a:r>
              <a:rPr lang="sv-SE" sz="2900" b="1" dirty="0" smtClean="0"/>
              <a:t/>
            </a:r>
            <a:br>
              <a:rPr lang="sv-SE" sz="2900" b="1" dirty="0" smtClean="0"/>
            </a:br>
            <a:r>
              <a:rPr lang="sv-SE" sz="2900" b="1" dirty="0" smtClean="0"/>
              <a:t>med </a:t>
            </a:r>
            <a:r>
              <a:rPr lang="sv-SE" sz="2900" b="1" dirty="0"/>
              <a:t>att ha druckit alkohol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sz="1800" dirty="0" smtClean="0"/>
              <a:t>Åk 9, Värmland, 2015/2016</a:t>
            </a:r>
            <a:br>
              <a:rPr lang="sv-SE" sz="1800" dirty="0" smtClean="0"/>
            </a:br>
            <a:r>
              <a:rPr lang="sv-SE" sz="1800" dirty="0" smtClean="0"/>
              <a:t>N=711</a:t>
            </a:r>
            <a:endParaRPr lang="sv-SE" dirty="0"/>
          </a:p>
        </p:txBody>
      </p:sp>
      <p:graphicFrame>
        <p:nvGraphicFramePr>
          <p:cNvPr id="3" name="Diagram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786952"/>
              </p:ext>
            </p:extLst>
          </p:nvPr>
        </p:nvGraphicFramePr>
        <p:xfrm>
          <a:off x="107504" y="1412776"/>
          <a:ext cx="903649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104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err="1"/>
              <a:t>Senaste</a:t>
            </a:r>
            <a:r>
              <a:rPr lang="en-US" sz="2700" b="1" dirty="0"/>
              <a:t> </a:t>
            </a:r>
            <a:r>
              <a:rPr lang="en-US" sz="2700" b="1" dirty="0" err="1"/>
              <a:t>gången</a:t>
            </a:r>
            <a:r>
              <a:rPr lang="en-US" sz="2700" b="1" dirty="0"/>
              <a:t> du drack </a:t>
            </a:r>
            <a:r>
              <a:rPr lang="en-US" sz="2700" b="1" dirty="0" err="1"/>
              <a:t>alkohol</a:t>
            </a:r>
            <a:r>
              <a:rPr lang="en-US" sz="2700" b="1" dirty="0"/>
              <a:t>, </a:t>
            </a:r>
            <a:r>
              <a:rPr lang="en-US" sz="2700" b="1" dirty="0" err="1"/>
              <a:t>hur</a:t>
            </a:r>
            <a:r>
              <a:rPr lang="en-US" sz="2700" b="1" dirty="0"/>
              <a:t> </a:t>
            </a:r>
            <a:r>
              <a:rPr lang="en-US" sz="2700" b="1" dirty="0" err="1"/>
              <a:t>fick</a:t>
            </a:r>
            <a:r>
              <a:rPr lang="en-US" sz="2700" b="1" dirty="0"/>
              <a:t> du </a:t>
            </a:r>
            <a:r>
              <a:rPr lang="en-US" sz="2700" b="1" dirty="0" err="1"/>
              <a:t>då</a:t>
            </a:r>
            <a:r>
              <a:rPr lang="en-US" sz="2700" b="1" dirty="0"/>
              <a:t> tag </a:t>
            </a:r>
            <a:r>
              <a:rPr lang="en-US" sz="2700" b="1" dirty="0" err="1"/>
              <a:t>på</a:t>
            </a:r>
            <a:r>
              <a:rPr lang="en-US" sz="2700" b="1" dirty="0"/>
              <a:t> det</a:t>
            </a:r>
            <a:r>
              <a:rPr lang="en-US" sz="2700" b="1" dirty="0" smtClean="0"/>
              <a:t>?</a:t>
            </a: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N=723)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552748566"/>
              </p:ext>
            </p:extLst>
          </p:nvPr>
        </p:nvGraphicFramePr>
        <p:xfrm>
          <a:off x="611560" y="1371600"/>
          <a:ext cx="7848872" cy="500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sniffat</a:t>
            </a:r>
            <a:r>
              <a:rPr lang="en-US" sz="2600" b="1" dirty="0"/>
              <a:t>/</a:t>
            </a:r>
            <a:r>
              <a:rPr lang="en-US" sz="2600" b="1" dirty="0" err="1"/>
              <a:t>boffat</a:t>
            </a:r>
            <a:r>
              <a:rPr lang="en-US" sz="2600" b="1" dirty="0"/>
              <a:t> </a:t>
            </a:r>
            <a:r>
              <a:rPr lang="en-US" sz="2600" b="1" dirty="0" err="1"/>
              <a:t>någon</a:t>
            </a:r>
            <a:r>
              <a:rPr lang="en-US" sz="2600" b="1" dirty="0"/>
              <a:t> </a:t>
            </a:r>
            <a:r>
              <a:rPr lang="en-US" sz="2600" b="1" dirty="0" err="1"/>
              <a:t>gång</a:t>
            </a:r>
            <a:r>
              <a:rPr lang="en-US" sz="2600" b="1" dirty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i="1" dirty="0" smtClean="0"/>
              <a:t>(</a:t>
            </a:r>
            <a:r>
              <a:rPr lang="en-US" sz="1800" i="1" dirty="0" err="1"/>
              <a:t>t.ex</a:t>
            </a:r>
            <a:r>
              <a:rPr lang="en-US" sz="1800" i="1" dirty="0"/>
              <a:t>. </a:t>
            </a:r>
            <a:r>
              <a:rPr lang="en-US" sz="1800" i="1" dirty="0" err="1"/>
              <a:t>lim</a:t>
            </a:r>
            <a:r>
              <a:rPr lang="en-US" sz="1800" i="1" dirty="0"/>
              <a:t>, spray etc.) </a:t>
            </a: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en-US" sz="1800" dirty="0" smtClean="0"/>
              <a:t>(N=2072</a:t>
            </a:r>
            <a:r>
              <a:rPr lang="en-US" sz="18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808532865"/>
              </p:ext>
            </p:extLst>
          </p:nvPr>
        </p:nvGraphicFramePr>
        <p:xfrm>
          <a:off x="755576" y="1484784"/>
          <a:ext cx="770485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Har</a:t>
            </a:r>
            <a:r>
              <a:rPr lang="en-US" sz="2600" b="1" dirty="0"/>
              <a:t> </a:t>
            </a:r>
            <a:r>
              <a:rPr lang="en-US" sz="2600" b="1" dirty="0" err="1" smtClean="0"/>
              <a:t>blivit</a:t>
            </a:r>
            <a:r>
              <a:rPr lang="en-US" sz="2600" b="1" dirty="0" smtClean="0"/>
              <a:t> </a:t>
            </a:r>
            <a:r>
              <a:rPr lang="en-US" sz="2600" b="1" dirty="0"/>
              <a:t>erbjuden </a:t>
            </a:r>
            <a:r>
              <a:rPr lang="en-US" sz="2600" b="1" dirty="0" err="1"/>
              <a:t>att</a:t>
            </a:r>
            <a:r>
              <a:rPr lang="en-US" sz="2600" b="1" dirty="0"/>
              <a:t> </a:t>
            </a:r>
            <a:r>
              <a:rPr lang="en-US" sz="2600" b="1" dirty="0" err="1"/>
              <a:t>prova</a:t>
            </a:r>
            <a:r>
              <a:rPr lang="en-US" sz="2600" b="1" dirty="0"/>
              <a:t> </a:t>
            </a:r>
            <a:r>
              <a:rPr lang="en-US" sz="2600" b="1" dirty="0" err="1"/>
              <a:t>eller</a:t>
            </a:r>
            <a:r>
              <a:rPr lang="en-US" sz="2600" b="1" dirty="0"/>
              <a:t> </a:t>
            </a:r>
            <a:r>
              <a:rPr lang="en-US" sz="2600" b="1" dirty="0" err="1"/>
              <a:t>köpa</a:t>
            </a:r>
            <a:r>
              <a:rPr lang="en-US" sz="2600" b="1" dirty="0"/>
              <a:t> </a:t>
            </a:r>
            <a:r>
              <a:rPr lang="en-US" sz="2600" b="1" dirty="0" smtClean="0"/>
              <a:t>narkotika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/>
              <a:t> </a:t>
            </a:r>
            <a:r>
              <a:rPr lang="en-US" sz="1600" dirty="0" smtClean="0"/>
              <a:t>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N=2074)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767672936"/>
              </p:ext>
            </p:extLst>
          </p:nvPr>
        </p:nvGraphicFramePr>
        <p:xfrm>
          <a:off x="1115616" y="1371600"/>
          <a:ext cx="6840760" cy="4865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/>
              <a:t>Om jag blir erbjuden narkotika säger jag...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(N=2073)</a:t>
            </a:r>
            <a:endParaRPr lang="en-US" sz="1600" dirty="0"/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861375140"/>
              </p:ext>
            </p:extLst>
          </p:nvPr>
        </p:nvGraphicFramePr>
        <p:xfrm>
          <a:off x="755576" y="1371600"/>
          <a:ext cx="7704856" cy="500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/>
              <a:t>Var sätter du gränsen när det gäller </a:t>
            </a:r>
            <a:r>
              <a:rPr lang="en-US" sz="2600" b="1" dirty="0" smtClean="0"/>
              <a:t>cannabis?</a:t>
            </a:r>
            <a:br>
              <a:rPr lang="en-US" sz="2600" b="1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N=2070)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9859800"/>
              </p:ext>
            </p:extLst>
          </p:nvPr>
        </p:nvGraphicFramePr>
        <p:xfrm>
          <a:off x="539552" y="1371600"/>
          <a:ext cx="7992888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900" b="1" dirty="0" smtClean="0"/>
              <a:t>“Det </a:t>
            </a:r>
            <a:r>
              <a:rPr lang="en-US" sz="2900" b="1" dirty="0"/>
              <a:t>är upp till var och en om man vill använda </a:t>
            </a:r>
            <a:r>
              <a:rPr lang="en-US" sz="2900" b="1" dirty="0" smtClean="0"/>
              <a:t>cannabis”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N=2062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280092638"/>
              </p:ext>
            </p:extLst>
          </p:nvPr>
        </p:nvGraphicFramePr>
        <p:xfrm>
          <a:off x="755576" y="1556792"/>
          <a:ext cx="762162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Har</a:t>
            </a:r>
            <a:r>
              <a:rPr lang="en-US" sz="2600" b="1" dirty="0"/>
              <a:t> </a:t>
            </a:r>
            <a:r>
              <a:rPr lang="en-US" sz="2600" b="1" dirty="0" err="1" smtClean="0"/>
              <a:t>använt</a:t>
            </a:r>
            <a:r>
              <a:rPr lang="en-US" sz="2600" b="1" dirty="0" smtClean="0"/>
              <a:t> narkotika </a:t>
            </a:r>
            <a:r>
              <a:rPr lang="en-US" sz="2600" i="1" dirty="0" smtClean="0"/>
              <a:t>(</a:t>
            </a:r>
            <a:r>
              <a:rPr lang="en-US" sz="2600" i="1" dirty="0" err="1" smtClean="0"/>
              <a:t>utan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läkarordination</a:t>
            </a:r>
            <a:r>
              <a:rPr lang="en-US" sz="2600" i="1" dirty="0" smtClean="0"/>
              <a:t>)</a:t>
            </a: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(N=2078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833621589"/>
              </p:ext>
            </p:extLst>
          </p:nvPr>
        </p:nvGraphicFramePr>
        <p:xfrm>
          <a:off x="899592" y="1371600"/>
          <a:ext cx="7560840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Samverkan i planering och genomförande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611560" y="16288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sv-SE" sz="800" dirty="0" smtClean="0"/>
          </a:p>
          <a:p>
            <a:pPr lvl="0"/>
            <a:r>
              <a:rPr lang="sv-SE" sz="2800" dirty="0" smtClean="0"/>
              <a:t>Kommuner, friskolor, länssamordnare för ANDT-frågor</a:t>
            </a:r>
            <a:r>
              <a:rPr lang="sv-SE" sz="2800" dirty="0"/>
              <a:t> </a:t>
            </a:r>
            <a:r>
              <a:rPr lang="sv-SE" sz="2800" dirty="0" smtClean="0"/>
              <a:t>och Landstinget i Värmland samverkar i planering och genomförande av drogvaneundersökningen.</a:t>
            </a:r>
          </a:p>
          <a:p>
            <a:pPr lvl="0"/>
            <a:endParaRPr lang="sv-SE" sz="800" dirty="0" smtClean="0"/>
          </a:p>
          <a:p>
            <a:pPr marL="0" lvl="0" indent="0">
              <a:buNone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231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Hur</a:t>
            </a:r>
            <a:r>
              <a:rPr lang="en-US" sz="2600" b="1" dirty="0"/>
              <a:t> </a:t>
            </a:r>
            <a:r>
              <a:rPr lang="en-US" sz="2600" b="1" dirty="0" err="1"/>
              <a:t>många</a:t>
            </a:r>
            <a:r>
              <a:rPr lang="en-US" sz="2600" b="1" dirty="0"/>
              <a:t> </a:t>
            </a:r>
            <a:r>
              <a:rPr lang="en-US" sz="2600" b="1" dirty="0" err="1"/>
              <a:t>gånger</a:t>
            </a:r>
            <a:r>
              <a:rPr lang="en-US" sz="2600" b="1" dirty="0"/>
              <a:t> </a:t>
            </a:r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 smtClean="0"/>
              <a:t>använt</a:t>
            </a:r>
            <a:r>
              <a:rPr lang="en-US" sz="2600" b="1" dirty="0" smtClean="0"/>
              <a:t> cannabis?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 smtClean="0"/>
              <a:t>N=91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590652747"/>
              </p:ext>
            </p:extLst>
          </p:nvPr>
        </p:nvGraphicFramePr>
        <p:xfrm>
          <a:off x="611560" y="1371600"/>
          <a:ext cx="7920880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/>
              <a:t>Hur</a:t>
            </a:r>
            <a:r>
              <a:rPr lang="en-US" sz="2600" b="1" dirty="0"/>
              <a:t> </a:t>
            </a:r>
            <a:r>
              <a:rPr lang="en-US" sz="2600" b="1" dirty="0" err="1"/>
              <a:t>många</a:t>
            </a:r>
            <a:r>
              <a:rPr lang="en-US" sz="2600" b="1" dirty="0"/>
              <a:t> </a:t>
            </a:r>
            <a:r>
              <a:rPr lang="en-US" sz="2600" b="1" dirty="0" err="1"/>
              <a:t>gånger</a:t>
            </a:r>
            <a:r>
              <a:rPr lang="en-US" sz="2600" b="1" dirty="0"/>
              <a:t> </a:t>
            </a:r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 smtClean="0"/>
              <a:t>använt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annan</a:t>
            </a:r>
            <a:r>
              <a:rPr lang="en-US" sz="2600" b="1" dirty="0" smtClean="0"/>
              <a:t> </a:t>
            </a:r>
            <a:r>
              <a:rPr lang="en-US" sz="2600" b="1" dirty="0"/>
              <a:t>narkotika </a:t>
            </a:r>
            <a:r>
              <a:rPr lang="en-US" sz="2600" b="1" dirty="0" err="1"/>
              <a:t>än</a:t>
            </a:r>
            <a:r>
              <a:rPr lang="en-US" sz="2600" b="1" dirty="0"/>
              <a:t> cannabis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2016/2016</a:t>
            </a:r>
            <a:br>
              <a:rPr lang="en-US" sz="1800" dirty="0" smtClean="0"/>
            </a:br>
            <a:r>
              <a:rPr lang="en-US" sz="1800" dirty="0" smtClean="0"/>
              <a:t>(</a:t>
            </a:r>
            <a:r>
              <a:rPr lang="en-US" sz="1800" dirty="0"/>
              <a:t>N=91)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4138067076"/>
              </p:ext>
            </p:extLst>
          </p:nvPr>
        </p:nvGraphicFramePr>
        <p:xfrm>
          <a:off x="899592" y="1484784"/>
          <a:ext cx="747760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Vilket</a:t>
            </a:r>
            <a:r>
              <a:rPr lang="en-US" sz="2600" b="1" dirty="0" smtClean="0"/>
              <a:t>/</a:t>
            </a:r>
            <a:r>
              <a:rPr lang="en-US" sz="2600" b="1" dirty="0" err="1" smtClean="0"/>
              <a:t>vilka</a:t>
            </a:r>
            <a:r>
              <a:rPr lang="en-US" sz="2600" b="1" dirty="0" smtClean="0"/>
              <a:t> narkotika </a:t>
            </a:r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 smtClean="0"/>
              <a:t>använt</a:t>
            </a:r>
            <a:r>
              <a:rPr lang="en-US" sz="2600" b="1" dirty="0" smtClean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i="1" dirty="0" err="1" smtClean="0"/>
              <a:t>Flera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alternativ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kan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markeras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</a:t>
            </a:r>
            <a:r>
              <a:rPr lang="en-US" sz="1600" dirty="0" smtClean="0"/>
              <a:t>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(N=88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294818439"/>
              </p:ext>
            </p:extLst>
          </p:nvPr>
        </p:nvGraphicFramePr>
        <p:xfrm>
          <a:off x="914400" y="1417638"/>
          <a:ext cx="7185992" cy="4754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Från</a:t>
            </a:r>
            <a:r>
              <a:rPr lang="en-US" sz="2600" b="1" dirty="0"/>
              <a:t> </a:t>
            </a:r>
            <a:r>
              <a:rPr lang="en-US" sz="2600" b="1" dirty="0" err="1"/>
              <a:t>vem</a:t>
            </a:r>
            <a:r>
              <a:rPr lang="en-US" sz="2600" b="1" dirty="0"/>
              <a:t>/</a:t>
            </a:r>
            <a:r>
              <a:rPr lang="en-US" sz="2600" b="1" dirty="0" err="1"/>
              <a:t>vilka</a:t>
            </a:r>
            <a:r>
              <a:rPr lang="en-US" sz="2600" b="1" dirty="0"/>
              <a:t> </a:t>
            </a:r>
            <a:r>
              <a:rPr lang="en-US" sz="2600" b="1" dirty="0" err="1"/>
              <a:t>har</a:t>
            </a:r>
            <a:r>
              <a:rPr lang="en-US" sz="2600" b="1" dirty="0"/>
              <a:t> du </a:t>
            </a:r>
            <a:r>
              <a:rPr lang="en-US" sz="2600" b="1" dirty="0" err="1"/>
              <a:t>fått</a:t>
            </a:r>
            <a:r>
              <a:rPr lang="en-US" sz="2600" b="1" dirty="0"/>
              <a:t> tag </a:t>
            </a:r>
            <a:r>
              <a:rPr lang="en-US" sz="2600" b="1" dirty="0" err="1"/>
              <a:t>på</a:t>
            </a:r>
            <a:r>
              <a:rPr lang="en-US" sz="2600" b="1" dirty="0"/>
              <a:t> </a:t>
            </a:r>
            <a:r>
              <a:rPr lang="en-US" sz="2600" b="1" dirty="0" err="1"/>
              <a:t>narkotika</a:t>
            </a:r>
            <a:r>
              <a:rPr lang="en-US" sz="2600" b="1" dirty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(N=88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904107167"/>
              </p:ext>
            </p:extLst>
          </p:nvPr>
        </p:nvGraphicFramePr>
        <p:xfrm>
          <a:off x="827584" y="1371600"/>
          <a:ext cx="7704856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/>
              <a:t>Om jag </a:t>
            </a:r>
            <a:r>
              <a:rPr lang="en-US" sz="2600" b="1" dirty="0" err="1"/>
              <a:t>blir</a:t>
            </a:r>
            <a:r>
              <a:rPr lang="en-US" sz="2600" b="1" dirty="0"/>
              <a:t> </a:t>
            </a:r>
            <a:r>
              <a:rPr lang="en-US" sz="2600" b="1" dirty="0" err="1"/>
              <a:t>erbjuden</a:t>
            </a:r>
            <a:r>
              <a:rPr lang="en-US" sz="2600" b="1" dirty="0"/>
              <a:t> </a:t>
            </a:r>
            <a:r>
              <a:rPr lang="en-US" sz="2600" b="1" dirty="0" err="1"/>
              <a:t>anabola</a:t>
            </a:r>
            <a:r>
              <a:rPr lang="en-US" sz="2600" b="1" dirty="0"/>
              <a:t> </a:t>
            </a:r>
            <a:r>
              <a:rPr lang="en-US" sz="2600" b="1" dirty="0" err="1"/>
              <a:t>steroider</a:t>
            </a:r>
            <a:r>
              <a:rPr lang="en-US" sz="2600" b="1" dirty="0"/>
              <a:t> </a:t>
            </a:r>
            <a:r>
              <a:rPr lang="en-US" sz="2600" b="1" dirty="0" err="1"/>
              <a:t>säger</a:t>
            </a:r>
            <a:r>
              <a:rPr lang="en-US" sz="2600" b="1" dirty="0"/>
              <a:t> jag...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(N=2071)</a:t>
            </a:r>
            <a:endParaRPr lang="en-US" sz="1600" dirty="0"/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58859692"/>
              </p:ext>
            </p:extLst>
          </p:nvPr>
        </p:nvGraphicFramePr>
        <p:xfrm>
          <a:off x="1043608" y="1371600"/>
          <a:ext cx="7128792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err="1"/>
              <a:t>Har</a:t>
            </a:r>
            <a:r>
              <a:rPr lang="en-US" sz="2700" b="1" dirty="0"/>
              <a:t> </a:t>
            </a:r>
            <a:r>
              <a:rPr lang="en-US" sz="2700" b="1" dirty="0" err="1" smtClean="0"/>
              <a:t>använt</a:t>
            </a:r>
            <a:r>
              <a:rPr lang="en-US" sz="2700" b="1" dirty="0" smtClean="0"/>
              <a:t> </a:t>
            </a:r>
            <a:r>
              <a:rPr lang="en-US" sz="2700" b="1" dirty="0" err="1"/>
              <a:t>anabola</a:t>
            </a:r>
            <a:r>
              <a:rPr lang="en-US" sz="2700" b="1" dirty="0"/>
              <a:t> </a:t>
            </a:r>
            <a:r>
              <a:rPr lang="en-US" sz="2700" b="1" dirty="0" err="1" smtClean="0"/>
              <a:t>steroider</a:t>
            </a:r>
            <a:r>
              <a:rPr lang="en-US" sz="2700" b="1" dirty="0" smtClean="0"/>
              <a:t> </a:t>
            </a:r>
            <a:r>
              <a:rPr lang="en-US" sz="2600" i="1" dirty="0" smtClean="0"/>
              <a:t>(</a:t>
            </a:r>
            <a:r>
              <a:rPr lang="en-US" sz="2600" i="1" dirty="0" err="1" smtClean="0"/>
              <a:t>utan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läkarordination</a:t>
            </a:r>
            <a:r>
              <a:rPr lang="en-US" sz="2600" i="1" dirty="0"/>
              <a:t>)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br>
              <a:rPr lang="en-US" sz="1800" dirty="0" smtClean="0"/>
            </a:br>
            <a:r>
              <a:rPr lang="en-US" sz="1800" dirty="0" smtClean="0"/>
              <a:t>(N=2076</a:t>
            </a:r>
            <a:r>
              <a:rPr lang="en-US" sz="18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56606024"/>
              </p:ext>
            </p:extLst>
          </p:nvPr>
        </p:nvGraphicFramePr>
        <p:xfrm>
          <a:off x="755576" y="1371600"/>
          <a:ext cx="7632848" cy="479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stor</a:t>
            </a:r>
            <a:r>
              <a:rPr lang="en-US" sz="2600" b="1" dirty="0" smtClean="0"/>
              <a:t> risk </a:t>
            </a:r>
            <a:r>
              <a:rPr lang="en-US" sz="2600" b="1" dirty="0" err="1" smtClean="0"/>
              <a:t>är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det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att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människor</a:t>
            </a:r>
            <a:r>
              <a:rPr lang="en-US" sz="2600" b="1" dirty="0" smtClean="0"/>
              <a:t> </a:t>
            </a:r>
            <a:r>
              <a:rPr lang="en-US" sz="2600" b="1" dirty="0" err="1"/>
              <a:t>skadar</a:t>
            </a:r>
            <a:r>
              <a:rPr lang="en-US" sz="2600" b="1" dirty="0"/>
              <a:t> sig </a:t>
            </a:r>
            <a:r>
              <a:rPr lang="en-US" sz="2600" b="1" dirty="0" err="1" smtClean="0"/>
              <a:t>själva</a:t>
            </a:r>
            <a:r>
              <a:rPr lang="en-US" sz="2600" b="1" dirty="0" smtClean="0"/>
              <a:t>, </a:t>
            </a:r>
            <a:r>
              <a:rPr lang="en-US" sz="2600" b="1" dirty="0" err="1"/>
              <a:t>fysiskt</a:t>
            </a:r>
            <a:r>
              <a:rPr lang="en-US" sz="2600" b="1" dirty="0"/>
              <a:t> </a:t>
            </a:r>
            <a:r>
              <a:rPr lang="en-US" sz="2600" b="1" dirty="0" err="1"/>
              <a:t>eller</a:t>
            </a:r>
            <a:r>
              <a:rPr lang="en-US" sz="2600" b="1" dirty="0"/>
              <a:t> </a:t>
            </a:r>
            <a:r>
              <a:rPr lang="en-US" sz="2600" b="1" dirty="0" err="1"/>
              <a:t>på</a:t>
            </a:r>
            <a:r>
              <a:rPr lang="en-US" sz="2600" b="1" dirty="0"/>
              <a:t> </a:t>
            </a:r>
            <a:r>
              <a:rPr lang="en-US" sz="2600" b="1" dirty="0" err="1"/>
              <a:t>annat</a:t>
            </a:r>
            <a:r>
              <a:rPr lang="en-US" sz="2600" b="1" dirty="0"/>
              <a:t> </a:t>
            </a:r>
            <a:r>
              <a:rPr lang="en-US" sz="2600" b="1" dirty="0" err="1"/>
              <a:t>sätt</a:t>
            </a:r>
            <a:r>
              <a:rPr lang="en-US" sz="2600" b="1" dirty="0"/>
              <a:t>, om </a:t>
            </a:r>
            <a:r>
              <a:rPr lang="en-US" sz="2600" b="1" dirty="0" smtClean="0"/>
              <a:t>de…</a:t>
            </a:r>
            <a:endParaRPr lang="sv-SE" sz="2600" b="1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4294967295"/>
          </p:nvPr>
        </p:nvSpPr>
        <p:spPr>
          <a:xfrm>
            <a:off x="0" y="1438366"/>
            <a:ext cx="4040188" cy="639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0" dirty="0" smtClean="0"/>
              <a:t>…</a:t>
            </a:r>
            <a:r>
              <a:rPr lang="en-US" sz="2000" b="0" dirty="0" err="1" smtClean="0"/>
              <a:t>röker</a:t>
            </a:r>
            <a:r>
              <a:rPr lang="en-US" sz="2000" b="0" dirty="0" smtClean="0"/>
              <a:t> </a:t>
            </a:r>
            <a:r>
              <a:rPr lang="en-US" sz="2000" b="0" dirty="0" err="1"/>
              <a:t>varje</a:t>
            </a:r>
            <a:r>
              <a:rPr lang="en-US" sz="2000" b="0" dirty="0"/>
              <a:t> dag</a:t>
            </a:r>
            <a:endParaRPr lang="sv-SE" sz="2000" b="0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4294967295"/>
          </p:nvPr>
        </p:nvSpPr>
        <p:spPr>
          <a:xfrm>
            <a:off x="5102225" y="1442348"/>
            <a:ext cx="4041775" cy="639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0" dirty="0"/>
              <a:t>...</a:t>
            </a:r>
            <a:r>
              <a:rPr lang="en-US" sz="2000" b="0" dirty="0" err="1"/>
              <a:t>snusar</a:t>
            </a:r>
            <a:r>
              <a:rPr lang="en-US" sz="2000" b="0" dirty="0"/>
              <a:t> </a:t>
            </a:r>
            <a:r>
              <a:rPr lang="en-US" sz="2000" b="0" dirty="0" err="1"/>
              <a:t>varje</a:t>
            </a:r>
            <a:r>
              <a:rPr lang="en-US" sz="2000" b="0" dirty="0"/>
              <a:t> dag</a:t>
            </a:r>
            <a:endParaRPr lang="sv-SE" sz="2000" b="0" dirty="0"/>
          </a:p>
        </p:txBody>
      </p:sp>
      <p:graphicFrame>
        <p:nvGraphicFramePr>
          <p:cNvPr id="8" name="ChartObject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69792484"/>
              </p:ext>
            </p:extLst>
          </p:nvPr>
        </p:nvGraphicFramePr>
        <p:xfrm>
          <a:off x="0" y="2078129"/>
          <a:ext cx="4535488" cy="4087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Object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63678517"/>
              </p:ext>
            </p:extLst>
          </p:nvPr>
        </p:nvGraphicFramePr>
        <p:xfrm>
          <a:off x="4535488" y="2078129"/>
          <a:ext cx="4608512" cy="4087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822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stor</a:t>
            </a:r>
            <a:r>
              <a:rPr lang="en-US" sz="2600" b="1" dirty="0" smtClean="0"/>
              <a:t> risk </a:t>
            </a:r>
            <a:r>
              <a:rPr lang="en-US" sz="2600" b="1" dirty="0" err="1" smtClean="0"/>
              <a:t>är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det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att</a:t>
            </a:r>
            <a:r>
              <a:rPr lang="en-US" sz="2600" b="1" dirty="0" smtClean="0"/>
              <a:t> </a:t>
            </a:r>
            <a:r>
              <a:rPr lang="en-US" sz="2600" b="1" dirty="0" err="1"/>
              <a:t>människor</a:t>
            </a:r>
            <a:r>
              <a:rPr lang="en-US" sz="2600" b="1" dirty="0"/>
              <a:t> </a:t>
            </a:r>
            <a:r>
              <a:rPr lang="en-US" sz="2600" b="1" dirty="0" err="1"/>
              <a:t>skadar</a:t>
            </a:r>
            <a:r>
              <a:rPr lang="en-US" sz="2600" b="1" dirty="0"/>
              <a:t> sig </a:t>
            </a:r>
            <a:r>
              <a:rPr lang="en-US" sz="2600" b="1" dirty="0" err="1"/>
              <a:t>själva</a:t>
            </a:r>
            <a:r>
              <a:rPr lang="en-US" sz="2600" b="1" dirty="0"/>
              <a:t>, </a:t>
            </a:r>
            <a:r>
              <a:rPr lang="en-US" sz="2600" b="1" dirty="0" err="1"/>
              <a:t>fysiskt</a:t>
            </a:r>
            <a:r>
              <a:rPr lang="en-US" sz="2600" b="1" dirty="0"/>
              <a:t> </a:t>
            </a:r>
            <a:r>
              <a:rPr lang="en-US" sz="2600" b="1" dirty="0" err="1"/>
              <a:t>eller</a:t>
            </a:r>
            <a:r>
              <a:rPr lang="en-US" sz="2600" b="1" dirty="0"/>
              <a:t> </a:t>
            </a:r>
            <a:r>
              <a:rPr lang="en-US" sz="2600" b="1" dirty="0" err="1"/>
              <a:t>på</a:t>
            </a:r>
            <a:r>
              <a:rPr lang="en-US" sz="2600" b="1" dirty="0"/>
              <a:t> </a:t>
            </a:r>
            <a:r>
              <a:rPr lang="en-US" sz="2600" b="1" dirty="0" err="1"/>
              <a:t>annat</a:t>
            </a:r>
            <a:r>
              <a:rPr lang="en-US" sz="2600" b="1" dirty="0"/>
              <a:t> </a:t>
            </a:r>
            <a:r>
              <a:rPr lang="en-US" sz="2600" b="1" dirty="0" err="1"/>
              <a:t>sätt</a:t>
            </a:r>
            <a:r>
              <a:rPr lang="en-US" sz="2600" b="1" dirty="0"/>
              <a:t>, om de…</a:t>
            </a:r>
            <a:endParaRPr lang="sv-SE" sz="26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000" b="0" dirty="0"/>
              <a:t>...</a:t>
            </a:r>
            <a:r>
              <a:rPr lang="en-US" sz="2000" b="0" dirty="0" err="1"/>
              <a:t>berusar</a:t>
            </a:r>
            <a:r>
              <a:rPr lang="en-US" sz="2000" b="0" dirty="0"/>
              <a:t> sig </a:t>
            </a:r>
            <a:r>
              <a:rPr lang="en-US" sz="2000" b="0" dirty="0" err="1"/>
              <a:t>på</a:t>
            </a:r>
            <a:r>
              <a:rPr lang="en-US" sz="2000" b="0" dirty="0"/>
              <a:t> </a:t>
            </a:r>
            <a:r>
              <a:rPr lang="en-US" sz="2000" b="0" dirty="0" err="1"/>
              <a:t>alkohol</a:t>
            </a:r>
            <a:r>
              <a:rPr lang="en-US" sz="2000" b="0" dirty="0"/>
              <a:t> </a:t>
            </a:r>
            <a:r>
              <a:rPr lang="en-US" sz="2000" b="0" dirty="0" err="1"/>
              <a:t>regelbundet</a:t>
            </a:r>
            <a:endParaRPr lang="sv-SE" sz="2000" b="0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4294967295"/>
          </p:nvPr>
        </p:nvSpPr>
        <p:spPr>
          <a:xfrm>
            <a:off x="5102225" y="1484313"/>
            <a:ext cx="4041775" cy="639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0" dirty="0"/>
              <a:t>...</a:t>
            </a:r>
            <a:r>
              <a:rPr lang="en-US" sz="2000" b="0" dirty="0" err="1"/>
              <a:t>provar</a:t>
            </a:r>
            <a:r>
              <a:rPr lang="en-US" sz="2000" b="0" dirty="0"/>
              <a:t> </a:t>
            </a:r>
            <a:r>
              <a:rPr lang="en-US" sz="2000" b="0" dirty="0" err="1"/>
              <a:t>att</a:t>
            </a:r>
            <a:r>
              <a:rPr lang="en-US" sz="2000" b="0" dirty="0"/>
              <a:t> </a:t>
            </a:r>
            <a:r>
              <a:rPr lang="en-US" sz="2000" b="0" dirty="0" err="1"/>
              <a:t>sniffa</a:t>
            </a:r>
            <a:r>
              <a:rPr lang="en-US" sz="2000" b="0" dirty="0"/>
              <a:t>/</a:t>
            </a:r>
            <a:r>
              <a:rPr lang="en-US" sz="2000" b="0" dirty="0" err="1"/>
              <a:t>boffa</a:t>
            </a:r>
            <a:endParaRPr lang="sv-SE" sz="2000" b="0" dirty="0"/>
          </a:p>
        </p:txBody>
      </p:sp>
      <p:graphicFrame>
        <p:nvGraphicFramePr>
          <p:cNvPr id="7" name="ChartObject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22788377"/>
              </p:ext>
            </p:extLst>
          </p:nvPr>
        </p:nvGraphicFramePr>
        <p:xfrm>
          <a:off x="0" y="2174875"/>
          <a:ext cx="4246563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Object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686663933"/>
              </p:ext>
            </p:extLst>
          </p:nvPr>
        </p:nvGraphicFramePr>
        <p:xfrm>
          <a:off x="4824413" y="2133600"/>
          <a:ext cx="4319587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968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 smtClean="0">
                <a:solidFill>
                  <a:prstClr val="black"/>
                </a:solidFill>
              </a:rPr>
              <a:t>Hur</a:t>
            </a:r>
            <a:r>
              <a:rPr lang="en-US" sz="2600" b="1" dirty="0" smtClean="0">
                <a:solidFill>
                  <a:prstClr val="black"/>
                </a:solidFill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</a:rPr>
              <a:t>stor</a:t>
            </a:r>
            <a:r>
              <a:rPr lang="en-US" sz="2600" b="1" dirty="0" smtClean="0">
                <a:solidFill>
                  <a:prstClr val="black"/>
                </a:solidFill>
              </a:rPr>
              <a:t> risk </a:t>
            </a:r>
            <a:r>
              <a:rPr lang="en-US" sz="2600" b="1" dirty="0" err="1" smtClean="0">
                <a:solidFill>
                  <a:prstClr val="black"/>
                </a:solidFill>
              </a:rPr>
              <a:t>är</a:t>
            </a:r>
            <a:r>
              <a:rPr lang="en-US" sz="2600" b="1" dirty="0" smtClean="0">
                <a:solidFill>
                  <a:prstClr val="black"/>
                </a:solidFill>
              </a:rPr>
              <a:t> </a:t>
            </a:r>
            <a:r>
              <a:rPr lang="en-US" sz="2600" b="1" dirty="0" err="1" smtClean="0">
                <a:solidFill>
                  <a:prstClr val="black"/>
                </a:solidFill>
              </a:rPr>
              <a:t>det</a:t>
            </a:r>
            <a:r>
              <a:rPr lang="en-US" sz="2600" b="1" dirty="0" smtClean="0">
                <a:solidFill>
                  <a:prstClr val="black"/>
                </a:solidFill>
              </a:rPr>
              <a:t> </a:t>
            </a:r>
            <a:r>
              <a:rPr lang="en-US" sz="2600" b="1" dirty="0" err="1">
                <a:solidFill>
                  <a:prstClr val="black"/>
                </a:solidFill>
              </a:rPr>
              <a:t>att</a:t>
            </a:r>
            <a:r>
              <a:rPr lang="en-US" sz="2600" b="1" dirty="0">
                <a:solidFill>
                  <a:prstClr val="black"/>
                </a:solidFill>
              </a:rPr>
              <a:t> </a:t>
            </a:r>
            <a:r>
              <a:rPr lang="en-US" sz="2600" b="1" dirty="0" err="1">
                <a:solidFill>
                  <a:prstClr val="black"/>
                </a:solidFill>
              </a:rPr>
              <a:t>människor</a:t>
            </a:r>
            <a:r>
              <a:rPr lang="en-US" sz="2600" b="1" dirty="0">
                <a:solidFill>
                  <a:prstClr val="black"/>
                </a:solidFill>
              </a:rPr>
              <a:t> </a:t>
            </a:r>
            <a:r>
              <a:rPr lang="en-US" sz="2600" b="1" dirty="0" err="1">
                <a:solidFill>
                  <a:prstClr val="black"/>
                </a:solidFill>
              </a:rPr>
              <a:t>skadar</a:t>
            </a:r>
            <a:r>
              <a:rPr lang="en-US" sz="2600" b="1" dirty="0">
                <a:solidFill>
                  <a:prstClr val="black"/>
                </a:solidFill>
              </a:rPr>
              <a:t> sig </a:t>
            </a:r>
            <a:r>
              <a:rPr lang="en-US" sz="2600" b="1" dirty="0" err="1">
                <a:solidFill>
                  <a:prstClr val="black"/>
                </a:solidFill>
              </a:rPr>
              <a:t>själva</a:t>
            </a:r>
            <a:r>
              <a:rPr lang="en-US" sz="2600" b="1" dirty="0">
                <a:solidFill>
                  <a:prstClr val="black"/>
                </a:solidFill>
              </a:rPr>
              <a:t>, </a:t>
            </a:r>
            <a:r>
              <a:rPr lang="en-US" sz="2600" b="1" dirty="0" err="1">
                <a:solidFill>
                  <a:prstClr val="black"/>
                </a:solidFill>
              </a:rPr>
              <a:t>fysiskt</a:t>
            </a:r>
            <a:r>
              <a:rPr lang="en-US" sz="2600" b="1" dirty="0">
                <a:solidFill>
                  <a:prstClr val="black"/>
                </a:solidFill>
              </a:rPr>
              <a:t> </a:t>
            </a:r>
            <a:r>
              <a:rPr lang="en-US" sz="2600" b="1" dirty="0" err="1">
                <a:solidFill>
                  <a:prstClr val="black"/>
                </a:solidFill>
              </a:rPr>
              <a:t>eller</a:t>
            </a:r>
            <a:r>
              <a:rPr lang="en-US" sz="2600" b="1" dirty="0">
                <a:solidFill>
                  <a:prstClr val="black"/>
                </a:solidFill>
              </a:rPr>
              <a:t> </a:t>
            </a:r>
            <a:r>
              <a:rPr lang="en-US" sz="2600" b="1" dirty="0" err="1">
                <a:solidFill>
                  <a:prstClr val="black"/>
                </a:solidFill>
              </a:rPr>
              <a:t>på</a:t>
            </a:r>
            <a:r>
              <a:rPr lang="en-US" sz="2600" b="1" dirty="0">
                <a:solidFill>
                  <a:prstClr val="black"/>
                </a:solidFill>
              </a:rPr>
              <a:t> </a:t>
            </a:r>
            <a:r>
              <a:rPr lang="en-US" sz="2600" b="1" dirty="0" err="1">
                <a:solidFill>
                  <a:prstClr val="black"/>
                </a:solidFill>
              </a:rPr>
              <a:t>annat</a:t>
            </a:r>
            <a:r>
              <a:rPr lang="en-US" sz="2600" b="1" dirty="0">
                <a:solidFill>
                  <a:prstClr val="black"/>
                </a:solidFill>
              </a:rPr>
              <a:t> </a:t>
            </a:r>
            <a:r>
              <a:rPr lang="en-US" sz="2600" b="1" dirty="0" err="1">
                <a:solidFill>
                  <a:prstClr val="black"/>
                </a:solidFill>
              </a:rPr>
              <a:t>sätt</a:t>
            </a:r>
            <a:r>
              <a:rPr lang="en-US" sz="2600" b="1" dirty="0">
                <a:solidFill>
                  <a:prstClr val="black"/>
                </a:solidFill>
              </a:rPr>
              <a:t>, om de…</a:t>
            </a:r>
            <a:endParaRPr lang="sv-SE" sz="26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4040188" cy="6397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0" dirty="0"/>
              <a:t>...</a:t>
            </a:r>
            <a:r>
              <a:rPr lang="en-US" sz="2000" b="0" dirty="0" err="1" smtClean="0"/>
              <a:t>provar</a:t>
            </a:r>
            <a:r>
              <a:rPr lang="en-US" sz="2000" b="0" dirty="0" smtClean="0"/>
              <a:t> cannabis</a:t>
            </a:r>
            <a:endParaRPr lang="sv-SE" sz="2000" b="0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4294967295"/>
          </p:nvPr>
        </p:nvSpPr>
        <p:spPr>
          <a:xfrm>
            <a:off x="5102225" y="1535113"/>
            <a:ext cx="4041775" cy="6397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0" dirty="0"/>
              <a:t>...</a:t>
            </a:r>
            <a:r>
              <a:rPr lang="en-US" sz="2000" b="0" dirty="0" err="1"/>
              <a:t>röker</a:t>
            </a:r>
            <a:r>
              <a:rPr lang="en-US" sz="2000" b="0" dirty="0"/>
              <a:t> </a:t>
            </a:r>
            <a:r>
              <a:rPr lang="en-US" sz="2000" b="0" dirty="0" smtClean="0"/>
              <a:t>cannabis </a:t>
            </a:r>
            <a:r>
              <a:rPr lang="en-US" sz="2000" b="0" dirty="0" err="1" smtClean="0"/>
              <a:t>regelbundet</a:t>
            </a:r>
            <a:endParaRPr lang="sv-SE" sz="2000" b="0" dirty="0"/>
          </a:p>
        </p:txBody>
      </p:sp>
      <p:graphicFrame>
        <p:nvGraphicFramePr>
          <p:cNvPr id="7" name="ChartObject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555410865"/>
              </p:ext>
            </p:extLst>
          </p:nvPr>
        </p:nvGraphicFramePr>
        <p:xfrm>
          <a:off x="0" y="2174875"/>
          <a:ext cx="4392613" cy="391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Object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08472569"/>
              </p:ext>
            </p:extLst>
          </p:nvPr>
        </p:nvGraphicFramePr>
        <p:xfrm>
          <a:off x="4751388" y="2174875"/>
          <a:ext cx="4392612" cy="391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858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stor</a:t>
            </a:r>
            <a:r>
              <a:rPr lang="en-US" sz="2600" b="1" dirty="0" smtClean="0"/>
              <a:t> risk </a:t>
            </a:r>
            <a:r>
              <a:rPr lang="en-US" sz="2600" b="1" dirty="0" err="1" smtClean="0"/>
              <a:t>är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det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att</a:t>
            </a:r>
            <a:r>
              <a:rPr lang="en-US" sz="2600" b="1" dirty="0" smtClean="0"/>
              <a:t> </a:t>
            </a:r>
            <a:r>
              <a:rPr lang="en-US" sz="2600" b="1" dirty="0" err="1"/>
              <a:t>människor</a:t>
            </a:r>
            <a:r>
              <a:rPr lang="en-US" sz="2600" b="1" dirty="0"/>
              <a:t> </a:t>
            </a:r>
            <a:r>
              <a:rPr lang="en-US" sz="2600" b="1" dirty="0" err="1"/>
              <a:t>skadar</a:t>
            </a:r>
            <a:r>
              <a:rPr lang="en-US" sz="2600" b="1" dirty="0"/>
              <a:t> sig </a:t>
            </a:r>
            <a:r>
              <a:rPr lang="en-US" sz="2600" b="1" dirty="0" err="1"/>
              <a:t>själva</a:t>
            </a:r>
            <a:r>
              <a:rPr lang="en-US" sz="2600" b="1" dirty="0"/>
              <a:t>, </a:t>
            </a: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2600" b="1" dirty="0" err="1" smtClean="0"/>
              <a:t>fysiskt</a:t>
            </a:r>
            <a:r>
              <a:rPr lang="en-US" sz="2600" b="1" dirty="0" smtClean="0"/>
              <a:t> </a:t>
            </a:r>
            <a:r>
              <a:rPr lang="en-US" sz="2600" b="1" dirty="0" err="1"/>
              <a:t>eller</a:t>
            </a:r>
            <a:r>
              <a:rPr lang="en-US" sz="2600" b="1" dirty="0"/>
              <a:t> </a:t>
            </a:r>
            <a:r>
              <a:rPr lang="en-US" sz="2600" b="1" dirty="0" err="1"/>
              <a:t>på</a:t>
            </a:r>
            <a:r>
              <a:rPr lang="en-US" sz="2600" b="1" dirty="0"/>
              <a:t> </a:t>
            </a:r>
            <a:r>
              <a:rPr lang="en-US" sz="2600" b="1" dirty="0" err="1"/>
              <a:t>annat</a:t>
            </a:r>
            <a:r>
              <a:rPr lang="en-US" sz="2600" b="1" dirty="0"/>
              <a:t> </a:t>
            </a:r>
            <a:r>
              <a:rPr lang="en-US" sz="2600" b="1" dirty="0" err="1"/>
              <a:t>sätt</a:t>
            </a:r>
            <a:r>
              <a:rPr lang="en-US" sz="2600" b="1" dirty="0"/>
              <a:t>, om </a:t>
            </a:r>
            <a:r>
              <a:rPr lang="en-US" sz="2600" b="1" dirty="0" smtClean="0"/>
              <a:t>de </a:t>
            </a:r>
            <a:r>
              <a:rPr lang="en-US" sz="2600" b="1" u="sng" dirty="0" err="1" smtClean="0"/>
              <a:t>provar</a:t>
            </a:r>
            <a:r>
              <a:rPr lang="en-US" sz="2600" b="1" u="sng" dirty="0" smtClean="0"/>
              <a:t> heroin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br>
              <a:rPr lang="en-US" sz="1800" dirty="0" smtClean="0"/>
            </a:br>
            <a:r>
              <a:rPr lang="en-US" sz="1800" dirty="0" smtClean="0"/>
              <a:t> </a:t>
            </a:r>
            <a:r>
              <a:rPr lang="en-US" sz="1800" dirty="0"/>
              <a:t>(N=2050</a:t>
            </a:r>
            <a:r>
              <a:rPr lang="en-US" sz="1800" dirty="0" smtClean="0"/>
              <a:t>)</a:t>
            </a:r>
            <a:endParaRPr lang="en-US" sz="2600" dirty="0"/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461448378"/>
              </p:ext>
            </p:extLst>
          </p:nvPr>
        </p:nvGraphicFramePr>
        <p:xfrm>
          <a:off x="1397000" y="1628800"/>
          <a:ext cx="6199336" cy="45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prstClr val="black"/>
                </a:solidFill>
              </a:rPr>
              <a:t>Undersökningens genomförande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781050" y="1341438"/>
            <a:ext cx="8362950" cy="4967287"/>
          </a:xfrm>
        </p:spPr>
        <p:txBody>
          <a:bodyPr>
            <a:noAutofit/>
          </a:bodyPr>
          <a:lstStyle/>
          <a:p>
            <a:r>
              <a:rPr lang="sv-SE" sz="2800" dirty="0" smtClean="0"/>
              <a:t>Webbenkät till elever i åk 9 och gymnasiet åk 2</a:t>
            </a:r>
          </a:p>
          <a:p>
            <a:endParaRPr lang="sv-SE" sz="800" dirty="0" smtClean="0"/>
          </a:p>
          <a:p>
            <a:r>
              <a:rPr lang="sv-SE" sz="2800" dirty="0" smtClean="0"/>
              <a:t>Enkäten innehåller cirka 35 frågor</a:t>
            </a:r>
          </a:p>
          <a:p>
            <a:endParaRPr lang="sv-SE" sz="800" dirty="0" smtClean="0"/>
          </a:p>
          <a:p>
            <a:r>
              <a:rPr lang="sv-SE" sz="2800" dirty="0" smtClean="0"/>
              <a:t>Enkäten </a:t>
            </a:r>
            <a:r>
              <a:rPr lang="sv-SE" sz="2800" dirty="0"/>
              <a:t>b</a:t>
            </a:r>
            <a:r>
              <a:rPr lang="sv-SE" sz="2800" dirty="0" smtClean="0"/>
              <a:t>esvarades </a:t>
            </a:r>
            <a:r>
              <a:rPr lang="sv-SE" sz="2800" dirty="0"/>
              <a:t>anonymt under </a:t>
            </a:r>
            <a:r>
              <a:rPr lang="sv-SE" sz="2800" dirty="0" smtClean="0"/>
              <a:t>lektionstid </a:t>
            </a:r>
          </a:p>
          <a:p>
            <a:endParaRPr lang="sv-SE" sz="800" dirty="0" smtClean="0"/>
          </a:p>
          <a:p>
            <a:r>
              <a:rPr lang="sv-SE" sz="2800" dirty="0" smtClean="0"/>
              <a:t>Besvarades vecka 38-42, år 2015</a:t>
            </a:r>
          </a:p>
          <a:p>
            <a:pPr marL="0" indent="0">
              <a:buNone/>
            </a:pPr>
            <a:endParaRPr lang="sv-SE" sz="800" dirty="0" smtClean="0"/>
          </a:p>
          <a:p>
            <a:r>
              <a:rPr lang="sv-SE" sz="2800" dirty="0" smtClean="0">
                <a:solidFill>
                  <a:prstClr val="black"/>
                </a:solidFill>
              </a:rPr>
              <a:t>15 kommuner genomförde undersökningen och friskolor deltog i hög utsträckning</a:t>
            </a:r>
          </a:p>
          <a:p>
            <a:endParaRPr lang="sv-SE" sz="800" dirty="0">
              <a:solidFill>
                <a:prstClr val="black"/>
              </a:solidFill>
              <a:cs typeface="Raavi" panose="020B0502040204020203" pitchFamily="34" charset="0"/>
            </a:endParaRPr>
          </a:p>
          <a:p>
            <a:pPr lvl="0"/>
            <a:r>
              <a:rPr lang="sv-SE" sz="2800" dirty="0">
                <a:solidFill>
                  <a:prstClr val="black"/>
                </a:solidFill>
                <a:cs typeface="Raavi" panose="020B0502040204020203" pitchFamily="34" charset="0"/>
              </a:rPr>
              <a:t>Totalt </a:t>
            </a:r>
            <a:r>
              <a:rPr lang="sv-SE" sz="2800" dirty="0">
                <a:cs typeface="Raavi" panose="020B0502040204020203" pitchFamily="34" charset="0"/>
              </a:rPr>
              <a:t>3</a:t>
            </a:r>
            <a:r>
              <a:rPr lang="sv-SE" sz="2800" dirty="0" smtClean="0">
                <a:cs typeface="Raavi" panose="020B0502040204020203" pitchFamily="34" charset="0"/>
              </a:rPr>
              <a:t> 881 svar, </a:t>
            </a:r>
            <a:r>
              <a:rPr lang="sv-SE" sz="2800" dirty="0">
                <a:cs typeface="Raavi" panose="020B0502040204020203" pitchFamily="34" charset="0"/>
              </a:rPr>
              <a:t>2 </a:t>
            </a:r>
            <a:r>
              <a:rPr lang="sv-SE" sz="2800" dirty="0" smtClean="0">
                <a:cs typeface="Raavi" panose="020B0502040204020203" pitchFamily="34" charset="0"/>
              </a:rPr>
              <a:t>081 </a:t>
            </a:r>
            <a:r>
              <a:rPr lang="sv-SE" sz="2800" dirty="0">
                <a:cs typeface="Raavi" panose="020B0502040204020203" pitchFamily="34" charset="0"/>
              </a:rPr>
              <a:t>elever </a:t>
            </a:r>
            <a:r>
              <a:rPr lang="sv-SE" sz="2800" dirty="0">
                <a:solidFill>
                  <a:prstClr val="black"/>
                </a:solidFill>
                <a:cs typeface="Raavi" panose="020B0502040204020203" pitchFamily="34" charset="0"/>
              </a:rPr>
              <a:t>i åk 9 </a:t>
            </a:r>
            <a:r>
              <a:rPr lang="sv-SE" sz="2800" dirty="0" smtClean="0">
                <a:solidFill>
                  <a:prstClr val="black"/>
                </a:solidFill>
                <a:cs typeface="Raavi" panose="020B0502040204020203" pitchFamily="34" charset="0"/>
              </a:rPr>
              <a:t>(76 </a:t>
            </a:r>
            <a:r>
              <a:rPr lang="sv-SE" sz="2800" dirty="0" smtClean="0">
                <a:cs typeface="Raavi" panose="020B0502040204020203" pitchFamily="34" charset="0"/>
              </a:rPr>
              <a:t>%</a:t>
            </a:r>
            <a:r>
              <a:rPr lang="sv-SE" sz="2800" dirty="0" smtClean="0">
                <a:solidFill>
                  <a:prstClr val="black"/>
                </a:solidFill>
                <a:cs typeface="Raavi" panose="020B0502040204020203" pitchFamily="34" charset="0"/>
              </a:rPr>
              <a:t>) </a:t>
            </a:r>
            <a:r>
              <a:rPr lang="sv-SE" sz="2800" dirty="0" smtClean="0">
                <a:cs typeface="Raavi" panose="020B0502040204020203" pitchFamily="34" charset="0"/>
              </a:rPr>
              <a:t>och 1800 </a:t>
            </a:r>
            <a:r>
              <a:rPr lang="sv-SE" sz="2800" dirty="0" smtClean="0">
                <a:solidFill>
                  <a:prstClr val="black"/>
                </a:solidFill>
                <a:cs typeface="Raavi" panose="020B0502040204020203" pitchFamily="34" charset="0"/>
              </a:rPr>
              <a:t>i </a:t>
            </a:r>
            <a:r>
              <a:rPr lang="sv-SE" sz="2800" dirty="0">
                <a:solidFill>
                  <a:prstClr val="black"/>
                </a:solidFill>
                <a:cs typeface="Raavi" panose="020B0502040204020203" pitchFamily="34" charset="0"/>
              </a:rPr>
              <a:t>gymnasiet åk </a:t>
            </a:r>
            <a:r>
              <a:rPr lang="sv-SE" sz="2800" dirty="0" smtClean="0">
                <a:solidFill>
                  <a:prstClr val="black"/>
                </a:solidFill>
                <a:cs typeface="Raavi" panose="020B0502040204020203" pitchFamily="34" charset="0"/>
              </a:rPr>
              <a:t>2 (67 </a:t>
            </a:r>
            <a:r>
              <a:rPr lang="sv-SE" sz="2800" dirty="0" smtClean="0">
                <a:cs typeface="Raavi" panose="020B0502040204020203" pitchFamily="34" charset="0"/>
              </a:rPr>
              <a:t>%</a:t>
            </a:r>
            <a:r>
              <a:rPr lang="sv-SE" sz="2800" dirty="0" smtClean="0">
                <a:solidFill>
                  <a:prstClr val="black"/>
                </a:solidFill>
                <a:cs typeface="Raavi" panose="020B0502040204020203" pitchFamily="34" charset="0"/>
              </a:rPr>
              <a:t>)</a:t>
            </a:r>
            <a:endParaRPr lang="sv-SE" sz="2800" dirty="0">
              <a:solidFill>
                <a:prstClr val="black"/>
              </a:solidFill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56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/>
              <a:t>gammal</a:t>
            </a:r>
            <a:r>
              <a:rPr lang="en-US" sz="2600" b="1" dirty="0"/>
              <a:t> </a:t>
            </a:r>
            <a:r>
              <a:rPr lang="en-US" sz="2600" b="1" dirty="0" err="1"/>
              <a:t>var</a:t>
            </a:r>
            <a:r>
              <a:rPr lang="en-US" sz="2600" b="1" dirty="0"/>
              <a:t> du </a:t>
            </a:r>
            <a:r>
              <a:rPr lang="en-US" sz="2600" b="1" dirty="0" err="1"/>
              <a:t>första</a:t>
            </a:r>
            <a:r>
              <a:rPr lang="en-US" sz="2600" b="1" dirty="0"/>
              <a:t> </a:t>
            </a:r>
            <a:r>
              <a:rPr lang="en-US" sz="2600" b="1" dirty="0" err="1" smtClean="0"/>
              <a:t>gången</a:t>
            </a:r>
            <a:r>
              <a:rPr lang="en-US" sz="2600" b="1" dirty="0" smtClean="0"/>
              <a:t> du drack </a:t>
            </a:r>
            <a:r>
              <a:rPr lang="en-US" sz="2600" b="1" dirty="0" err="1"/>
              <a:t>minst</a:t>
            </a:r>
            <a:r>
              <a:rPr lang="en-US" sz="2600" b="1" dirty="0"/>
              <a:t> </a:t>
            </a:r>
            <a:r>
              <a:rPr lang="en-US" sz="2600" b="1" dirty="0" err="1"/>
              <a:t>ett</a:t>
            </a:r>
            <a:r>
              <a:rPr lang="en-US" sz="2600" b="1" dirty="0"/>
              <a:t> </a:t>
            </a:r>
            <a:r>
              <a:rPr lang="en-US" sz="2600" b="1" dirty="0" err="1"/>
              <a:t>glas</a:t>
            </a:r>
            <a:r>
              <a:rPr lang="en-US" sz="2600" b="1" dirty="0"/>
              <a:t> </a:t>
            </a:r>
            <a:r>
              <a:rPr lang="en-US" sz="2600" b="1" dirty="0" err="1" smtClean="0"/>
              <a:t>alkohol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br>
              <a:rPr lang="en-US" sz="1800" dirty="0" smtClean="0"/>
            </a:br>
            <a:r>
              <a:rPr lang="en-US" sz="1800" dirty="0" smtClean="0"/>
              <a:t>(N=2050</a:t>
            </a:r>
            <a:r>
              <a:rPr lang="en-US" sz="1800" dirty="0"/>
              <a:t>) 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632066884"/>
              </p:ext>
            </p:extLst>
          </p:nvPr>
        </p:nvGraphicFramePr>
        <p:xfrm>
          <a:off x="914400" y="1556792"/>
          <a:ext cx="7185992" cy="4615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/>
              <a:t>gammal</a:t>
            </a:r>
            <a:r>
              <a:rPr lang="en-US" sz="2600" b="1" dirty="0"/>
              <a:t> </a:t>
            </a:r>
            <a:r>
              <a:rPr lang="en-US" sz="2600" b="1" dirty="0" err="1"/>
              <a:t>var</a:t>
            </a:r>
            <a:r>
              <a:rPr lang="en-US" sz="2600" b="1" dirty="0"/>
              <a:t> du </a:t>
            </a:r>
            <a:r>
              <a:rPr lang="en-US" sz="2600" b="1" dirty="0" err="1"/>
              <a:t>första</a:t>
            </a:r>
            <a:r>
              <a:rPr lang="en-US" sz="2600" b="1" dirty="0"/>
              <a:t> </a:t>
            </a:r>
            <a:r>
              <a:rPr lang="en-US" sz="2600" b="1" dirty="0" err="1" smtClean="0"/>
              <a:t>gången</a:t>
            </a:r>
            <a:r>
              <a:rPr lang="en-US" sz="2600" b="1" dirty="0"/>
              <a:t> </a:t>
            </a:r>
            <a:r>
              <a:rPr lang="en-US" sz="2600" b="1" dirty="0" smtClean="0"/>
              <a:t>du </a:t>
            </a:r>
            <a:r>
              <a:rPr lang="en-US" sz="2600" b="1" dirty="0" err="1" smtClean="0"/>
              <a:t>blev</a:t>
            </a:r>
            <a:r>
              <a:rPr lang="en-US" sz="2600" b="1" dirty="0" smtClean="0"/>
              <a:t> </a:t>
            </a:r>
            <a:r>
              <a:rPr lang="en-US" sz="2600" b="1" dirty="0" err="1"/>
              <a:t>berusad</a:t>
            </a:r>
            <a:r>
              <a:rPr lang="en-US" sz="2600" b="1" dirty="0"/>
              <a:t> </a:t>
            </a:r>
            <a:r>
              <a:rPr lang="en-US" sz="2600" b="1" dirty="0" err="1"/>
              <a:t>av</a:t>
            </a:r>
            <a:r>
              <a:rPr lang="en-US" sz="2600" b="1" dirty="0"/>
              <a:t> </a:t>
            </a:r>
            <a:r>
              <a:rPr lang="en-US" sz="2600" b="1" dirty="0" err="1" smtClean="0"/>
              <a:t>alkohol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br>
              <a:rPr lang="en-US" sz="1800" dirty="0" smtClean="0"/>
            </a:br>
            <a:r>
              <a:rPr lang="en-US" sz="1800" dirty="0" smtClean="0"/>
              <a:t>(N=2050</a:t>
            </a:r>
            <a:r>
              <a:rPr lang="en-US" sz="18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813928560"/>
              </p:ext>
            </p:extLst>
          </p:nvPr>
        </p:nvGraphicFramePr>
        <p:xfrm>
          <a:off x="914400" y="1556792"/>
          <a:ext cx="7113984" cy="4615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/>
              <a:t>gammal</a:t>
            </a:r>
            <a:r>
              <a:rPr lang="en-US" sz="2600" b="1" dirty="0"/>
              <a:t> </a:t>
            </a:r>
            <a:r>
              <a:rPr lang="en-US" sz="2600" b="1" dirty="0" err="1"/>
              <a:t>var</a:t>
            </a:r>
            <a:r>
              <a:rPr lang="en-US" sz="2600" b="1" dirty="0"/>
              <a:t> du </a:t>
            </a:r>
            <a:r>
              <a:rPr lang="en-US" sz="2600" b="1" dirty="0" err="1"/>
              <a:t>första</a:t>
            </a:r>
            <a:r>
              <a:rPr lang="en-US" sz="2600" b="1" dirty="0"/>
              <a:t> </a:t>
            </a:r>
            <a:r>
              <a:rPr lang="en-US" sz="2600" b="1" dirty="0" err="1" smtClean="0"/>
              <a:t>gången</a:t>
            </a:r>
            <a:r>
              <a:rPr lang="en-US" sz="2600" b="1" dirty="0" smtClean="0"/>
              <a:t> du </a:t>
            </a:r>
            <a:r>
              <a:rPr lang="en-US" sz="2600" b="1" dirty="0" err="1" smtClean="0"/>
              <a:t>rökte</a:t>
            </a:r>
            <a:r>
              <a:rPr lang="en-US" sz="2600" b="1" dirty="0" smtClean="0"/>
              <a:t> </a:t>
            </a:r>
            <a:r>
              <a:rPr lang="en-US" sz="2600" b="1" dirty="0" err="1"/>
              <a:t>en</a:t>
            </a:r>
            <a:r>
              <a:rPr lang="en-US" sz="2600" b="1" dirty="0"/>
              <a:t> </a:t>
            </a:r>
            <a:r>
              <a:rPr lang="en-US" sz="2600" b="1" dirty="0" err="1" smtClean="0"/>
              <a:t>cigarett</a:t>
            </a:r>
            <a:r>
              <a:rPr lang="en-US" sz="2600" b="1" dirty="0" smtClean="0"/>
              <a:t>? </a:t>
            </a:r>
            <a:br>
              <a:rPr lang="en-US" sz="2600" b="1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br>
              <a:rPr lang="en-US" sz="1800" dirty="0" smtClean="0"/>
            </a:br>
            <a:r>
              <a:rPr lang="en-US" sz="1800" dirty="0" smtClean="0"/>
              <a:t>(N=2050)</a:t>
            </a:r>
            <a:endParaRPr lang="en-US" sz="1800" dirty="0"/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885559177"/>
              </p:ext>
            </p:extLst>
          </p:nvPr>
        </p:nvGraphicFramePr>
        <p:xfrm>
          <a:off x="467544" y="1371600"/>
          <a:ext cx="8208912" cy="4865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/>
              <a:t>gammal</a:t>
            </a:r>
            <a:r>
              <a:rPr lang="en-US" sz="2600" b="1" dirty="0"/>
              <a:t> </a:t>
            </a:r>
            <a:r>
              <a:rPr lang="en-US" sz="2600" b="1" dirty="0" err="1"/>
              <a:t>var</a:t>
            </a:r>
            <a:r>
              <a:rPr lang="en-US" sz="2600" b="1" dirty="0"/>
              <a:t> du </a:t>
            </a:r>
            <a:r>
              <a:rPr lang="en-US" sz="2600" b="1" dirty="0" err="1"/>
              <a:t>första</a:t>
            </a:r>
            <a:r>
              <a:rPr lang="en-US" sz="2600" b="1" dirty="0"/>
              <a:t> </a:t>
            </a:r>
            <a:r>
              <a:rPr lang="en-US" sz="2600" b="1" dirty="0" err="1" smtClean="0"/>
              <a:t>gången</a:t>
            </a:r>
            <a:r>
              <a:rPr lang="en-US" sz="2600" b="1" dirty="0" smtClean="0"/>
              <a:t> </a:t>
            </a:r>
            <a:r>
              <a:rPr lang="en-US" sz="2600" b="1" dirty="0" err="1"/>
              <a:t>som</a:t>
            </a:r>
            <a:r>
              <a:rPr lang="en-US" sz="2600" b="1" dirty="0"/>
              <a:t> </a:t>
            </a:r>
            <a:r>
              <a:rPr lang="en-US" sz="2600" b="1" dirty="0" smtClean="0"/>
              <a:t>du </a:t>
            </a:r>
            <a:r>
              <a:rPr lang="en-US" sz="2600" b="1" dirty="0" err="1" smtClean="0"/>
              <a:t>snusade</a:t>
            </a:r>
            <a:r>
              <a:rPr lang="en-US" sz="2600" b="1" dirty="0" smtClean="0"/>
              <a:t>?</a:t>
            </a:r>
            <a:br>
              <a:rPr lang="en-US" sz="2600" b="1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(N=2050)</a:t>
            </a:r>
            <a:endParaRPr lang="en-US" sz="1600" dirty="0"/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731661297"/>
              </p:ext>
            </p:extLst>
          </p:nvPr>
        </p:nvGraphicFramePr>
        <p:xfrm>
          <a:off x="467544" y="1371600"/>
          <a:ext cx="8064896" cy="500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err="1" smtClean="0"/>
              <a:t>Hur</a:t>
            </a:r>
            <a:r>
              <a:rPr lang="en-US" sz="2600" b="1" dirty="0" smtClean="0"/>
              <a:t> </a:t>
            </a:r>
            <a:r>
              <a:rPr lang="en-US" sz="2600" b="1" dirty="0" err="1"/>
              <a:t>gammal</a:t>
            </a:r>
            <a:r>
              <a:rPr lang="en-US" sz="2600" b="1" dirty="0"/>
              <a:t> </a:t>
            </a:r>
            <a:r>
              <a:rPr lang="en-US" sz="2600" b="1" dirty="0" err="1"/>
              <a:t>var</a:t>
            </a:r>
            <a:r>
              <a:rPr lang="en-US" sz="2600" b="1" dirty="0"/>
              <a:t> du </a:t>
            </a:r>
            <a:r>
              <a:rPr lang="en-US" sz="2600" b="1" dirty="0" err="1"/>
              <a:t>första</a:t>
            </a:r>
            <a:r>
              <a:rPr lang="en-US" sz="2600" b="1" dirty="0"/>
              <a:t> </a:t>
            </a:r>
            <a:r>
              <a:rPr lang="en-US" sz="2600" b="1" dirty="0" err="1" smtClean="0"/>
              <a:t>gången</a:t>
            </a:r>
            <a:r>
              <a:rPr lang="en-US" sz="2600" b="1" dirty="0"/>
              <a:t> </a:t>
            </a:r>
            <a:r>
              <a:rPr lang="en-US" sz="2600" b="1" dirty="0" smtClean="0"/>
              <a:t>du </a:t>
            </a:r>
            <a:r>
              <a:rPr lang="en-US" sz="2600" b="1" dirty="0" err="1" smtClean="0"/>
              <a:t>använde</a:t>
            </a:r>
            <a:r>
              <a:rPr lang="en-US" sz="2600" b="1" dirty="0" smtClean="0"/>
              <a:t> cannabis? 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(N=2050)</a:t>
            </a:r>
            <a:endParaRPr lang="en-US" sz="1600" dirty="0"/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2020778808"/>
              </p:ext>
            </p:extLst>
          </p:nvPr>
        </p:nvGraphicFramePr>
        <p:xfrm>
          <a:off x="914400" y="1371600"/>
          <a:ext cx="7315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Vad</a:t>
            </a:r>
            <a:r>
              <a:rPr lang="en-US" sz="2600" b="1" dirty="0"/>
              <a:t> </a:t>
            </a:r>
            <a:r>
              <a:rPr lang="en-US" sz="2600" b="1" dirty="0" err="1"/>
              <a:t>kan</a:t>
            </a:r>
            <a:r>
              <a:rPr lang="en-US" sz="2600" b="1" dirty="0"/>
              <a:t> du </a:t>
            </a:r>
            <a:r>
              <a:rPr lang="en-US" sz="2600" b="1" dirty="0" err="1"/>
              <a:t>få</a:t>
            </a:r>
            <a:r>
              <a:rPr lang="en-US" sz="2600" b="1" dirty="0"/>
              <a:t> tag </a:t>
            </a:r>
            <a:r>
              <a:rPr lang="en-US" sz="2600" b="1" dirty="0" err="1"/>
              <a:t>på</a:t>
            </a:r>
            <a:r>
              <a:rPr lang="en-US" sz="2600" b="1" dirty="0"/>
              <a:t> </a:t>
            </a:r>
            <a:r>
              <a:rPr lang="en-US" sz="2600" b="1" dirty="0" err="1"/>
              <a:t>inom</a:t>
            </a:r>
            <a:r>
              <a:rPr lang="en-US" sz="2600" b="1" dirty="0"/>
              <a:t> 24 </a:t>
            </a:r>
            <a:r>
              <a:rPr lang="en-US" sz="2600" b="1" dirty="0" err="1" smtClean="0"/>
              <a:t>timmar</a:t>
            </a:r>
            <a:r>
              <a:rPr lang="en-US" sz="2600" b="1" dirty="0" smtClean="0"/>
              <a:t>? 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(N=2053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2583656226"/>
              </p:ext>
            </p:extLst>
          </p:nvPr>
        </p:nvGraphicFramePr>
        <p:xfrm>
          <a:off x="611560" y="1371600"/>
          <a:ext cx="8064896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00" b="1" dirty="0" smtClean="0"/>
              <a:t>Mina </a:t>
            </a:r>
            <a:r>
              <a:rPr lang="en-US" sz="2600" b="1" dirty="0" err="1"/>
              <a:t>föräldrar</a:t>
            </a:r>
            <a:r>
              <a:rPr lang="en-US" sz="2600" b="1" dirty="0"/>
              <a:t>/</a:t>
            </a:r>
            <a:r>
              <a:rPr lang="en-US" sz="2600" b="1" dirty="0" err="1"/>
              <a:t>vårdnadshavare</a:t>
            </a:r>
            <a:r>
              <a:rPr lang="en-US" sz="2600" b="1" dirty="0"/>
              <a:t> </a:t>
            </a:r>
            <a:r>
              <a:rPr lang="en-US" sz="2600" b="1" dirty="0" smtClean="0"/>
              <a:t>vet </a:t>
            </a:r>
            <a:r>
              <a:rPr lang="en-US" sz="2600" b="1" dirty="0" err="1" smtClean="0"/>
              <a:t>var</a:t>
            </a:r>
            <a:r>
              <a:rPr lang="en-US" sz="2600" b="1" dirty="0" smtClean="0"/>
              <a:t> jag </a:t>
            </a:r>
            <a:r>
              <a:rPr lang="en-US" sz="2600" b="1" dirty="0" err="1"/>
              <a:t>är</a:t>
            </a:r>
            <a:r>
              <a:rPr lang="en-US" sz="2600" b="1" dirty="0"/>
              <a:t> </a:t>
            </a:r>
            <a:r>
              <a:rPr lang="en-US" sz="2600" b="1" dirty="0" smtClean="0"/>
              <a:t/>
            </a:r>
            <a:br>
              <a:rPr lang="en-US" sz="2600" b="1" dirty="0" smtClean="0"/>
            </a:br>
            <a:r>
              <a:rPr lang="en-US" sz="2600" b="1" dirty="0" err="1" smtClean="0"/>
              <a:t>på</a:t>
            </a:r>
            <a:r>
              <a:rPr lang="en-US" sz="2600" b="1" dirty="0" smtClean="0"/>
              <a:t> </a:t>
            </a:r>
            <a:r>
              <a:rPr lang="en-US" sz="2600" b="1" dirty="0" err="1"/>
              <a:t>fredags</a:t>
            </a:r>
            <a:r>
              <a:rPr lang="en-US" sz="2600" b="1" dirty="0"/>
              <a:t>- </a:t>
            </a:r>
            <a:r>
              <a:rPr lang="en-US" sz="2600" b="1" dirty="0" err="1"/>
              <a:t>och</a:t>
            </a:r>
            <a:r>
              <a:rPr lang="en-US" sz="2600" b="1" dirty="0"/>
              <a:t> </a:t>
            </a:r>
            <a:r>
              <a:rPr lang="en-US" sz="2600" b="1" dirty="0" err="1" smtClean="0"/>
              <a:t>lördagskvällar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800" dirty="0" err="1" smtClean="0"/>
              <a:t>Åk</a:t>
            </a:r>
            <a:r>
              <a:rPr lang="en-US" sz="1800" dirty="0" smtClean="0"/>
              <a:t> 9, </a:t>
            </a:r>
            <a:r>
              <a:rPr lang="en-US" sz="1800" dirty="0" err="1" smtClean="0"/>
              <a:t>Värmland</a:t>
            </a:r>
            <a:r>
              <a:rPr lang="en-US" sz="1800" dirty="0" smtClean="0"/>
              <a:t>, 2015/2016</a:t>
            </a:r>
            <a:br>
              <a:rPr lang="en-US" sz="1800" dirty="0" smtClean="0"/>
            </a:br>
            <a:r>
              <a:rPr lang="en-US" sz="1800" dirty="0" smtClean="0"/>
              <a:t>(N=2065</a:t>
            </a:r>
            <a:r>
              <a:rPr lang="en-US" sz="18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262409563"/>
              </p:ext>
            </p:extLst>
          </p:nvPr>
        </p:nvGraphicFramePr>
        <p:xfrm>
          <a:off x="683568" y="1628800"/>
          <a:ext cx="734481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Resultatredovisning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0" y="1268413"/>
            <a:ext cx="8229600" cy="5184775"/>
          </a:xfrm>
        </p:spPr>
        <p:txBody>
          <a:bodyPr>
            <a:normAutofit/>
          </a:bodyPr>
          <a:lstStyle/>
          <a:p>
            <a:r>
              <a:rPr lang="sv-SE" sz="1500" dirty="0">
                <a:solidFill>
                  <a:prstClr val="black"/>
                </a:solidFill>
              </a:rPr>
              <a:t>Könsuppdelade resultat redovisas för frågor på länsnivå. </a:t>
            </a:r>
          </a:p>
          <a:p>
            <a:r>
              <a:rPr lang="sv-SE" sz="1500" dirty="0">
                <a:solidFill>
                  <a:prstClr val="black"/>
                </a:solidFill>
              </a:rPr>
              <a:t>Sammanställningar på kommun- och skolnivå om det är minst 20 svarande elever. </a:t>
            </a:r>
          </a:p>
          <a:p>
            <a:r>
              <a:rPr lang="sv-SE" sz="1500" dirty="0">
                <a:solidFill>
                  <a:prstClr val="black"/>
                </a:solidFill>
              </a:rPr>
              <a:t>Har en skola färre än 20 svar har dessa svar lagts in i kommunrapporten och redovisas ej separat. </a:t>
            </a:r>
          </a:p>
          <a:p>
            <a:r>
              <a:rPr lang="sv-SE" sz="1500" dirty="0">
                <a:solidFill>
                  <a:prstClr val="black"/>
                </a:solidFill>
              </a:rPr>
              <a:t>Svarsfrekvensen för en skola måste vara minst 50 procent för en skolrapport.</a:t>
            </a:r>
          </a:p>
          <a:p>
            <a:r>
              <a:rPr lang="sv-SE" sz="1500" dirty="0" smtClean="0">
                <a:solidFill>
                  <a:prstClr val="black"/>
                </a:solidFill>
              </a:rPr>
              <a:t>Resultat </a:t>
            </a:r>
            <a:r>
              <a:rPr lang="sv-SE" sz="1500" dirty="0">
                <a:solidFill>
                  <a:prstClr val="black"/>
                </a:solidFill>
              </a:rPr>
              <a:t>för kommuner eller skolor med få elever bör tolkas med försiktighet. </a:t>
            </a:r>
          </a:p>
          <a:p>
            <a:pPr lvl="0"/>
            <a:r>
              <a:rPr lang="sv-SE" sz="1500" dirty="0" smtClean="0">
                <a:solidFill>
                  <a:prstClr val="black"/>
                </a:solidFill>
              </a:rPr>
              <a:t>Sammanslagning </a:t>
            </a:r>
            <a:r>
              <a:rPr lang="sv-SE" sz="1500" dirty="0">
                <a:solidFill>
                  <a:prstClr val="black"/>
                </a:solidFill>
              </a:rPr>
              <a:t>av </a:t>
            </a:r>
            <a:r>
              <a:rPr lang="sv-SE" sz="1500" dirty="0" smtClean="0">
                <a:solidFill>
                  <a:prstClr val="black"/>
                </a:solidFill>
              </a:rPr>
              <a:t>svarsalternativ för </a:t>
            </a:r>
            <a:r>
              <a:rPr lang="sv-SE" sz="1500" dirty="0">
                <a:solidFill>
                  <a:prstClr val="black"/>
                </a:solidFill>
              </a:rPr>
              <a:t>att redovisa hur stor andel som </a:t>
            </a:r>
            <a:r>
              <a:rPr lang="sv-SE" sz="1500" dirty="0" smtClean="0">
                <a:solidFill>
                  <a:prstClr val="black"/>
                </a:solidFill>
              </a:rPr>
              <a:t>exempelvis röker, har gjorts. Dels för att minska risken för bakvägsidentifiering men även för att underlätta läsning av resultaten. För skolor och kommuner </a:t>
            </a:r>
            <a:r>
              <a:rPr lang="sv-SE" sz="1500" dirty="0">
                <a:solidFill>
                  <a:prstClr val="black"/>
                </a:solidFill>
              </a:rPr>
              <a:t>med få elever (eller få elever med riskbeteende) har det inneburit att alla </a:t>
            </a:r>
            <a:r>
              <a:rPr lang="sv-SE" sz="1500" dirty="0" smtClean="0">
                <a:solidFill>
                  <a:prstClr val="black"/>
                </a:solidFill>
              </a:rPr>
              <a:t>ja </a:t>
            </a:r>
            <a:r>
              <a:rPr lang="sv-SE" sz="1500" dirty="0">
                <a:solidFill>
                  <a:prstClr val="black"/>
                </a:solidFill>
              </a:rPr>
              <a:t>svar (någon gång i månaden till varje dag) har slagits samman, detta kan leda till övertolkning av andelen </a:t>
            </a:r>
            <a:r>
              <a:rPr lang="sv-SE" sz="1500" dirty="0" smtClean="0">
                <a:solidFill>
                  <a:prstClr val="black"/>
                </a:solidFill>
              </a:rPr>
              <a:t>rökare i skolan/kommunen. </a:t>
            </a:r>
            <a:endParaRPr lang="sv-SE" sz="1500" dirty="0">
              <a:solidFill>
                <a:prstClr val="black"/>
              </a:solidFill>
            </a:endParaRPr>
          </a:p>
          <a:p>
            <a:r>
              <a:rPr lang="sv-SE" sz="1500" dirty="0">
                <a:solidFill>
                  <a:prstClr val="black"/>
                </a:solidFill>
              </a:rPr>
              <a:t>Klassbortfall - i årskurs 9 påverkas sannolikt inte resultaten lika mycket som vid individbortfall. Detta eftersom man kan anta att ej deltagande klasser inte avviker från deltagande klasser. Klassbortfall antas påverka resultaten mer i gymnasiet där klassammansättningen i högre grad speglar elevernas egenskaper och intressen.</a:t>
            </a:r>
          </a:p>
          <a:p>
            <a:r>
              <a:rPr lang="sv-SE" sz="1500" dirty="0">
                <a:solidFill>
                  <a:prstClr val="black"/>
                </a:solidFill>
              </a:rPr>
              <a:t>Det interna bortfallet var lågt för de frågor som ställdes till alla elever. Internt bortfall = elever besvarar inte alla frågor t.ex. hoppar över vissa frågor eller slutar efter att ha besvarat halva enkäten.</a:t>
            </a:r>
          </a:p>
        </p:txBody>
      </p:sp>
    </p:spTree>
    <p:extLst>
      <p:ext uri="{BB962C8B-B14F-4D97-AF65-F5344CB8AC3E}">
        <p14:creationId xmlns:p14="http://schemas.microsoft.com/office/powerpoint/2010/main" val="337427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Resultatredovisning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4294967295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sv-SE" sz="2800" dirty="0">
                <a:latin typeface="+mj-lt"/>
                <a:ea typeface="Times New Roman"/>
                <a:cs typeface="Raavi" panose="020B0502040204020203" pitchFamily="34" charset="0"/>
              </a:rPr>
              <a:t>R</a:t>
            </a:r>
            <a:r>
              <a:rPr lang="sv-SE" sz="2800" dirty="0" smtClean="0">
                <a:latin typeface="+mj-lt"/>
                <a:ea typeface="Times New Roman"/>
                <a:cs typeface="Raavi" panose="020B0502040204020203" pitchFamily="34" charset="0"/>
              </a:rPr>
              <a:t>esultat </a:t>
            </a:r>
            <a:r>
              <a:rPr lang="sv-SE" sz="2800" dirty="0">
                <a:latin typeface="+mj-lt"/>
                <a:ea typeface="Times New Roman"/>
                <a:cs typeface="Raavi" panose="020B0502040204020203" pitchFamily="34" charset="0"/>
              </a:rPr>
              <a:t>återrapporteras på </a:t>
            </a:r>
            <a:r>
              <a:rPr lang="sv-SE" sz="2800" dirty="0" smtClean="0">
                <a:latin typeface="+mj-lt"/>
                <a:ea typeface="Times New Roman"/>
                <a:cs typeface="Raavi" panose="020B0502040204020203" pitchFamily="34" charset="0"/>
              </a:rPr>
              <a:t>länsnivå </a:t>
            </a:r>
            <a:r>
              <a:rPr lang="sv-SE" sz="2800" dirty="0">
                <a:latin typeface="+mj-lt"/>
                <a:ea typeface="Times New Roman"/>
                <a:cs typeface="Raavi" panose="020B0502040204020203" pitchFamily="34" charset="0"/>
              </a:rPr>
              <a:t>samt </a:t>
            </a:r>
            <a:r>
              <a:rPr lang="sv-SE" sz="2800" dirty="0" smtClean="0">
                <a:latin typeface="+mj-lt"/>
                <a:ea typeface="Times New Roman"/>
                <a:cs typeface="Raavi" panose="020B0502040204020203" pitchFamily="34" charset="0"/>
              </a:rPr>
              <a:t>kommun- och skolnivå om det är minst 20 svarande elever. </a:t>
            </a:r>
            <a:endParaRPr lang="sv-SE" sz="900" dirty="0" smtClean="0">
              <a:latin typeface="+mj-lt"/>
              <a:ea typeface="Times New Roman"/>
              <a:cs typeface="Raavi" panose="020B0502040204020203" pitchFamily="34" charset="0"/>
            </a:endParaRPr>
          </a:p>
          <a:p>
            <a:endParaRPr lang="sv-SE" sz="800" dirty="0" smtClean="0">
              <a:latin typeface="+mj-lt"/>
              <a:ea typeface="Times New Roman"/>
              <a:cs typeface="Raavi" panose="020B0502040204020203" pitchFamily="34" charset="0"/>
            </a:endParaRPr>
          </a:p>
          <a:p>
            <a:r>
              <a:rPr lang="sv-SE" sz="2800" dirty="0" smtClean="0">
                <a:latin typeface="+mj-lt"/>
                <a:cs typeface="Raavi" panose="020B0502040204020203" pitchFamily="34" charset="0"/>
              </a:rPr>
              <a:t>N </a:t>
            </a:r>
            <a:r>
              <a:rPr lang="sv-SE" sz="2800" dirty="0">
                <a:latin typeface="+mj-lt"/>
                <a:cs typeface="Raavi" panose="020B0502040204020203" pitchFamily="34" charset="0"/>
              </a:rPr>
              <a:t>= antalet elever som har </a:t>
            </a:r>
            <a:r>
              <a:rPr lang="sv-SE" sz="2800" dirty="0" smtClean="0">
                <a:latin typeface="+mj-lt"/>
                <a:cs typeface="Raavi" panose="020B0502040204020203" pitchFamily="34" charset="0"/>
              </a:rPr>
              <a:t>besvarat frågan.</a:t>
            </a:r>
          </a:p>
          <a:p>
            <a:endParaRPr lang="sv-SE" sz="800" dirty="0" smtClean="0">
              <a:latin typeface="+mj-lt"/>
              <a:cs typeface="Raavi" panose="020B0502040204020203" pitchFamily="34" charset="0"/>
            </a:endParaRPr>
          </a:p>
          <a:p>
            <a:r>
              <a:rPr lang="sv-SE" sz="2800" dirty="0"/>
              <a:t>Resultat redovisas i procent. </a:t>
            </a:r>
            <a:endParaRPr lang="sv-SE" sz="2800" dirty="0" smtClean="0"/>
          </a:p>
          <a:p>
            <a:pPr marL="0" indent="0">
              <a:buNone/>
            </a:pPr>
            <a:endParaRPr lang="sv-SE" sz="800" dirty="0"/>
          </a:p>
          <a:p>
            <a:r>
              <a:rPr lang="sv-SE" sz="2800" dirty="0" smtClean="0"/>
              <a:t>Procentandelarna i diagrammen visar </a:t>
            </a:r>
            <a:r>
              <a:rPr lang="sv-SE" sz="2800" dirty="0"/>
              <a:t>procent av de som svarat på den aktuella </a:t>
            </a:r>
            <a:r>
              <a:rPr lang="sv-SE" sz="2800" dirty="0" smtClean="0"/>
              <a:t>frågan (</a:t>
            </a:r>
            <a:r>
              <a:rPr lang="sv-SE" sz="2800" dirty="0"/>
              <a:t>om ej annat anges</a:t>
            </a:r>
            <a:r>
              <a:rPr lang="sv-SE" sz="2800" dirty="0" smtClean="0"/>
              <a:t>).</a:t>
            </a:r>
          </a:p>
          <a:p>
            <a:pPr marL="0" indent="0">
              <a:buNone/>
            </a:pPr>
            <a:endParaRPr lang="sv-SE" sz="2000" dirty="0" smtClean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endParaRPr lang="sv-SE" sz="1800" dirty="0" smtClean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endParaRPr lang="sv-SE" sz="1800" dirty="0">
              <a:latin typeface="+mj-lt"/>
              <a:cs typeface="Raavi" panose="020B0502040204020203" pitchFamily="34" charset="0"/>
            </a:endParaRPr>
          </a:p>
          <a:p>
            <a:pPr marL="0" indent="0">
              <a:buNone/>
            </a:pPr>
            <a:r>
              <a:rPr lang="sv-SE" sz="1800" dirty="0" smtClean="0">
                <a:latin typeface="+mj-lt"/>
                <a:cs typeface="Raavi" panose="020B0502040204020203" pitchFamily="34" charset="0"/>
              </a:rPr>
              <a:t>Mer information om resultatredovisning finns sist i presentationen.</a:t>
            </a:r>
            <a:endParaRPr lang="sv-SE" sz="1800" dirty="0">
              <a:latin typeface="+mj-lt"/>
              <a:cs typeface="Raavi" panose="020B0502040204020203" pitchFamily="34" charset="0"/>
            </a:endParaRPr>
          </a:p>
          <a:p>
            <a:endParaRPr lang="sv-SE" sz="2800" dirty="0" smtClean="0">
              <a:solidFill>
                <a:srgbClr val="FF0000"/>
              </a:solidFill>
              <a:latin typeface="+mj-lt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53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/>
              <a:t>Å</a:t>
            </a:r>
            <a:r>
              <a:rPr lang="sv-SE" b="1" dirty="0" smtClean="0"/>
              <a:t>rskurs </a:t>
            </a:r>
            <a:r>
              <a:rPr lang="sv-SE" b="1" dirty="0"/>
              <a:t>9</a:t>
            </a:r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 smtClean="0"/>
              <a:t>Värmland</a:t>
            </a:r>
            <a:endParaRPr lang="sv-SE" b="1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833413"/>
              </p:ext>
            </p:extLst>
          </p:nvPr>
        </p:nvGraphicFramePr>
        <p:xfrm>
          <a:off x="899592" y="1844824"/>
          <a:ext cx="7488832" cy="406845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744044"/>
                <a:gridCol w="3744788"/>
              </a:tblGrid>
              <a:tr h="135615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tabLst>
                          <a:tab pos="1620520" algn="l"/>
                          <a:tab pos="4860925" algn="l"/>
                          <a:tab pos="5941060" algn="r"/>
                        </a:tabLst>
                      </a:pPr>
                      <a:r>
                        <a:rPr lang="sv-SE" sz="2000" kern="1200" dirty="0" smtClean="0">
                          <a:effectLst/>
                        </a:rPr>
                        <a:t>Totalt antal elever i åk 9 i deltagande skolor</a:t>
                      </a:r>
                      <a:endParaRPr lang="sv-SE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620520" algn="l"/>
                          <a:tab pos="4860925" algn="l"/>
                          <a:tab pos="5941060" algn="r"/>
                        </a:tabLst>
                      </a:pPr>
                      <a:r>
                        <a:rPr lang="sv-SE" sz="2000" kern="1200" dirty="0" smtClean="0">
                          <a:effectLst/>
                        </a:rPr>
                        <a:t>2</a:t>
                      </a:r>
                      <a:r>
                        <a:rPr lang="sv-SE" sz="2000" kern="1200" baseline="0" dirty="0" smtClean="0">
                          <a:effectLst/>
                        </a:rPr>
                        <a:t> 724</a:t>
                      </a:r>
                      <a:endParaRPr lang="sv-SE" sz="20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35615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tabLst>
                          <a:tab pos="1620520" algn="l"/>
                          <a:tab pos="4860925" algn="l"/>
                          <a:tab pos="5941060" algn="r"/>
                        </a:tabLst>
                      </a:pPr>
                      <a:r>
                        <a:rPr lang="sv-SE" sz="2000" kern="1200" dirty="0" smtClean="0">
                          <a:effectLst/>
                        </a:rPr>
                        <a:t>Antal svarande elever</a:t>
                      </a:r>
                      <a:endParaRPr lang="sv-SE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620520" algn="l"/>
                          <a:tab pos="4860925" algn="l"/>
                          <a:tab pos="5941060" algn="r"/>
                        </a:tabLst>
                      </a:pPr>
                      <a:r>
                        <a:rPr lang="sv-SE" sz="2000" kern="1200" dirty="0" smtClean="0">
                          <a:effectLst/>
                        </a:rPr>
                        <a:t>2 081</a:t>
                      </a:r>
                      <a:endParaRPr lang="sv-SE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356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20520" algn="l"/>
                          <a:tab pos="4860925" algn="l"/>
                          <a:tab pos="5941060" algn="r"/>
                        </a:tabLst>
                        <a:defRPr/>
                      </a:pPr>
                      <a:r>
                        <a:rPr lang="sv-SE" sz="2000" kern="1200" dirty="0" smtClean="0">
                          <a:effectLst/>
                        </a:rPr>
                        <a:t>Svarsfrekvens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tabLst>
                          <a:tab pos="1620520" algn="l"/>
                          <a:tab pos="4860925" algn="l"/>
                          <a:tab pos="5941060" algn="r"/>
                        </a:tabLst>
                      </a:pPr>
                      <a:endParaRPr lang="sv-SE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1620520" algn="l"/>
                          <a:tab pos="4860925" algn="l"/>
                          <a:tab pos="5941060" algn="r"/>
                        </a:tabLst>
                      </a:pPr>
                      <a:r>
                        <a:rPr lang="sv-SE" sz="2000" kern="1200" dirty="0" smtClean="0">
                          <a:effectLst/>
                        </a:rPr>
                        <a:t>76%</a:t>
                      </a:r>
                      <a:endParaRPr lang="sv-SE" sz="2000" b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93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/>
              <a:t>Könsfördelning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(N=2077</a:t>
            </a:r>
            <a:r>
              <a:rPr lang="en-US" sz="1600" dirty="0"/>
              <a:t>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2051062929"/>
              </p:ext>
            </p:extLst>
          </p:nvPr>
        </p:nvGraphicFramePr>
        <p:xfrm>
          <a:off x="2032000" y="1371600"/>
          <a:ext cx="508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561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 smtClean="0"/>
              <a:t>Antal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elevsvar</a:t>
            </a:r>
            <a:r>
              <a:rPr lang="en-US" sz="2600" b="1" dirty="0" smtClean="0"/>
              <a:t> per </a:t>
            </a:r>
            <a:r>
              <a:rPr lang="en-US" sz="2600" b="1" dirty="0" err="1" smtClean="0"/>
              <a:t>skolkommun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N=2081)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2049974527"/>
              </p:ext>
            </p:extLst>
          </p:nvPr>
        </p:nvGraphicFramePr>
        <p:xfrm>
          <a:off x="914400" y="1371600"/>
          <a:ext cx="7315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96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err="1"/>
              <a:t>Röker</a:t>
            </a:r>
            <a:r>
              <a:rPr lang="en-US" sz="2600" b="1" dirty="0"/>
              <a:t> du</a:t>
            </a:r>
            <a:r>
              <a:rPr lang="en-US" sz="2600" b="1" dirty="0" smtClean="0"/>
              <a:t>?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1600" dirty="0" err="1" smtClean="0"/>
              <a:t>Åk</a:t>
            </a:r>
            <a:r>
              <a:rPr lang="en-US" sz="1600" dirty="0" smtClean="0"/>
              <a:t> 9, </a:t>
            </a:r>
            <a:r>
              <a:rPr lang="en-US" sz="1600" dirty="0" err="1" smtClean="0"/>
              <a:t>Värmland</a:t>
            </a:r>
            <a:r>
              <a:rPr lang="en-US" sz="1600" dirty="0" smtClean="0"/>
              <a:t>, läsår 2015/2016</a:t>
            </a:r>
            <a:br>
              <a:rPr lang="en-US" sz="1600" dirty="0" smtClean="0"/>
            </a:br>
            <a:r>
              <a:rPr lang="en-US" sz="1600" dirty="0" smtClean="0"/>
              <a:t>(</a:t>
            </a:r>
            <a:r>
              <a:rPr lang="en-US" sz="1600" dirty="0"/>
              <a:t>N=2080)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3999681872"/>
              </p:ext>
            </p:extLst>
          </p:nvPr>
        </p:nvGraphicFramePr>
        <p:xfrm>
          <a:off x="755576" y="1371600"/>
          <a:ext cx="7704856" cy="5009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RELEASE_DATE" val="2013.01.24"/>
  <p:tag name="AS_TITLE" val="Aspose.Slides for Java"/>
  <p:tag name="AS_VERSION" val="6.9.1.0"/>
</p:tagLst>
</file>

<file path=ppt/theme/theme1.xml><?xml version="1.0" encoding="utf-8"?>
<a:theme xmlns:a="http://schemas.openxmlformats.org/drawingml/2006/main" name="pptDA08.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ptDA08.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839</Words>
  <Application>Microsoft Office PowerPoint</Application>
  <PresentationFormat>Bildspel på skärmen (4:3)</PresentationFormat>
  <Paragraphs>112</Paragraphs>
  <Slides>47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47</vt:i4>
      </vt:variant>
    </vt:vector>
  </HeadingPairs>
  <TitlesOfParts>
    <vt:vector size="54" baseType="lpstr">
      <vt:lpstr>Arial</vt:lpstr>
      <vt:lpstr>Calibri</vt:lpstr>
      <vt:lpstr>Raavi</vt:lpstr>
      <vt:lpstr>Times New Roman</vt:lpstr>
      <vt:lpstr>Verdana</vt:lpstr>
      <vt:lpstr>pptDA08.tmp</vt:lpstr>
      <vt:lpstr>1_pptDA08.tmp</vt:lpstr>
      <vt:lpstr>  </vt:lpstr>
      <vt:lpstr>Drogvaneundersökningen ska bidra med aktuellt kunskapsunderlag</vt:lpstr>
      <vt:lpstr>Samverkan i planering och genomförande</vt:lpstr>
      <vt:lpstr>Undersökningens genomförande</vt:lpstr>
      <vt:lpstr>Resultatredovisning</vt:lpstr>
      <vt:lpstr>Årskurs 9 Värmland</vt:lpstr>
      <vt:lpstr>Könsfördelning Åk 9, Värmland, 2015/2016 (N=2077)</vt:lpstr>
      <vt:lpstr>Antal elevsvar per skolkommun Åk 9, Värmland, 2015/2016 (N=2081)</vt:lpstr>
      <vt:lpstr>Röker du? Åk 9, Värmland, läsår 2015/2016 (N=2080)</vt:lpstr>
      <vt:lpstr>Vill du sluta röka? Åk 9, Värmland, läsår 2015/2016 (N=197)</vt:lpstr>
      <vt:lpstr>Hur får du vanligen tag på cigaretter?  Åk 9, Värmland, läsår 2015/2016 (N=198)</vt:lpstr>
      <vt:lpstr>Har du använt e-cigaretter någon gång?  Åk 9, Värmland, läsår 2015/2016 (N=2077)</vt:lpstr>
      <vt:lpstr>Har du rökt vattenpipa någon gång? Åk 9, Värmland, 2015/2016 (N=2072)</vt:lpstr>
      <vt:lpstr>Snusar du? Åk 9, Värmland, 2015/2016 (N=2078)</vt:lpstr>
      <vt:lpstr>Vill du sluta snusa? Åk 9, Värmland, 2015/2016 (N=197)</vt:lpstr>
      <vt:lpstr>Hur får du vanligen tag på snus? Åk 9, Värmland, 2015/2016 (N=195)</vt:lpstr>
      <vt:lpstr>Hur ofta brukar du dricka energidryck?  (Red Bull, Burn, Monster eller liknande) Åk 9, Värmland, 2015/2016 (N=2079)</vt:lpstr>
      <vt:lpstr>Har du ätit kosttillskott någon gång? Åk 9, Värmland, 2015/2016 (N=2072)</vt:lpstr>
      <vt:lpstr>Har du någon gång druckit alkohol? Åk 9, Värmland, 2015/2016 (N=2077)</vt:lpstr>
      <vt:lpstr>Hur ofta har du druckit alkohol? Åk 9, Värmland, 2015/2016 (N=729)</vt:lpstr>
      <vt:lpstr>Hur ofta har du druckit så mycket alkohol att du känt dig berusad? Åk 9, Värmland, 2015/2016 (N=727)</vt:lpstr>
      <vt:lpstr>Har varit med om följande i samband  med att ha druckit alkohol Åk 9, Värmland, 2015/2016 N=711</vt:lpstr>
      <vt:lpstr>Senaste gången du drack alkohol, hur fick du då tag på det? Åk 9, Värmland, 2015/2016 (N=723)</vt:lpstr>
      <vt:lpstr>Har du sniffat/boffat någon gång?  (t.ex. lim, spray etc.)  Åk 9, Värmland, 2015/2016 (N=2072)</vt:lpstr>
      <vt:lpstr>Har blivit erbjuden att prova eller köpa narkotika Åk 9, Värmland, 2015/2016 (N=2074)</vt:lpstr>
      <vt:lpstr>Om jag blir erbjuden narkotika säger jag... Åk 9, Värmland, 2015/2016 (N=2073)</vt:lpstr>
      <vt:lpstr>Var sätter du gränsen när det gäller cannabis? Åk 9, Värmland, 2015/2016 (N=2070)</vt:lpstr>
      <vt:lpstr>“Det är upp till var och en om man vill använda cannabis” Åk 9, Värmland, 2015/2016 (N=2062)</vt:lpstr>
      <vt:lpstr>Har använt narkotika (utan läkarordination) Åk 9, Värmland, 2015/2016 (N=2078)</vt:lpstr>
      <vt:lpstr>Hur många gånger har du använt cannabis? Åk 9, Värmland, 2015/2016 (N=91)</vt:lpstr>
      <vt:lpstr>Hur många gånger har du använt annan narkotika än cannabis? Åk 9, Värmland, 2016/2016 (N=91)</vt:lpstr>
      <vt:lpstr>Vilket/vilka narkotika har du använt?  Flera alternativ kan markeras Åk 9, Värmland, 2015/2016 (N=88)</vt:lpstr>
      <vt:lpstr>Från vem/vilka har du fått tag på narkotika?  Åk 9, Värmland, 2015/2016 (N=88)</vt:lpstr>
      <vt:lpstr>Om jag blir erbjuden anabola steroider säger jag... Åk 9, Värmland, 2015/2016 (N=2071)</vt:lpstr>
      <vt:lpstr>Har använt anabola steroider (utan läkarordination) Åk 9, Värmland, 2015/2016 (N=2076)</vt:lpstr>
      <vt:lpstr>Hur stor risk är det att människor skadar sig själva, fysiskt eller på annat sätt, om de…</vt:lpstr>
      <vt:lpstr>Hur stor risk är det att människor skadar sig själva, fysiskt eller på annat sätt, om de…</vt:lpstr>
      <vt:lpstr>Hur stor risk är det att människor skadar sig själva, fysiskt eller på annat sätt, om de…</vt:lpstr>
      <vt:lpstr>Hur stor risk är det att människor skadar sig själva,  fysiskt eller på annat sätt, om de provar heroin? Åk 9, Värmland, 2015/2016  (N=2050)</vt:lpstr>
      <vt:lpstr>Hur gammal var du första gången du drack minst ett glas alkohol? Åk 9, Värmland, 2015/2016 (N=2050) </vt:lpstr>
      <vt:lpstr>Hur gammal var du första gången du blev berusad av alkohol? Åk 9, Värmland, 2015/2016 (N=2050)</vt:lpstr>
      <vt:lpstr>Hur gammal var du första gången du rökte en cigarett?  Åk 9, Värmland, 2015/2016 (N=2050)</vt:lpstr>
      <vt:lpstr>Hur gammal var du första gången som du snusade? Åk 9, Värmland, 2015/2016 (N=2050)</vt:lpstr>
      <vt:lpstr>Hur gammal var du första gången du använde cannabis?  Åk 9, Värmland, 2015/2016 (N=2050)</vt:lpstr>
      <vt:lpstr>Vad kan du få tag på inom 24 timmar?  Åk 9, Värmland, 2015/2016 (N=2053)</vt:lpstr>
      <vt:lpstr>Mina föräldrar/vårdnadshavare vet var jag är  på fredags- och lördagskvällar Åk 9, Värmland, 2015/2016 (N=2065)</vt:lpstr>
      <vt:lpstr>Resultatredovisning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Elevers drogvanor år 2015</dc:title>
  <dc:creator>Cecilia Nyberg</dc:creator>
  <cp:lastModifiedBy>Nyberg Cecilia</cp:lastModifiedBy>
  <cp:revision>114</cp:revision>
  <cp:lastPrinted>1970-01-01T02:00:00Z</cp:lastPrinted>
  <dcterms:created xsi:type="dcterms:W3CDTF">2015-11-18T12:45:36Z</dcterms:created>
  <dcterms:modified xsi:type="dcterms:W3CDTF">2016-01-29T10:08:26Z</dcterms:modified>
</cp:coreProperties>
</file>