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  <p:sldMasterId id="2147483693" r:id="rId4"/>
    <p:sldMasterId id="2147483705" r:id="rId5"/>
  </p:sldMasterIdLst>
  <p:notesMasterIdLst>
    <p:notesMasterId r:id="rId15"/>
  </p:notesMasterIdLst>
  <p:sldIdLst>
    <p:sldId id="256" r:id="rId6"/>
    <p:sldId id="257" r:id="rId7"/>
    <p:sldId id="276" r:id="rId8"/>
    <p:sldId id="278" r:id="rId9"/>
    <p:sldId id="9921" r:id="rId10"/>
    <p:sldId id="9923" r:id="rId11"/>
    <p:sldId id="9919" r:id="rId12"/>
    <p:sldId id="9952" r:id="rId13"/>
    <p:sldId id="9953" r:id="rId1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687D8A-9335-4193-93DB-08B8BBBDE50E}" type="datetimeFigureOut">
              <a:rPr lang="sv-SE" smtClean="0"/>
              <a:t>2023-10-11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D2AED3-97F2-410D-952B-4FCCE0EEBD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3607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2791aa5086f_0_2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g2791aa5086f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2791aa5086f_0_59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g2791aa5086f_0_5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210b2f5ea32_0_24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210b2f5ea32_0_24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g210b2f5ea32_0_24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0067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210b2f5ea32_0_24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210b2f5ea32_0_24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g210b2f5ea32_0_24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6045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C858E219-4E6D-4932-AA5D-6A3481107E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9" t="28708"/>
          <a:stretch/>
        </p:blipFill>
        <p:spPr>
          <a:xfrm>
            <a:off x="-1" y="0"/>
            <a:ext cx="4121077" cy="342899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3628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7CDCF15-ABC8-4682-83AF-D8634F151B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Underrubrik/Namn, Datum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0B2D00-15CD-41D4-97D0-0AE7B48099D2}" type="datetimeFigureOut">
              <a:rPr lang="sv-SE" smtClean="0"/>
              <a:t>2023-10-11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8E1ADB-7C90-4FAF-9F6F-95B39AD88329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C45BB37F-78FC-4AA5-BA09-60B3473C5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3146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BF7BF05E-0759-41B0-A771-97D723EF6E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85533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l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8302B766-1A21-4681-B97B-01C97262C0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710450C-1CB8-48CB-BBC9-7DC124B22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0B2D00-15CD-41D4-97D0-0AE7B48099D2}" type="datetimeFigureOut">
              <a:rPr lang="sv-SE" smtClean="0"/>
              <a:t>2023-10-11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466EFA4-20AE-4AD4-B435-6B0C7A76D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7F53102-507D-4A65-80DF-48F934CE2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8E1ADB-7C90-4FAF-9F6F-95B39AD88329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1505DD5-2D9F-4AA5-8E4B-961FE767E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713" y="2898400"/>
            <a:ext cx="3422574" cy="99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265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59008" cy="1143000"/>
          </a:xfrm>
        </p:spPr>
        <p:txBody>
          <a:bodyPr/>
          <a:lstStyle>
            <a:lvl1pPr>
              <a:defRPr b="1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59008" cy="458546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90759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innehåll -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867" y="696720"/>
            <a:ext cx="10346267" cy="812286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867" y="1824038"/>
            <a:ext cx="7230534" cy="39528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3CD0-842C-4BCD-83D3-BB78B185EE38}" type="datetimeFigureOut">
              <a:rPr lang="sv-SE" smtClean="0"/>
              <a:t>2023-10-11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9664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, två spalter">
  <p:cSld name="Text, två spalter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71"/>
          <p:cNvSpPr txBox="1">
            <a:spLocks noGrp="1"/>
          </p:cNvSpPr>
          <p:nvPr>
            <p:ph type="body" idx="1"/>
          </p:nvPr>
        </p:nvSpPr>
        <p:spPr>
          <a:xfrm>
            <a:off x="922867" y="1824038"/>
            <a:ext cx="4982633" cy="3952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175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04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845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9845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71"/>
          <p:cNvSpPr txBox="1">
            <a:spLocks noGrp="1"/>
          </p:cNvSpPr>
          <p:nvPr>
            <p:ph type="body" idx="2"/>
          </p:nvPr>
        </p:nvSpPr>
        <p:spPr>
          <a:xfrm>
            <a:off x="6286500" y="1824038"/>
            <a:ext cx="4982633" cy="3952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175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04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845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9845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7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2" name="Google Shape;92;p71"/>
          <p:cNvSpPr txBox="1">
            <a:spLocks noGrp="1"/>
          </p:cNvSpPr>
          <p:nvPr>
            <p:ph type="title"/>
          </p:nvPr>
        </p:nvSpPr>
        <p:spPr>
          <a:xfrm>
            <a:off x="922867" y="669288"/>
            <a:ext cx="10346267" cy="812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0962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Endast rubrik - uta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571902-9019-4326-9DA4-70B9743B4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3CD0-842C-4BCD-83D3-BB78B185EE38}" type="datetimeFigureOut">
              <a:rPr lang="sv-SE" smtClean="0"/>
              <a:t>2023-10-11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4523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alv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D17F852-2405-43B5-8AA8-1DF9E051EB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2867" y="1824038"/>
            <a:ext cx="4334933" cy="3952874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E023E9F-EE8E-4686-A61E-65C066F9D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3CD0-842C-4BCD-83D3-BB78B185EE38}" type="datetimeFigureOut">
              <a:rPr lang="sv-SE" smtClean="0"/>
              <a:t>2023-10-11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92EB582-82DF-4136-A89A-70895B14C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E1407E4-D3DA-4115-93A1-70F0BE9C5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90A5C4D0-E1F6-5FCF-BB94-E022C0DCA4D2}"/>
              </a:ext>
            </a:extLst>
          </p:cNvPr>
          <p:cNvSpPr/>
          <p:nvPr userDrawn="1"/>
        </p:nvSpPr>
        <p:spPr>
          <a:xfrm>
            <a:off x="6096000" y="0"/>
            <a:ext cx="6096000" cy="68579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err="1"/>
          </a:p>
        </p:txBody>
      </p:sp>
      <p:sp>
        <p:nvSpPr>
          <p:cNvPr id="9" name="Platshållare för bild 16">
            <a:extLst>
              <a:ext uri="{FF2B5EF4-FFF2-40B4-BE49-F238E27FC236}">
                <a16:creationId xmlns:a16="http://schemas.microsoft.com/office/drawing/2014/main" id="{8D2C9BA4-6921-818E-A2F4-C2D663A9028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7999"/>
          </a:xfrm>
          <a:custGeom>
            <a:avLst/>
            <a:gdLst>
              <a:gd name="connsiteX0" fmla="*/ 5633172 w 6096000"/>
              <a:gd name="connsiteY0" fmla="*/ 6343741 h 6857999"/>
              <a:gd name="connsiteX1" fmla="*/ 5670497 w 6096000"/>
              <a:gd name="connsiteY1" fmla="*/ 6364242 h 6857999"/>
              <a:gd name="connsiteX2" fmla="*/ 5670497 w 6096000"/>
              <a:gd name="connsiteY2" fmla="*/ 6364701 h 6857999"/>
              <a:gd name="connsiteX3" fmla="*/ 5670497 w 6096000"/>
              <a:gd name="connsiteY3" fmla="*/ 6403582 h 6857999"/>
              <a:gd name="connsiteX4" fmla="*/ 5670497 w 6096000"/>
              <a:gd name="connsiteY4" fmla="*/ 6404077 h 6857999"/>
              <a:gd name="connsiteX5" fmla="*/ 5633172 w 6096000"/>
              <a:gd name="connsiteY5" fmla="*/ 6423907 h 6857999"/>
              <a:gd name="connsiteX6" fmla="*/ 5593089 w 6096000"/>
              <a:gd name="connsiteY6" fmla="*/ 6383824 h 6857999"/>
              <a:gd name="connsiteX7" fmla="*/ 5633172 w 6096000"/>
              <a:gd name="connsiteY7" fmla="*/ 6343741 h 6857999"/>
              <a:gd name="connsiteX8" fmla="*/ 5336404 w 6096000"/>
              <a:gd name="connsiteY8" fmla="*/ 6337521 h 6857999"/>
              <a:gd name="connsiteX9" fmla="*/ 5370195 w 6096000"/>
              <a:gd name="connsiteY9" fmla="*/ 6365197 h 6857999"/>
              <a:gd name="connsiteX10" fmla="*/ 5369984 w 6096000"/>
              <a:gd name="connsiteY10" fmla="*/ 6365409 h 6857999"/>
              <a:gd name="connsiteX11" fmla="*/ 5369842 w 6096000"/>
              <a:gd name="connsiteY11" fmla="*/ 6365445 h 6857999"/>
              <a:gd name="connsiteX12" fmla="*/ 5299998 w 6096000"/>
              <a:gd name="connsiteY12" fmla="*/ 6365445 h 6857999"/>
              <a:gd name="connsiteX13" fmla="*/ 5299998 w 6096000"/>
              <a:gd name="connsiteY13" fmla="*/ 6365162 h 6857999"/>
              <a:gd name="connsiteX14" fmla="*/ 5336404 w 6096000"/>
              <a:gd name="connsiteY14" fmla="*/ 6337521 h 6857999"/>
              <a:gd name="connsiteX15" fmla="*/ 4997362 w 6096000"/>
              <a:gd name="connsiteY15" fmla="*/ 6303305 h 6857999"/>
              <a:gd name="connsiteX16" fmla="*/ 4997362 w 6096000"/>
              <a:gd name="connsiteY16" fmla="*/ 6464590 h 6857999"/>
              <a:gd name="connsiteX17" fmla="*/ 4998988 w 6096000"/>
              <a:gd name="connsiteY17" fmla="*/ 6464590 h 6857999"/>
              <a:gd name="connsiteX18" fmla="*/ 5042040 w 6096000"/>
              <a:gd name="connsiteY18" fmla="*/ 6464590 h 6857999"/>
              <a:gd name="connsiteX19" fmla="*/ 5043666 w 6096000"/>
              <a:gd name="connsiteY19" fmla="*/ 6464590 h 6857999"/>
              <a:gd name="connsiteX20" fmla="*/ 5043666 w 6096000"/>
              <a:gd name="connsiteY20" fmla="*/ 6303305 h 6857999"/>
              <a:gd name="connsiteX21" fmla="*/ 5042040 w 6096000"/>
              <a:gd name="connsiteY21" fmla="*/ 6303305 h 6857999"/>
              <a:gd name="connsiteX22" fmla="*/ 4998988 w 6096000"/>
              <a:gd name="connsiteY22" fmla="*/ 6303305 h 6857999"/>
              <a:gd name="connsiteX23" fmla="*/ 4997362 w 6096000"/>
              <a:gd name="connsiteY23" fmla="*/ 6303305 h 6857999"/>
              <a:gd name="connsiteX24" fmla="*/ 5622956 w 6096000"/>
              <a:gd name="connsiteY24" fmla="*/ 6300159 h 6857999"/>
              <a:gd name="connsiteX25" fmla="*/ 5547740 w 6096000"/>
              <a:gd name="connsiteY25" fmla="*/ 6383930 h 6857999"/>
              <a:gd name="connsiteX26" fmla="*/ 5622956 w 6096000"/>
              <a:gd name="connsiteY26" fmla="*/ 6468019 h 6857999"/>
              <a:gd name="connsiteX27" fmla="*/ 5670215 w 6096000"/>
              <a:gd name="connsiteY27" fmla="*/ 6446280 h 6857999"/>
              <a:gd name="connsiteX28" fmla="*/ 5670497 w 6096000"/>
              <a:gd name="connsiteY28" fmla="*/ 6446280 h 6857999"/>
              <a:gd name="connsiteX29" fmla="*/ 5670497 w 6096000"/>
              <a:gd name="connsiteY29" fmla="*/ 6462964 h 6857999"/>
              <a:gd name="connsiteX30" fmla="*/ 5672123 w 6096000"/>
              <a:gd name="connsiteY30" fmla="*/ 6464590 h 6857999"/>
              <a:gd name="connsiteX31" fmla="*/ 5715246 w 6096000"/>
              <a:gd name="connsiteY31" fmla="*/ 6464590 h 6857999"/>
              <a:gd name="connsiteX32" fmla="*/ 5716801 w 6096000"/>
              <a:gd name="connsiteY32" fmla="*/ 6462964 h 6857999"/>
              <a:gd name="connsiteX33" fmla="*/ 5716801 w 6096000"/>
              <a:gd name="connsiteY33" fmla="*/ 6304931 h 6857999"/>
              <a:gd name="connsiteX34" fmla="*/ 5715175 w 6096000"/>
              <a:gd name="connsiteY34" fmla="*/ 6303305 h 6857999"/>
              <a:gd name="connsiteX35" fmla="*/ 5672123 w 6096000"/>
              <a:gd name="connsiteY35" fmla="*/ 6303305 h 6857999"/>
              <a:gd name="connsiteX36" fmla="*/ 5670497 w 6096000"/>
              <a:gd name="connsiteY36" fmla="*/ 6304931 h 6857999"/>
              <a:gd name="connsiteX37" fmla="*/ 5670497 w 6096000"/>
              <a:gd name="connsiteY37" fmla="*/ 6321897 h 6857999"/>
              <a:gd name="connsiteX38" fmla="*/ 5670215 w 6096000"/>
              <a:gd name="connsiteY38" fmla="*/ 6321897 h 6857999"/>
              <a:gd name="connsiteX39" fmla="*/ 5622956 w 6096000"/>
              <a:gd name="connsiteY39" fmla="*/ 6300159 h 6857999"/>
              <a:gd name="connsiteX40" fmla="*/ 5336369 w 6096000"/>
              <a:gd name="connsiteY40" fmla="*/ 6300018 h 6857999"/>
              <a:gd name="connsiteX41" fmla="*/ 5255864 w 6096000"/>
              <a:gd name="connsiteY41" fmla="*/ 6383775 h 6857999"/>
              <a:gd name="connsiteX42" fmla="*/ 5339692 w 6096000"/>
              <a:gd name="connsiteY42" fmla="*/ 6467843 h 6857999"/>
              <a:gd name="connsiteX43" fmla="*/ 5411162 w 6096000"/>
              <a:gd name="connsiteY43" fmla="*/ 6435395 h 6857999"/>
              <a:gd name="connsiteX44" fmla="*/ 5410596 w 6096000"/>
              <a:gd name="connsiteY44" fmla="*/ 6433204 h 6857999"/>
              <a:gd name="connsiteX45" fmla="*/ 5377194 w 6096000"/>
              <a:gd name="connsiteY45" fmla="*/ 6412844 h 6857999"/>
              <a:gd name="connsiteX46" fmla="*/ 5374967 w 6096000"/>
              <a:gd name="connsiteY46" fmla="*/ 6413374 h 6857999"/>
              <a:gd name="connsiteX47" fmla="*/ 5340646 w 6096000"/>
              <a:gd name="connsiteY47" fmla="*/ 6428432 h 6857999"/>
              <a:gd name="connsiteX48" fmla="*/ 5299326 w 6096000"/>
              <a:gd name="connsiteY48" fmla="*/ 6395171 h 6857999"/>
              <a:gd name="connsiteX49" fmla="*/ 5299538 w 6096000"/>
              <a:gd name="connsiteY49" fmla="*/ 6394959 h 6857999"/>
              <a:gd name="connsiteX50" fmla="*/ 5414519 w 6096000"/>
              <a:gd name="connsiteY50" fmla="*/ 6394959 h 6857999"/>
              <a:gd name="connsiteX51" fmla="*/ 5415262 w 6096000"/>
              <a:gd name="connsiteY51" fmla="*/ 6394216 h 6857999"/>
              <a:gd name="connsiteX52" fmla="*/ 5416463 w 6096000"/>
              <a:gd name="connsiteY52" fmla="*/ 6376861 h 6857999"/>
              <a:gd name="connsiteX53" fmla="*/ 5416463 w 6096000"/>
              <a:gd name="connsiteY53" fmla="*/ 6373044 h 6857999"/>
              <a:gd name="connsiteX54" fmla="*/ 5336369 w 6096000"/>
              <a:gd name="connsiteY54" fmla="*/ 6300018 h 6857999"/>
              <a:gd name="connsiteX55" fmla="*/ 5525825 w 6096000"/>
              <a:gd name="connsiteY55" fmla="*/ 6300017 h 6857999"/>
              <a:gd name="connsiteX56" fmla="*/ 5487440 w 6096000"/>
              <a:gd name="connsiteY56" fmla="*/ 6321649 h 6857999"/>
              <a:gd name="connsiteX57" fmla="*/ 5487086 w 6096000"/>
              <a:gd name="connsiteY57" fmla="*/ 6321649 h 6857999"/>
              <a:gd name="connsiteX58" fmla="*/ 5487086 w 6096000"/>
              <a:gd name="connsiteY58" fmla="*/ 6304966 h 6857999"/>
              <a:gd name="connsiteX59" fmla="*/ 5485425 w 6096000"/>
              <a:gd name="connsiteY59" fmla="*/ 6303305 h 6857999"/>
              <a:gd name="connsiteX60" fmla="*/ 5442514 w 6096000"/>
              <a:gd name="connsiteY60" fmla="*/ 6303305 h 6857999"/>
              <a:gd name="connsiteX61" fmla="*/ 5440853 w 6096000"/>
              <a:gd name="connsiteY61" fmla="*/ 6304966 h 6857999"/>
              <a:gd name="connsiteX62" fmla="*/ 5440853 w 6096000"/>
              <a:gd name="connsiteY62" fmla="*/ 6463176 h 6857999"/>
              <a:gd name="connsiteX63" fmla="*/ 5442514 w 6096000"/>
              <a:gd name="connsiteY63" fmla="*/ 6464802 h 6857999"/>
              <a:gd name="connsiteX64" fmla="*/ 5485602 w 6096000"/>
              <a:gd name="connsiteY64" fmla="*/ 6464802 h 6857999"/>
              <a:gd name="connsiteX65" fmla="*/ 5487263 w 6096000"/>
              <a:gd name="connsiteY65" fmla="*/ 6463176 h 6857999"/>
              <a:gd name="connsiteX66" fmla="*/ 5487263 w 6096000"/>
              <a:gd name="connsiteY66" fmla="*/ 6381879 h 6857999"/>
              <a:gd name="connsiteX67" fmla="*/ 5513419 w 6096000"/>
              <a:gd name="connsiteY67" fmla="*/ 6344412 h 6857999"/>
              <a:gd name="connsiteX68" fmla="*/ 5522397 w 6096000"/>
              <a:gd name="connsiteY68" fmla="*/ 6342751 h 6857999"/>
              <a:gd name="connsiteX69" fmla="*/ 5542120 w 6096000"/>
              <a:gd name="connsiteY69" fmla="*/ 6346038 h 6857999"/>
              <a:gd name="connsiteX70" fmla="*/ 5542127 w 6096000"/>
              <a:gd name="connsiteY70" fmla="*/ 6346039 h 6857999"/>
              <a:gd name="connsiteX71" fmla="*/ 5543003 w 6096000"/>
              <a:gd name="connsiteY71" fmla="*/ 6345296 h 6857999"/>
              <a:gd name="connsiteX72" fmla="*/ 5545514 w 6096000"/>
              <a:gd name="connsiteY72" fmla="*/ 6303588 h 6857999"/>
              <a:gd name="connsiteX73" fmla="*/ 5544983 w 6096000"/>
              <a:gd name="connsiteY73" fmla="*/ 6302774 h 6857999"/>
              <a:gd name="connsiteX74" fmla="*/ 5525825 w 6096000"/>
              <a:gd name="connsiteY74" fmla="*/ 6300017 h 6857999"/>
              <a:gd name="connsiteX75" fmla="*/ 5165221 w 6096000"/>
              <a:gd name="connsiteY75" fmla="*/ 6299911 h 6857999"/>
              <a:gd name="connsiteX76" fmla="*/ 5121568 w 6096000"/>
              <a:gd name="connsiteY76" fmla="*/ 6321685 h 6857999"/>
              <a:gd name="connsiteX77" fmla="*/ 5121215 w 6096000"/>
              <a:gd name="connsiteY77" fmla="*/ 6321685 h 6857999"/>
              <a:gd name="connsiteX78" fmla="*/ 5121215 w 6096000"/>
              <a:gd name="connsiteY78" fmla="*/ 6304931 h 6857999"/>
              <a:gd name="connsiteX79" fmla="*/ 5119554 w 6096000"/>
              <a:gd name="connsiteY79" fmla="*/ 6303305 h 6857999"/>
              <a:gd name="connsiteX80" fmla="*/ 5076537 w 6096000"/>
              <a:gd name="connsiteY80" fmla="*/ 6303305 h 6857999"/>
              <a:gd name="connsiteX81" fmla="*/ 5074876 w 6096000"/>
              <a:gd name="connsiteY81" fmla="*/ 6304931 h 6857999"/>
              <a:gd name="connsiteX82" fmla="*/ 5074876 w 6096000"/>
              <a:gd name="connsiteY82" fmla="*/ 6463000 h 6857999"/>
              <a:gd name="connsiteX83" fmla="*/ 5076537 w 6096000"/>
              <a:gd name="connsiteY83" fmla="*/ 6464590 h 6857999"/>
              <a:gd name="connsiteX84" fmla="*/ 5119519 w 6096000"/>
              <a:gd name="connsiteY84" fmla="*/ 6464590 h 6857999"/>
              <a:gd name="connsiteX85" fmla="*/ 5121145 w 6096000"/>
              <a:gd name="connsiteY85" fmla="*/ 6462964 h 6857999"/>
              <a:gd name="connsiteX86" fmla="*/ 5121145 w 6096000"/>
              <a:gd name="connsiteY86" fmla="*/ 6378663 h 6857999"/>
              <a:gd name="connsiteX87" fmla="*/ 5151966 w 6096000"/>
              <a:gd name="connsiteY87" fmla="*/ 6345826 h 6857999"/>
              <a:gd name="connsiteX88" fmla="*/ 5153415 w 6096000"/>
              <a:gd name="connsiteY88" fmla="*/ 6345826 h 6857999"/>
              <a:gd name="connsiteX89" fmla="*/ 5184627 w 6096000"/>
              <a:gd name="connsiteY89" fmla="*/ 6381172 h 6857999"/>
              <a:gd name="connsiteX90" fmla="*/ 5184627 w 6096000"/>
              <a:gd name="connsiteY90" fmla="*/ 6462964 h 6857999"/>
              <a:gd name="connsiteX91" fmla="*/ 5186253 w 6096000"/>
              <a:gd name="connsiteY91" fmla="*/ 6464590 h 6857999"/>
              <a:gd name="connsiteX92" fmla="*/ 5229304 w 6096000"/>
              <a:gd name="connsiteY92" fmla="*/ 6464590 h 6857999"/>
              <a:gd name="connsiteX93" fmla="*/ 5230930 w 6096000"/>
              <a:gd name="connsiteY93" fmla="*/ 6462964 h 6857999"/>
              <a:gd name="connsiteX94" fmla="*/ 5230930 w 6096000"/>
              <a:gd name="connsiteY94" fmla="*/ 6373290 h 6857999"/>
              <a:gd name="connsiteX95" fmla="*/ 5165221 w 6096000"/>
              <a:gd name="connsiteY95" fmla="*/ 6299911 h 6857999"/>
              <a:gd name="connsiteX96" fmla="*/ 4809585 w 6096000"/>
              <a:gd name="connsiteY96" fmla="*/ 6298480 h 6857999"/>
              <a:gd name="connsiteX97" fmla="*/ 4714874 w 6096000"/>
              <a:gd name="connsiteY97" fmla="*/ 6393191 h 6857999"/>
              <a:gd name="connsiteX98" fmla="*/ 4714874 w 6096000"/>
              <a:gd name="connsiteY98" fmla="*/ 6462964 h 6857999"/>
              <a:gd name="connsiteX99" fmla="*/ 4716465 w 6096000"/>
              <a:gd name="connsiteY99" fmla="*/ 6464625 h 6857999"/>
              <a:gd name="connsiteX100" fmla="*/ 4717489 w 6096000"/>
              <a:gd name="connsiteY100" fmla="*/ 6464272 h 6857999"/>
              <a:gd name="connsiteX101" fmla="*/ 4760824 w 6096000"/>
              <a:gd name="connsiteY101" fmla="*/ 6432072 h 6857999"/>
              <a:gd name="connsiteX102" fmla="*/ 4761496 w 6096000"/>
              <a:gd name="connsiteY102" fmla="*/ 6430764 h 6857999"/>
              <a:gd name="connsiteX103" fmla="*/ 4761496 w 6096000"/>
              <a:gd name="connsiteY103" fmla="*/ 6393191 h 6857999"/>
              <a:gd name="connsiteX104" fmla="*/ 4810925 w 6096000"/>
              <a:gd name="connsiteY104" fmla="*/ 6346371 h 6857999"/>
              <a:gd name="connsiteX105" fmla="*/ 4857744 w 6096000"/>
              <a:gd name="connsiteY105" fmla="*/ 6393191 h 6857999"/>
              <a:gd name="connsiteX106" fmla="*/ 4857744 w 6096000"/>
              <a:gd name="connsiteY106" fmla="*/ 6462964 h 6857999"/>
              <a:gd name="connsiteX107" fmla="*/ 4859406 w 6096000"/>
              <a:gd name="connsiteY107" fmla="*/ 6464625 h 6857999"/>
              <a:gd name="connsiteX108" fmla="*/ 4902669 w 6096000"/>
              <a:gd name="connsiteY108" fmla="*/ 6464625 h 6857999"/>
              <a:gd name="connsiteX109" fmla="*/ 4904295 w 6096000"/>
              <a:gd name="connsiteY109" fmla="*/ 6462999 h 6857999"/>
              <a:gd name="connsiteX110" fmla="*/ 4904295 w 6096000"/>
              <a:gd name="connsiteY110" fmla="*/ 6393191 h 6857999"/>
              <a:gd name="connsiteX111" fmla="*/ 4809585 w 6096000"/>
              <a:gd name="connsiteY111" fmla="*/ 6298480 h 6857999"/>
              <a:gd name="connsiteX112" fmla="*/ 5019984 w 6096000"/>
              <a:gd name="connsiteY112" fmla="*/ 6225119 h 6857999"/>
              <a:gd name="connsiteX113" fmla="*/ 4992065 w 6096000"/>
              <a:gd name="connsiteY113" fmla="*/ 6253745 h 6857999"/>
              <a:gd name="connsiteX114" fmla="*/ 5020691 w 6096000"/>
              <a:gd name="connsiteY114" fmla="*/ 6281669 h 6857999"/>
              <a:gd name="connsiteX115" fmla="*/ 5048614 w 6096000"/>
              <a:gd name="connsiteY115" fmla="*/ 6253042 h 6857999"/>
              <a:gd name="connsiteX116" fmla="*/ 5020337 w 6096000"/>
              <a:gd name="connsiteY116" fmla="*/ 6225119 h 6857999"/>
              <a:gd name="connsiteX117" fmla="*/ 4809602 w 6096000"/>
              <a:gd name="connsiteY117" fmla="*/ 6174256 h 6857999"/>
              <a:gd name="connsiteX118" fmla="*/ 4838091 w 6096000"/>
              <a:gd name="connsiteY118" fmla="*/ 6202816 h 6857999"/>
              <a:gd name="connsiteX119" fmla="*/ 4809532 w 6096000"/>
              <a:gd name="connsiteY119" fmla="*/ 6231305 h 6857999"/>
              <a:gd name="connsiteX120" fmla="*/ 4781042 w 6096000"/>
              <a:gd name="connsiteY120" fmla="*/ 6202745 h 6857999"/>
              <a:gd name="connsiteX121" fmla="*/ 4809602 w 6096000"/>
              <a:gd name="connsiteY121" fmla="*/ 6174256 h 6857999"/>
              <a:gd name="connsiteX122" fmla="*/ 4809319 w 6096000"/>
              <a:gd name="connsiteY122" fmla="*/ 6127705 h 6857999"/>
              <a:gd name="connsiteX123" fmla="*/ 4734385 w 6096000"/>
              <a:gd name="connsiteY123" fmla="*/ 6202922 h 6857999"/>
              <a:gd name="connsiteX124" fmla="*/ 4809602 w 6096000"/>
              <a:gd name="connsiteY124" fmla="*/ 6277856 h 6857999"/>
              <a:gd name="connsiteX125" fmla="*/ 4884536 w 6096000"/>
              <a:gd name="connsiteY125" fmla="*/ 6202780 h 6857999"/>
              <a:gd name="connsiteX126" fmla="*/ 4884536 w 6096000"/>
              <a:gd name="connsiteY126" fmla="*/ 6202639 h 6857999"/>
              <a:gd name="connsiteX127" fmla="*/ 4809319 w 6096000"/>
              <a:gd name="connsiteY127" fmla="*/ 6127705 h 6857999"/>
              <a:gd name="connsiteX128" fmla="*/ 0 w 6096000"/>
              <a:gd name="connsiteY128" fmla="*/ 0 h 6857999"/>
              <a:gd name="connsiteX129" fmla="*/ 6096000 w 6096000"/>
              <a:gd name="connsiteY129" fmla="*/ 0 h 6857999"/>
              <a:gd name="connsiteX130" fmla="*/ 6096000 w 6096000"/>
              <a:gd name="connsiteY130" fmla="*/ 6857999 h 6857999"/>
              <a:gd name="connsiteX131" fmla="*/ 0 w 6096000"/>
              <a:gd name="connsiteY131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6096000" h="6857999">
                <a:moveTo>
                  <a:pt x="5633172" y="6343741"/>
                </a:moveTo>
                <a:cubicBezTo>
                  <a:pt x="5648314" y="6343692"/>
                  <a:pt x="5662414" y="6351438"/>
                  <a:pt x="5670497" y="6364242"/>
                </a:cubicBezTo>
                <a:cubicBezTo>
                  <a:pt x="5670533" y="6364394"/>
                  <a:pt x="5670533" y="6364551"/>
                  <a:pt x="5670497" y="6364701"/>
                </a:cubicBezTo>
                <a:lnTo>
                  <a:pt x="5670497" y="6403582"/>
                </a:lnTo>
                <a:cubicBezTo>
                  <a:pt x="5670568" y="6403740"/>
                  <a:pt x="5670568" y="6403920"/>
                  <a:pt x="5670497" y="6404077"/>
                </a:cubicBezTo>
                <a:cubicBezTo>
                  <a:pt x="5662219" y="6416585"/>
                  <a:pt x="5648169" y="6424049"/>
                  <a:pt x="5633172" y="6423907"/>
                </a:cubicBezTo>
                <a:cubicBezTo>
                  <a:pt x="5611035" y="6423907"/>
                  <a:pt x="5593089" y="6405961"/>
                  <a:pt x="5593089" y="6383824"/>
                </a:cubicBezTo>
                <a:cubicBezTo>
                  <a:pt x="5593089" y="6361687"/>
                  <a:pt x="5611035" y="6343741"/>
                  <a:pt x="5633172" y="6343741"/>
                </a:cubicBezTo>
                <a:close/>
                <a:moveTo>
                  <a:pt x="5336404" y="6337521"/>
                </a:moveTo>
                <a:cubicBezTo>
                  <a:pt x="5353406" y="6337521"/>
                  <a:pt x="5368110" y="6349221"/>
                  <a:pt x="5370195" y="6365197"/>
                </a:cubicBezTo>
                <a:cubicBezTo>
                  <a:pt x="5370195" y="6365314"/>
                  <a:pt x="5370100" y="6365409"/>
                  <a:pt x="5369984" y="6365409"/>
                </a:cubicBezTo>
                <a:lnTo>
                  <a:pt x="5369842" y="6365445"/>
                </a:lnTo>
                <a:lnTo>
                  <a:pt x="5299998" y="6365445"/>
                </a:lnTo>
                <a:cubicBezTo>
                  <a:pt x="5299937" y="6365359"/>
                  <a:pt x="5299937" y="6365246"/>
                  <a:pt x="5299998" y="6365162"/>
                </a:cubicBezTo>
                <a:cubicBezTo>
                  <a:pt x="5304310" y="6347913"/>
                  <a:pt x="5317105" y="6337521"/>
                  <a:pt x="5336404" y="6337521"/>
                </a:cubicBezTo>
                <a:close/>
                <a:moveTo>
                  <a:pt x="4997362" y="6303305"/>
                </a:moveTo>
                <a:lnTo>
                  <a:pt x="4997362" y="6464590"/>
                </a:lnTo>
                <a:cubicBezTo>
                  <a:pt x="4997362" y="6464590"/>
                  <a:pt x="4998090" y="6464590"/>
                  <a:pt x="4998988" y="6464590"/>
                </a:cubicBezTo>
                <a:lnTo>
                  <a:pt x="5042040" y="6464590"/>
                </a:lnTo>
                <a:cubicBezTo>
                  <a:pt x="5042938" y="6464590"/>
                  <a:pt x="5043666" y="6464590"/>
                  <a:pt x="5043666" y="6464590"/>
                </a:cubicBezTo>
                <a:lnTo>
                  <a:pt x="5043666" y="6303305"/>
                </a:lnTo>
                <a:cubicBezTo>
                  <a:pt x="5043666" y="6303305"/>
                  <a:pt x="5042938" y="6303305"/>
                  <a:pt x="5042040" y="6303305"/>
                </a:cubicBezTo>
                <a:lnTo>
                  <a:pt x="4998988" y="6303305"/>
                </a:lnTo>
                <a:cubicBezTo>
                  <a:pt x="4998090" y="6303305"/>
                  <a:pt x="4997362" y="6303305"/>
                  <a:pt x="4997362" y="6303305"/>
                </a:cubicBezTo>
                <a:close/>
                <a:moveTo>
                  <a:pt x="5622956" y="6300159"/>
                </a:moveTo>
                <a:cubicBezTo>
                  <a:pt x="5580930" y="6300159"/>
                  <a:pt x="5547740" y="6337272"/>
                  <a:pt x="5547740" y="6383930"/>
                </a:cubicBezTo>
                <a:cubicBezTo>
                  <a:pt x="5547740" y="6430587"/>
                  <a:pt x="5580930" y="6468019"/>
                  <a:pt x="5622956" y="6468019"/>
                </a:cubicBezTo>
                <a:cubicBezTo>
                  <a:pt x="5643034" y="6468019"/>
                  <a:pt x="5662121" y="6459111"/>
                  <a:pt x="5670215" y="6446280"/>
                </a:cubicBezTo>
                <a:cubicBezTo>
                  <a:pt x="5670296" y="6446209"/>
                  <a:pt x="5670416" y="6446209"/>
                  <a:pt x="5670497" y="6446280"/>
                </a:cubicBezTo>
                <a:lnTo>
                  <a:pt x="5670497" y="6462964"/>
                </a:lnTo>
                <a:cubicBezTo>
                  <a:pt x="5670515" y="6463855"/>
                  <a:pt x="5671233" y="6464571"/>
                  <a:pt x="5672123" y="6464590"/>
                </a:cubicBezTo>
                <a:lnTo>
                  <a:pt x="5715246" y="6464590"/>
                </a:lnTo>
                <a:cubicBezTo>
                  <a:pt x="5716126" y="6464571"/>
                  <a:pt x="5716823" y="6463843"/>
                  <a:pt x="5716801" y="6462964"/>
                </a:cubicBezTo>
                <a:lnTo>
                  <a:pt x="5716801" y="6304931"/>
                </a:lnTo>
                <a:cubicBezTo>
                  <a:pt x="5716784" y="6304041"/>
                  <a:pt x="5716066" y="6303324"/>
                  <a:pt x="5715175" y="6303305"/>
                </a:cubicBezTo>
                <a:lnTo>
                  <a:pt x="5672123" y="6303305"/>
                </a:lnTo>
                <a:cubicBezTo>
                  <a:pt x="5671240" y="6303341"/>
                  <a:pt x="5670533" y="6304049"/>
                  <a:pt x="5670497" y="6304931"/>
                </a:cubicBezTo>
                <a:lnTo>
                  <a:pt x="5670497" y="6321897"/>
                </a:lnTo>
                <a:cubicBezTo>
                  <a:pt x="5670416" y="6321969"/>
                  <a:pt x="5670296" y="6321969"/>
                  <a:pt x="5670215" y="6321897"/>
                </a:cubicBezTo>
                <a:cubicBezTo>
                  <a:pt x="5662121" y="6309066"/>
                  <a:pt x="5642680" y="6300159"/>
                  <a:pt x="5622956" y="6300159"/>
                </a:cubicBezTo>
                <a:close/>
                <a:moveTo>
                  <a:pt x="5336369" y="6300018"/>
                </a:moveTo>
                <a:cubicBezTo>
                  <a:pt x="5291430" y="6301862"/>
                  <a:pt x="5255928" y="6338798"/>
                  <a:pt x="5255864" y="6383775"/>
                </a:cubicBezTo>
                <a:cubicBezTo>
                  <a:pt x="5255797" y="6430138"/>
                  <a:pt x="5293327" y="6467777"/>
                  <a:pt x="5339692" y="6467843"/>
                </a:cubicBezTo>
                <a:cubicBezTo>
                  <a:pt x="5372281" y="6467843"/>
                  <a:pt x="5398932" y="6455931"/>
                  <a:pt x="5411162" y="6435395"/>
                </a:cubicBezTo>
                <a:cubicBezTo>
                  <a:pt x="5411597" y="6434631"/>
                  <a:pt x="5411346" y="6433661"/>
                  <a:pt x="5410596" y="6433204"/>
                </a:cubicBezTo>
                <a:lnTo>
                  <a:pt x="5377194" y="6412844"/>
                </a:lnTo>
                <a:cubicBezTo>
                  <a:pt x="5376430" y="6412399"/>
                  <a:pt x="5375451" y="6412632"/>
                  <a:pt x="5374967" y="6413374"/>
                </a:cubicBezTo>
                <a:cubicBezTo>
                  <a:pt x="5368923" y="6422458"/>
                  <a:pt x="5354430" y="6428432"/>
                  <a:pt x="5340646" y="6428432"/>
                </a:cubicBezTo>
                <a:cubicBezTo>
                  <a:pt x="5318731" y="6428432"/>
                  <a:pt x="5303639" y="6417015"/>
                  <a:pt x="5299326" y="6395171"/>
                </a:cubicBezTo>
                <a:cubicBezTo>
                  <a:pt x="5299326" y="6395054"/>
                  <a:pt x="5299421" y="6394959"/>
                  <a:pt x="5299538" y="6394959"/>
                </a:cubicBezTo>
                <a:lnTo>
                  <a:pt x="5414519" y="6394959"/>
                </a:lnTo>
                <a:cubicBezTo>
                  <a:pt x="5414930" y="6394959"/>
                  <a:pt x="5415262" y="6394627"/>
                  <a:pt x="5415262" y="6394216"/>
                </a:cubicBezTo>
                <a:cubicBezTo>
                  <a:pt x="5416103" y="6388470"/>
                  <a:pt x="5416506" y="6382669"/>
                  <a:pt x="5416463" y="6376861"/>
                </a:cubicBezTo>
                <a:cubicBezTo>
                  <a:pt x="5416463" y="6375589"/>
                  <a:pt x="5416463" y="6374316"/>
                  <a:pt x="5416463" y="6373044"/>
                </a:cubicBezTo>
                <a:cubicBezTo>
                  <a:pt x="5414498" y="6330767"/>
                  <a:pt x="5378646" y="6298080"/>
                  <a:pt x="5336369" y="6300018"/>
                </a:cubicBezTo>
                <a:close/>
                <a:moveTo>
                  <a:pt x="5525825" y="6300017"/>
                </a:moveTo>
                <a:cubicBezTo>
                  <a:pt x="5510280" y="6300582"/>
                  <a:pt x="5495976" y="6308645"/>
                  <a:pt x="5487440" y="6321649"/>
                </a:cubicBezTo>
                <a:lnTo>
                  <a:pt x="5487086" y="6321649"/>
                </a:lnTo>
                <a:lnTo>
                  <a:pt x="5487086" y="6304966"/>
                </a:lnTo>
                <a:cubicBezTo>
                  <a:pt x="5487086" y="6304048"/>
                  <a:pt x="5486343" y="6303305"/>
                  <a:pt x="5485425" y="6303305"/>
                </a:cubicBezTo>
                <a:lnTo>
                  <a:pt x="5442514" y="6303305"/>
                </a:lnTo>
                <a:cubicBezTo>
                  <a:pt x="5441596" y="6303305"/>
                  <a:pt x="5440853" y="6304048"/>
                  <a:pt x="5440853" y="6304966"/>
                </a:cubicBezTo>
                <a:lnTo>
                  <a:pt x="5440853" y="6463176"/>
                </a:lnTo>
                <a:cubicBezTo>
                  <a:pt x="5440870" y="6464079"/>
                  <a:pt x="5441609" y="6464802"/>
                  <a:pt x="5442514" y="6464802"/>
                </a:cubicBezTo>
                <a:lnTo>
                  <a:pt x="5485602" y="6464802"/>
                </a:lnTo>
                <a:cubicBezTo>
                  <a:pt x="5486507" y="6464802"/>
                  <a:pt x="5487245" y="6464079"/>
                  <a:pt x="5487263" y="6463176"/>
                </a:cubicBezTo>
                <a:lnTo>
                  <a:pt x="5487263" y="6381879"/>
                </a:lnTo>
                <a:cubicBezTo>
                  <a:pt x="5487058" y="6365078"/>
                  <a:pt x="5497577" y="6350012"/>
                  <a:pt x="5513419" y="6344412"/>
                </a:cubicBezTo>
                <a:cubicBezTo>
                  <a:pt x="5516303" y="6343385"/>
                  <a:pt x="5519336" y="6342824"/>
                  <a:pt x="5522397" y="6342751"/>
                </a:cubicBezTo>
                <a:cubicBezTo>
                  <a:pt x="5529102" y="6342814"/>
                  <a:pt x="5535758" y="6343922"/>
                  <a:pt x="5542120" y="6346038"/>
                </a:cubicBezTo>
                <a:cubicBezTo>
                  <a:pt x="5542124" y="6346038"/>
                  <a:pt x="5542124" y="6346038"/>
                  <a:pt x="5542127" y="6346039"/>
                </a:cubicBezTo>
                <a:cubicBezTo>
                  <a:pt x="5542573" y="6346076"/>
                  <a:pt x="5542965" y="6345743"/>
                  <a:pt x="5543003" y="6345296"/>
                </a:cubicBezTo>
                <a:lnTo>
                  <a:pt x="5545514" y="6303588"/>
                </a:lnTo>
                <a:cubicBezTo>
                  <a:pt x="5545549" y="6303226"/>
                  <a:pt x="5545330" y="6302888"/>
                  <a:pt x="5544983" y="6302774"/>
                </a:cubicBezTo>
                <a:cubicBezTo>
                  <a:pt x="5538812" y="6300732"/>
                  <a:pt x="5532326" y="6299799"/>
                  <a:pt x="5525825" y="6300017"/>
                </a:cubicBezTo>
                <a:close/>
                <a:moveTo>
                  <a:pt x="5165221" y="6299911"/>
                </a:moveTo>
                <a:cubicBezTo>
                  <a:pt x="5147976" y="6299556"/>
                  <a:pt x="5131660" y="6307695"/>
                  <a:pt x="5121568" y="6321685"/>
                </a:cubicBezTo>
                <a:lnTo>
                  <a:pt x="5121215" y="6321685"/>
                </a:lnTo>
                <a:lnTo>
                  <a:pt x="5121215" y="6304931"/>
                </a:lnTo>
                <a:cubicBezTo>
                  <a:pt x="5121197" y="6304027"/>
                  <a:pt x="5120459" y="6303304"/>
                  <a:pt x="5119554" y="6303305"/>
                </a:cubicBezTo>
                <a:lnTo>
                  <a:pt x="5076537" y="6303305"/>
                </a:lnTo>
                <a:cubicBezTo>
                  <a:pt x="5075632" y="6303304"/>
                  <a:pt x="5074893" y="6304027"/>
                  <a:pt x="5074876" y="6304931"/>
                </a:cubicBezTo>
                <a:lnTo>
                  <a:pt x="5074876" y="6463000"/>
                </a:lnTo>
                <a:cubicBezTo>
                  <a:pt x="5074915" y="6463889"/>
                  <a:pt x="5075646" y="6464590"/>
                  <a:pt x="5076537" y="6464590"/>
                </a:cubicBezTo>
                <a:lnTo>
                  <a:pt x="5119519" y="6464590"/>
                </a:lnTo>
                <a:cubicBezTo>
                  <a:pt x="5120409" y="6464571"/>
                  <a:pt x="5121127" y="6463853"/>
                  <a:pt x="5121145" y="6462964"/>
                </a:cubicBezTo>
                <a:lnTo>
                  <a:pt x="5121145" y="6378663"/>
                </a:lnTo>
                <a:cubicBezTo>
                  <a:pt x="5120968" y="6361230"/>
                  <a:pt x="5134559" y="6346753"/>
                  <a:pt x="5151966" y="6345826"/>
                </a:cubicBezTo>
                <a:lnTo>
                  <a:pt x="5153415" y="6345826"/>
                </a:lnTo>
                <a:cubicBezTo>
                  <a:pt x="5172467" y="6345826"/>
                  <a:pt x="5184627" y="6358834"/>
                  <a:pt x="5184627" y="6381172"/>
                </a:cubicBezTo>
                <a:lnTo>
                  <a:pt x="5184627" y="6462964"/>
                </a:lnTo>
                <a:cubicBezTo>
                  <a:pt x="5184644" y="6463853"/>
                  <a:pt x="5185362" y="6464571"/>
                  <a:pt x="5186253" y="6464590"/>
                </a:cubicBezTo>
                <a:lnTo>
                  <a:pt x="5229304" y="6464590"/>
                </a:lnTo>
                <a:cubicBezTo>
                  <a:pt x="5230195" y="6464571"/>
                  <a:pt x="5230913" y="6463853"/>
                  <a:pt x="5230930" y="6462964"/>
                </a:cubicBezTo>
                <a:lnTo>
                  <a:pt x="5230930" y="6373290"/>
                </a:lnTo>
                <a:cubicBezTo>
                  <a:pt x="5230930" y="6327941"/>
                  <a:pt x="5205976" y="6300018"/>
                  <a:pt x="5165221" y="6299911"/>
                </a:cubicBezTo>
                <a:close/>
                <a:moveTo>
                  <a:pt x="4809585" y="6298480"/>
                </a:moveTo>
                <a:cubicBezTo>
                  <a:pt x="4757277" y="6298480"/>
                  <a:pt x="4714874" y="6340884"/>
                  <a:pt x="4714874" y="6393191"/>
                </a:cubicBezTo>
                <a:lnTo>
                  <a:pt x="4714874" y="6462964"/>
                </a:lnTo>
                <a:cubicBezTo>
                  <a:pt x="4714873" y="6463855"/>
                  <a:pt x="4715574" y="6464587"/>
                  <a:pt x="4716465" y="6464625"/>
                </a:cubicBezTo>
                <a:cubicBezTo>
                  <a:pt x="4716835" y="6464623"/>
                  <a:pt x="4717196" y="6464499"/>
                  <a:pt x="4717489" y="6464272"/>
                </a:cubicBezTo>
                <a:lnTo>
                  <a:pt x="4760824" y="6432072"/>
                </a:lnTo>
                <a:cubicBezTo>
                  <a:pt x="4761249" y="6431771"/>
                  <a:pt x="4761499" y="6431283"/>
                  <a:pt x="4761496" y="6430764"/>
                </a:cubicBezTo>
                <a:lnTo>
                  <a:pt x="4761496" y="6393191"/>
                </a:lnTo>
                <a:cubicBezTo>
                  <a:pt x="4762217" y="6366613"/>
                  <a:pt x="4784346" y="6345650"/>
                  <a:pt x="4810925" y="6346371"/>
                </a:cubicBezTo>
                <a:cubicBezTo>
                  <a:pt x="4836490" y="6347064"/>
                  <a:pt x="4857052" y="6367625"/>
                  <a:pt x="4857744" y="6393191"/>
                </a:cubicBezTo>
                <a:lnTo>
                  <a:pt x="4857744" y="6462964"/>
                </a:lnTo>
                <a:cubicBezTo>
                  <a:pt x="4857744" y="6463882"/>
                  <a:pt x="4858488" y="6464625"/>
                  <a:pt x="4859406" y="6464625"/>
                </a:cubicBezTo>
                <a:lnTo>
                  <a:pt x="4902669" y="6464625"/>
                </a:lnTo>
                <a:cubicBezTo>
                  <a:pt x="4903559" y="6464607"/>
                  <a:pt x="4904277" y="6463889"/>
                  <a:pt x="4904295" y="6462999"/>
                </a:cubicBezTo>
                <a:lnTo>
                  <a:pt x="4904295" y="6393191"/>
                </a:lnTo>
                <a:cubicBezTo>
                  <a:pt x="4904295" y="6340884"/>
                  <a:pt x="4861892" y="6298480"/>
                  <a:pt x="4809585" y="6298480"/>
                </a:cubicBezTo>
                <a:close/>
                <a:moveTo>
                  <a:pt x="5019984" y="6225119"/>
                </a:moveTo>
                <a:cubicBezTo>
                  <a:pt x="5004370" y="6225316"/>
                  <a:pt x="4991871" y="6238131"/>
                  <a:pt x="4992065" y="6253745"/>
                </a:cubicBezTo>
                <a:cubicBezTo>
                  <a:pt x="4992258" y="6269361"/>
                  <a:pt x="5005075" y="6281863"/>
                  <a:pt x="5020691" y="6281669"/>
                </a:cubicBezTo>
                <a:cubicBezTo>
                  <a:pt x="5036306" y="6281474"/>
                  <a:pt x="5048808" y="6268658"/>
                  <a:pt x="5048614" y="6253042"/>
                </a:cubicBezTo>
                <a:cubicBezTo>
                  <a:pt x="5048421" y="6237564"/>
                  <a:pt x="5035817" y="6225118"/>
                  <a:pt x="5020337" y="6225119"/>
                </a:cubicBezTo>
                <a:close/>
                <a:moveTo>
                  <a:pt x="4809602" y="6174256"/>
                </a:moveTo>
                <a:cubicBezTo>
                  <a:pt x="4825347" y="6174295"/>
                  <a:pt x="4838091" y="6187070"/>
                  <a:pt x="4838091" y="6202816"/>
                </a:cubicBezTo>
                <a:cubicBezTo>
                  <a:pt x="4838072" y="6218570"/>
                  <a:pt x="4825285" y="6231325"/>
                  <a:pt x="4809532" y="6231305"/>
                </a:cubicBezTo>
                <a:cubicBezTo>
                  <a:pt x="4793778" y="6231286"/>
                  <a:pt x="4781023" y="6218499"/>
                  <a:pt x="4781042" y="6202745"/>
                </a:cubicBezTo>
                <a:cubicBezTo>
                  <a:pt x="4781062" y="6186992"/>
                  <a:pt x="4793848" y="6174237"/>
                  <a:pt x="4809602" y="6174256"/>
                </a:cubicBezTo>
                <a:close/>
                <a:moveTo>
                  <a:pt x="4809319" y="6127705"/>
                </a:moveTo>
                <a:cubicBezTo>
                  <a:pt x="4767856" y="6127784"/>
                  <a:pt x="4734307" y="6161459"/>
                  <a:pt x="4734385" y="6202922"/>
                </a:cubicBezTo>
                <a:cubicBezTo>
                  <a:pt x="4734463" y="6244385"/>
                  <a:pt x="4768139" y="6277934"/>
                  <a:pt x="4809602" y="6277856"/>
                </a:cubicBezTo>
                <a:cubicBezTo>
                  <a:pt x="4851002" y="6277759"/>
                  <a:pt x="4884517" y="6244180"/>
                  <a:pt x="4884536" y="6202780"/>
                </a:cubicBezTo>
                <a:cubicBezTo>
                  <a:pt x="4884536" y="6202734"/>
                  <a:pt x="4884536" y="6202686"/>
                  <a:pt x="4884536" y="6202639"/>
                </a:cubicBezTo>
                <a:cubicBezTo>
                  <a:pt x="4884458" y="6161177"/>
                  <a:pt x="4850782" y="6127628"/>
                  <a:pt x="4809319" y="6127705"/>
                </a:cubicBezTo>
                <a:close/>
                <a:moveTo>
                  <a:pt x="0" y="0"/>
                </a:moveTo>
                <a:lnTo>
                  <a:pt x="6096000" y="0"/>
                </a:lnTo>
                <a:lnTo>
                  <a:pt x="6096000" y="6857999"/>
                </a:lnTo>
                <a:lnTo>
                  <a:pt x="0" y="6857999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C3A46AD-E9B6-F2D7-8DD8-A66C69C6F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867" y="696720"/>
            <a:ext cx="4947581" cy="812286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918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C858E219-4E6D-4932-AA5D-6A3481107E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9" t="28708"/>
          <a:stretch/>
        </p:blipFill>
        <p:spPr>
          <a:xfrm>
            <a:off x="-1" y="0"/>
            <a:ext cx="4121077" cy="342899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3628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7CDCF15-ABC8-4682-83AF-D8634F151B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Underrubrik/Namn, Datum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2023-10-11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C45BB37F-78FC-4AA5-BA09-60B3473C5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613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4800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Kapitelrubrik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2023-10-11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Underrubrik 2">
            <a:extLst>
              <a:ext uri="{FF2B5EF4-FFF2-40B4-BE49-F238E27FC236}">
                <a16:creationId xmlns:a16="http://schemas.microsoft.com/office/drawing/2014/main" id="{4E603FF1-A2AA-4DFA-A81C-5651790701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654C601-3316-4300-8504-A56E141014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3" t="28855"/>
          <a:stretch/>
        </p:blipFill>
        <p:spPr>
          <a:xfrm>
            <a:off x="-1" y="0"/>
            <a:ext cx="4121077" cy="342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5964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16000" y="2433976"/>
            <a:ext cx="5760000" cy="131112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2023-10-11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FF31AE7-D880-407A-9C88-13783A4EC04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79506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4800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Kapitelrubrik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B2D00-15CD-41D4-97D0-0AE7B48099D2}" type="datetimeFigureOut">
              <a:rPr lang="sv-SE" smtClean="0"/>
              <a:t>2023-10-11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E1ADB-7C90-4FAF-9F6F-95B39AD88329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Underrubrik 2">
            <a:extLst>
              <a:ext uri="{FF2B5EF4-FFF2-40B4-BE49-F238E27FC236}">
                <a16:creationId xmlns:a16="http://schemas.microsoft.com/office/drawing/2014/main" id="{4E603FF1-A2AA-4DFA-A81C-5651790701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654C601-3316-4300-8504-A56E141014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9" t="28708"/>
          <a:stretch/>
        </p:blipFill>
        <p:spPr>
          <a:xfrm>
            <a:off x="0" y="0"/>
            <a:ext cx="4121077" cy="342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2283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735114-FF72-44A1-A510-3F846FC92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6809" y="972000"/>
            <a:ext cx="720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38FA8A6-E8AD-49AE-8A02-8E0135A4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2023-10-11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128B042-CD46-459F-B15F-9CD51445A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212B9B4-3EFB-4D25-A6FF-2C335D0EA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2074D27-2532-4EB4-AA8D-F347C8462D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6809" y="2482850"/>
            <a:ext cx="7200000" cy="3240000"/>
          </a:xfrm>
        </p:spPr>
        <p:txBody>
          <a:bodyPr>
            <a:no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E3DB552-76B5-45DA-A7BF-518537E7553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10497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n rubrik och 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3496" y="972000"/>
            <a:ext cx="86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rad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392B27C-79B3-42A9-ADBC-D4CB29DF52F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7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2023-10-11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640086D-4C59-4640-B415-83D1F560F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C430EC2-426A-4AEF-9877-11E250564623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58206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vå underrubri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82DF18E-7E8D-4A71-890C-3CFB232770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76809" y="1477692"/>
            <a:ext cx="4140001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två rader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46B3D42-77C7-4FA8-AA30-92017FA612D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76809" y="1481733"/>
            <a:ext cx="4140000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två rader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CDCC492-7BCC-4ED9-B2C6-C005B30C5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2023-10-11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2A9FDD7-8709-4118-8A52-E0DB7693F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9AC5545E-7744-463D-8795-8ACFFF917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D01EF920-89B6-43FE-BC82-D3F3F4E246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6809" y="585044"/>
            <a:ext cx="8640000" cy="710252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rad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D4D9B012-53D8-4F15-8B22-2FDE176255A1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7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id="{C670D3A9-CE21-4ECA-B331-6CD15F9616B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7F6ACE35-4E6C-49D8-A224-4BBC04C4696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06249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03175" y="972000"/>
            <a:ext cx="41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003175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2023-10-11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80E395B5-3017-4735-BEE7-B3DEC703BA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5750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lägga till en bild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0831E66-BE42-4C10-8590-C12E77B62EBA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615045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6437C3FB-B590-43F3-8686-17D11169DEC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11846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lägga till en bild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0C0FFDE-20E1-4E05-AD5B-876993A1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2023-10-11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C658C64-0CC7-478A-AC17-30210252F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BD27019-FF78-4832-9008-F432E9C3B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18C7873-AD9A-4598-BEE2-3ED782562B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8465" y="617055"/>
            <a:ext cx="5495070" cy="1325563"/>
          </a:xfrm>
        </p:spPr>
        <p:txBody>
          <a:bodyPr anchor="b" anchorCtr="0">
            <a:noAutofit/>
          </a:bodyPr>
          <a:lstStyle>
            <a:lvl1pPr>
              <a:defRPr sz="2800"/>
            </a:lvl1pPr>
          </a:lstStyle>
          <a:p>
            <a:r>
              <a:rPr lang="sv-SE" dirty="0"/>
              <a:t>Rubrik i svart/vit/blå placeras fritt på bilden där den passar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BBAB7C4-34CF-4F5D-8C3D-27B38F9E8CF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44123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örre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7055415-C399-4877-B646-A2D63B23A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2023-10-11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F62413D-730B-4EBD-B9C6-E6B147E9D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3D275AC-7ABB-49A4-BADA-267D495A8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241C9948-CE84-42C5-B2F5-861912055175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1800000" y="1134737"/>
            <a:ext cx="8640000" cy="4589261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sv-SE" dirty="0"/>
              <a:t>Innehåll med grafik som t ex tabell eller diagram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7BC50C73-2857-465E-A01E-727A200B1112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6670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BF7BF05E-0759-41B0-A771-97D723EF6E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85675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l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8302B766-1A21-4681-B97B-01C97262C0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710450C-1CB8-48CB-BBC9-7DC124B22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2023-10-11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466EFA4-20AE-4AD4-B435-6B0C7A76D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7F53102-507D-4A65-80DF-48F934CE2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1505DD5-2D9F-4AA5-8E4B-961FE767E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713" y="2898400"/>
            <a:ext cx="3422574" cy="99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25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2023-10-11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6037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l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2023-10-11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6391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16000" y="2433976"/>
            <a:ext cx="5760000" cy="131112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B2D00-15CD-41D4-97D0-0AE7B48099D2}" type="datetimeFigureOut">
              <a:rPr lang="sv-SE" smtClean="0"/>
              <a:t>2023-10-11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E1ADB-7C90-4FAF-9F6F-95B39AD88329}" type="slidenum">
              <a:rPr lang="sv-SE" smtClean="0"/>
              <a:t>‹#›</a:t>
            </a:fld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FF31AE7-D880-407A-9C88-13783A4EC04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18488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ö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2023-10-11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8600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ul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EB2360C-C35F-5040-8F82-49517619CE55}" type="datetime1">
              <a:rPr lang="sv-SE" smtClean="0"/>
              <a:pPr/>
              <a:t>2023-10-11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91881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jus blå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2023-10-11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3876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ö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2023-10-11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740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2023-10-11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4385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C858E219-4E6D-4932-AA5D-6A3481107E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9" t="28708"/>
          <a:stretch/>
        </p:blipFill>
        <p:spPr>
          <a:xfrm>
            <a:off x="-1" y="0"/>
            <a:ext cx="4121077" cy="342899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3628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7CDCF15-ABC8-4682-83AF-D8634F151B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Underrubrik/Namn, Datum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2023-10-11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C45BB37F-78FC-4AA5-BA09-60B3473C5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4456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4800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Kapitelrubrik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2023-10-11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Underrubrik 2">
            <a:extLst>
              <a:ext uri="{FF2B5EF4-FFF2-40B4-BE49-F238E27FC236}">
                <a16:creationId xmlns:a16="http://schemas.microsoft.com/office/drawing/2014/main" id="{4E603FF1-A2AA-4DFA-A81C-5651790701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654C601-3316-4300-8504-A56E141014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3" t="28855"/>
          <a:stretch/>
        </p:blipFill>
        <p:spPr>
          <a:xfrm>
            <a:off x="-1" y="0"/>
            <a:ext cx="4121077" cy="342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9346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16000" y="2433976"/>
            <a:ext cx="5760000" cy="131112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2023-10-11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FF31AE7-D880-407A-9C88-13783A4EC04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14227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735114-FF72-44A1-A510-3F846FC92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6809" y="972000"/>
            <a:ext cx="720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38FA8A6-E8AD-49AE-8A02-8E0135A4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2023-10-11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128B042-CD46-459F-B15F-9CD51445A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212B9B4-3EFB-4D25-A6FF-2C335D0EA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2074D27-2532-4EB4-AA8D-F347C8462D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6809" y="2482850"/>
            <a:ext cx="7200000" cy="3240000"/>
          </a:xfrm>
        </p:spPr>
        <p:txBody>
          <a:bodyPr>
            <a:no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E3DB552-76B5-45DA-A7BF-518537E7553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66473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n rubrik och 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3496" y="972000"/>
            <a:ext cx="86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rad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392B27C-79B3-42A9-ADBC-D4CB29DF52F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7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2023-10-11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640086D-4C59-4640-B415-83D1F560F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C430EC2-426A-4AEF-9877-11E250564623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1929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735114-FF72-44A1-A510-3F846FC92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6809" y="972000"/>
            <a:ext cx="720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38FA8A6-E8AD-49AE-8A02-8E0135A4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B2D00-15CD-41D4-97D0-0AE7B48099D2}" type="datetimeFigureOut">
              <a:rPr lang="sv-SE" smtClean="0"/>
              <a:t>2023-10-11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128B042-CD46-459F-B15F-9CD51445A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212B9B4-3EFB-4D25-A6FF-2C335D0EA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E1ADB-7C90-4FAF-9F6F-95B39AD8832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2074D27-2532-4EB4-AA8D-F347C8462D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6809" y="2482850"/>
            <a:ext cx="7200000" cy="3240000"/>
          </a:xfrm>
        </p:spPr>
        <p:txBody>
          <a:bodyPr>
            <a:no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E3DB552-76B5-45DA-A7BF-518537E7553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73078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vå underrubri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82DF18E-7E8D-4A71-890C-3CFB232770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76809" y="1477692"/>
            <a:ext cx="4140001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två rader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46B3D42-77C7-4FA8-AA30-92017FA612D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76809" y="1481733"/>
            <a:ext cx="4140000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två rader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CDCC492-7BCC-4ED9-B2C6-C005B30C5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2023-10-11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2A9FDD7-8709-4118-8A52-E0DB7693F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9AC5545E-7744-463D-8795-8ACFFF917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D01EF920-89B6-43FE-BC82-D3F3F4E246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6809" y="585044"/>
            <a:ext cx="8640000" cy="710252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rad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D4D9B012-53D8-4F15-8B22-2FDE176255A1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7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id="{C670D3A9-CE21-4ECA-B331-6CD15F9616B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7F6ACE35-4E6C-49D8-A224-4BBC04C4696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47013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03175" y="972000"/>
            <a:ext cx="41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003175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2023-10-11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80E395B5-3017-4735-BEE7-B3DEC703BA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5750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lägga till en bild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0831E66-BE42-4C10-8590-C12E77B62EBA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1590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6437C3FB-B590-43F3-8686-17D11169DEC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11846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lägga till en bild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0C0FFDE-20E1-4E05-AD5B-876993A1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2023-10-11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C658C64-0CC7-478A-AC17-30210252F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BD27019-FF78-4832-9008-F432E9C3B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18C7873-AD9A-4598-BEE2-3ED782562B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8465" y="617055"/>
            <a:ext cx="5495070" cy="1325563"/>
          </a:xfrm>
        </p:spPr>
        <p:txBody>
          <a:bodyPr anchor="b" anchorCtr="0">
            <a:noAutofit/>
          </a:bodyPr>
          <a:lstStyle>
            <a:lvl1pPr>
              <a:defRPr sz="2800"/>
            </a:lvl1pPr>
          </a:lstStyle>
          <a:p>
            <a:r>
              <a:rPr lang="sv-SE" dirty="0"/>
              <a:t>Rubrik i svart/vit/blå placeras fritt på bilden där den passar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BBAB7C4-34CF-4F5D-8C3D-27B38F9E8CF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73900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örre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7055415-C399-4877-B646-A2D63B23A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2023-10-11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F62413D-730B-4EBD-B9C6-E6B147E9D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3D275AC-7ABB-49A4-BADA-267D495A8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241C9948-CE84-42C5-B2F5-861912055175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1800000" y="1134737"/>
            <a:ext cx="8640000" cy="4589261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sv-SE" dirty="0"/>
              <a:t>Innehåll med grafik som t ex tabell eller diagram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7BC50C73-2857-465E-A01E-727A200B1112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99071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BF7BF05E-0759-41B0-A771-97D723EF6E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75918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l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8302B766-1A21-4681-B97B-01C97262C0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710450C-1CB8-48CB-BBC9-7DC124B22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2023-10-11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466EFA4-20AE-4AD4-B435-6B0C7A76D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7F53102-507D-4A65-80DF-48F934CE2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1505DD5-2D9F-4AA5-8E4B-961FE767E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713" y="2898400"/>
            <a:ext cx="3422574" cy="99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860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2023-10-11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4529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l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2023-10-11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8875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ö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2023-10-11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2334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ul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EB2360C-C35F-5040-8F82-49517619CE55}" type="datetime1">
              <a:rPr lang="sv-SE" smtClean="0"/>
              <a:pPr/>
              <a:t>2023-10-11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04949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n rubrik och 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3496" y="972000"/>
            <a:ext cx="86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rad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392B27C-79B3-42A9-ADBC-D4CB29DF52F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7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B2D00-15CD-41D4-97D0-0AE7B48099D2}" type="datetimeFigureOut">
              <a:rPr lang="sv-SE" smtClean="0"/>
              <a:t>2023-10-11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640086D-4C59-4640-B415-83D1F560F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E1ADB-7C90-4FAF-9F6F-95B39AD88329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C430EC2-426A-4AEF-9877-11E250564623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204309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jus blå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2023-10-11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0812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ö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2023-10-11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7850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2023-10-11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7662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vå underrubri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82DF18E-7E8D-4A71-890C-3CFB232770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76809" y="1477692"/>
            <a:ext cx="4140001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två rader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46B3D42-77C7-4FA8-AA30-92017FA612D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76809" y="1481733"/>
            <a:ext cx="4140000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två rader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CDCC492-7BCC-4ED9-B2C6-C005B30C5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B2D00-15CD-41D4-97D0-0AE7B48099D2}" type="datetimeFigureOut">
              <a:rPr lang="sv-SE" smtClean="0"/>
              <a:t>2023-10-11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2A9FDD7-8709-4118-8A52-E0DB7693F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9AC5545E-7744-463D-8795-8ACFFF917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E1ADB-7C90-4FAF-9F6F-95B39AD88329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D01EF920-89B6-43FE-BC82-D3F3F4E246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6809" y="585044"/>
            <a:ext cx="8640000" cy="710252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rad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D4D9B012-53D8-4F15-8B22-2FDE176255A1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7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id="{C670D3A9-CE21-4ECA-B331-6CD15F9616B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7F6ACE35-4E6C-49D8-A224-4BBC04C4696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4061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03175" y="972000"/>
            <a:ext cx="41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003175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0B2D00-15CD-41D4-97D0-0AE7B48099D2}" type="datetimeFigureOut">
              <a:rPr lang="sv-SE" smtClean="0"/>
              <a:t>2023-10-11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80E395B5-3017-4735-BEE7-B3DEC703BA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5750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lägga till en bild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0831E66-BE42-4C10-8590-C12E77B62EBA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374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6437C3FB-B590-43F3-8686-17D11169DEC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11846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lägga till en bild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0C0FFDE-20E1-4E05-AD5B-876993A1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0B2D00-15CD-41D4-97D0-0AE7B48099D2}" type="datetimeFigureOut">
              <a:rPr lang="sv-SE" smtClean="0"/>
              <a:t>2023-10-11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C658C64-0CC7-478A-AC17-30210252F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BD27019-FF78-4832-9008-F432E9C3B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8E1ADB-7C90-4FAF-9F6F-95B39AD8832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18C7873-AD9A-4598-BEE2-3ED782562B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8465" y="617055"/>
            <a:ext cx="5495070" cy="1325563"/>
          </a:xfrm>
        </p:spPr>
        <p:txBody>
          <a:bodyPr anchor="b" anchorCtr="0">
            <a:noAutofit/>
          </a:bodyPr>
          <a:lstStyle>
            <a:lvl1pPr>
              <a:defRPr sz="2800"/>
            </a:lvl1pPr>
          </a:lstStyle>
          <a:p>
            <a:r>
              <a:rPr lang="sv-SE" dirty="0"/>
              <a:t>Rubrik i svart/vit/blå placeras fritt på bilden där den passar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BBAB7C4-34CF-4F5D-8C3D-27B38F9E8CF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6006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örre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7055415-C399-4877-B646-A2D63B23A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B2D00-15CD-41D4-97D0-0AE7B48099D2}" type="datetimeFigureOut">
              <a:rPr lang="sv-SE" smtClean="0"/>
              <a:t>2023-10-11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F62413D-730B-4EBD-B9C6-E6B147E9D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3D275AC-7ABB-49A4-BADA-267D495A8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E1ADB-7C90-4FAF-9F6F-95B39AD88329}" type="slidenum">
              <a:rPr lang="sv-SE" smtClean="0"/>
              <a:t>‹#›</a:t>
            </a:fld>
            <a:endParaRPr lang="sv-SE"/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241C9948-CE84-42C5-B2F5-861912055175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1800000" y="1134737"/>
            <a:ext cx="8640000" cy="4589261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sv-SE" dirty="0"/>
              <a:t>Innehåll med grafik som t ex tabell eller diagram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7BC50C73-2857-465E-A01E-727A200B1112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0298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18CA09C7-587A-4657-81D5-AC0FD131658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824" y="6055200"/>
            <a:ext cx="1665480" cy="482611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234B26A-6B2B-4C95-8A12-DEAF372A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DDE046B-4018-48D7-8D73-CC8D08898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0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471CCF-095F-468D-ADFF-411F91FB9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838" y="6384966"/>
            <a:ext cx="1021520" cy="15284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BC0B2D00-15CD-41D4-97D0-0AE7B48099D2}" type="datetimeFigureOut">
              <a:rPr lang="sv-SE" smtClean="0"/>
              <a:t>2023-10-11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2D835D-2058-46B0-B2A7-6BEB4597C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358" y="6383923"/>
            <a:ext cx="3751641" cy="1549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D76D85-745A-4E90-8EF1-A95FE2D46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47999" y="6383923"/>
            <a:ext cx="1296002" cy="15388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E8E1ADB-7C90-4FAF-9F6F-95B39AD8832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66874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713" r:id="rId13"/>
    <p:sldLayoutId id="2147483714" r:id="rId14"/>
    <p:sldLayoutId id="2147483715" r:id="rId15"/>
    <p:sldLayoutId id="2147483716" r:id="rId16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800"/>
        </a:spcBef>
        <a:buSzPct val="70000"/>
        <a:buFont typeface="Courier New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18CA09C7-587A-4657-81D5-AC0FD131658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824" y="6055200"/>
            <a:ext cx="1665480" cy="482611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234B26A-6B2B-4C95-8A12-DEAF372A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DDE046B-4018-48D7-8D73-CC8D08898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0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471CCF-095F-468D-ADFF-411F91FB9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838" y="6384966"/>
            <a:ext cx="1021520" cy="15284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2023-10-11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2D835D-2058-46B0-B2A7-6BEB4597C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358" y="6383923"/>
            <a:ext cx="3751641" cy="1549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D76D85-745A-4E90-8EF1-A95FE2D46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47999" y="6383923"/>
            <a:ext cx="1296002" cy="15388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3650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800"/>
        </a:spcBef>
        <a:buSzPct val="70000"/>
        <a:buFont typeface="Courier New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18CA09C7-587A-4657-81D5-AC0FD13165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824" y="6055200"/>
            <a:ext cx="1665480" cy="482611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234B26A-6B2B-4C95-8A12-DEAF372A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DDE046B-4018-48D7-8D73-CC8D08898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0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471CCF-095F-468D-ADFF-411F91FB9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838" y="6384966"/>
            <a:ext cx="1021520" cy="15284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517961DE-70CA-1949-9072-9D2A38C11419}" type="datetime1">
              <a:rPr lang="sv-SE" smtClean="0"/>
              <a:t>2023-10-11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2D835D-2058-46B0-B2A7-6BEB4597C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358" y="6383923"/>
            <a:ext cx="3751641" cy="1549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D76D85-745A-4E90-8EF1-A95FE2D46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47999" y="6383923"/>
            <a:ext cx="1296002" cy="15388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764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800"/>
        </a:spcBef>
        <a:buSzPct val="70000"/>
        <a:buFont typeface="Courier New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18CA09C7-587A-4657-81D5-AC0FD131658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824" y="6055200"/>
            <a:ext cx="1665480" cy="482611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234B26A-6B2B-4C95-8A12-DEAF372A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DDE046B-4018-48D7-8D73-CC8D08898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0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471CCF-095F-468D-ADFF-411F91FB9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838" y="6384966"/>
            <a:ext cx="1021520" cy="15284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2023-10-11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2D835D-2058-46B0-B2A7-6BEB4597C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358" y="6383923"/>
            <a:ext cx="3751641" cy="1549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D76D85-745A-4E90-8EF1-A95FE2D46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47999" y="6383923"/>
            <a:ext cx="1296002" cy="15388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390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800"/>
        </a:spcBef>
        <a:buSzPct val="70000"/>
        <a:buFont typeface="Courier New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18CA09C7-587A-4657-81D5-AC0FD13165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824" y="6055200"/>
            <a:ext cx="1665480" cy="482611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234B26A-6B2B-4C95-8A12-DEAF372A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DDE046B-4018-48D7-8D73-CC8D08898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0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471CCF-095F-468D-ADFF-411F91FB9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838" y="6384966"/>
            <a:ext cx="1021520" cy="15284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517961DE-70CA-1949-9072-9D2A38C11419}" type="datetime1">
              <a:rPr lang="sv-SE" smtClean="0"/>
              <a:t>2023-10-11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2D835D-2058-46B0-B2A7-6BEB4597C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358" y="6383923"/>
            <a:ext cx="3751641" cy="1549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D76D85-745A-4E90-8EF1-A95FE2D46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47999" y="6383923"/>
            <a:ext cx="1296002" cy="15388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7667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800"/>
        </a:spcBef>
        <a:buSzPct val="70000"/>
        <a:buFont typeface="Courier New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10" Type="http://schemas.openxmlformats.org/officeDocument/2006/relationships/image" Target="../media/image15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05BD248-7B0A-6F56-34B2-92DD75FBCB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1177 direkt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F8E8088-56EF-37EC-F538-F17601A0E4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Vårdvalsråd 28 september 2023</a:t>
            </a:r>
          </a:p>
        </p:txBody>
      </p:sp>
    </p:spTree>
    <p:extLst>
      <p:ext uri="{BB962C8B-B14F-4D97-AF65-F5344CB8AC3E}">
        <p14:creationId xmlns:p14="http://schemas.microsoft.com/office/powerpoint/2010/main" val="3449184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49F63463-21D8-341C-148E-6C5BC35CF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1177 direkt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4D330A80-7FDA-C978-999D-8BF885FA46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Anamnesverktyg </a:t>
            </a:r>
          </a:p>
          <a:p>
            <a:r>
              <a:rPr lang="sv-SE" dirty="0"/>
              <a:t>Tjänst från Inera som bygger på Platform24</a:t>
            </a:r>
          </a:p>
          <a:p>
            <a:r>
              <a:rPr lang="sv-SE" dirty="0"/>
              <a:t>Används av flera regioner</a:t>
            </a:r>
          </a:p>
          <a:p>
            <a:r>
              <a:rPr lang="sv-SE" dirty="0"/>
              <a:t>Beslut om införande</a:t>
            </a:r>
          </a:p>
          <a:p>
            <a:r>
              <a:rPr lang="sv-SE" dirty="0"/>
              <a:t>Planerad driftstart i Värmland under Q1 2024</a:t>
            </a:r>
          </a:p>
          <a:p>
            <a:r>
              <a:rPr lang="sv-SE" dirty="0"/>
              <a:t>Demo för verksamhetschefer 6 september</a:t>
            </a:r>
          </a:p>
        </p:txBody>
      </p:sp>
    </p:spTree>
    <p:extLst>
      <p:ext uri="{BB962C8B-B14F-4D97-AF65-F5344CB8AC3E}">
        <p14:creationId xmlns:p14="http://schemas.microsoft.com/office/powerpoint/2010/main" val="2840213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2791aa5086f_0_242"/>
          <p:cNvSpPr txBox="1">
            <a:spLocks noGrp="1"/>
          </p:cNvSpPr>
          <p:nvPr>
            <p:ph type="title"/>
          </p:nvPr>
        </p:nvSpPr>
        <p:spPr>
          <a:xfrm>
            <a:off x="7003175" y="972000"/>
            <a:ext cx="4140000" cy="1325563"/>
          </a:xfrm>
        </p:spPr>
        <p:txBody>
          <a:bodyPr spcFirstLastPara="1" lIns="0" tIns="0" rIns="0" bIns="0" anchor="b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pen Sans"/>
              <a:buNone/>
            </a:pPr>
            <a:r>
              <a:rPr lang="en-GB"/>
              <a:t>Sök vård-flödet: Välj sökorsak</a:t>
            </a:r>
            <a:endParaRPr lang="sv-SE"/>
          </a:p>
        </p:txBody>
      </p:sp>
      <p:sp>
        <p:nvSpPr>
          <p:cNvPr id="500" name="Google Shape;500;g2791aa5086f_0_242"/>
          <p:cNvSpPr txBox="1">
            <a:spLocks noGrp="1"/>
          </p:cNvSpPr>
          <p:nvPr>
            <p:ph sz="half" idx="2"/>
          </p:nvPr>
        </p:nvSpPr>
        <p:spPr>
          <a:xfrm>
            <a:off x="7003175" y="2484000"/>
            <a:ext cx="4140000" cy="3240000"/>
          </a:xfrm>
        </p:spPr>
        <p:txBody>
          <a:bodyPr spcFirstLastPara="1" lIns="0" tIns="0" rIns="0" bIns="0" anchorCtr="0">
            <a:normAutofit/>
          </a:bodyPr>
          <a:lstStyle/>
          <a:p>
            <a:pPr marL="180975" lvl="0" indent="-18097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sv-SE" sz="1400"/>
              <a:t>Om invånaren väljer att gå in i Sök vård-flödet är första steget att ange vad de söker vård för</a:t>
            </a:r>
          </a:p>
          <a:p>
            <a:pPr marL="180975" lvl="0" indent="-7937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lang="sv-SE" sz="1400"/>
          </a:p>
          <a:p>
            <a:pPr marL="180975" lvl="0" indent="-18097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sv-SE" sz="1400"/>
              <a:t>Invånaren kan välja att skriva</a:t>
            </a:r>
            <a:r>
              <a:rPr lang="sv-SE" sz="1400" b="0" i="0" u="none" strike="noStrike"/>
              <a:t> in </a:t>
            </a:r>
            <a:r>
              <a:rPr lang="sv-SE" sz="1400"/>
              <a:t>sina symtom med fritext, </a:t>
            </a:r>
            <a:r>
              <a:rPr lang="sv-SE" sz="1400" b="0" i="0" u="none" strike="noStrike"/>
              <a:t>välja bland vanliga symtom</a:t>
            </a:r>
            <a:r>
              <a:rPr lang="sv-SE" sz="1400"/>
              <a:t> eller bläddra i innehållsförteckningen.</a:t>
            </a:r>
            <a:r>
              <a:rPr lang="sv-SE" sz="1400" b="0" i="0" u="none" strike="noStrike"/>
              <a:t> </a:t>
            </a:r>
            <a:br>
              <a:rPr lang="sv-SE" sz="1400" b="0" i="0" u="none" strike="noStrike"/>
            </a:br>
            <a:endParaRPr lang="sv-SE" sz="1400" b="0" i="0" u="none" strike="noStrike"/>
          </a:p>
          <a:p>
            <a:pPr marL="180975" lvl="0" indent="-18097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sv-SE" sz="1400"/>
              <a:t>De sökorsaker som visas överst är</a:t>
            </a:r>
            <a:r>
              <a:rPr lang="sv-SE" sz="1400" b="0" i="0" u="none" strike="noStrike"/>
              <a:t> de 10 vanligaste</a:t>
            </a:r>
            <a:r>
              <a:rPr lang="sv-SE" sz="1400"/>
              <a:t> sökorsakerna i</a:t>
            </a:r>
            <a:r>
              <a:rPr lang="sv-SE" sz="1400" b="0" i="0" u="none" strike="noStrike"/>
              <a:t> Platform24</a:t>
            </a:r>
            <a:endParaRPr lang="sv-SE" sz="1400"/>
          </a:p>
          <a:p>
            <a:pPr marL="180975" lvl="0" indent="-7937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lang="sv-SE" sz="1400"/>
          </a:p>
          <a:p>
            <a:pPr marL="180975" lvl="0" indent="-18097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sv-SE" sz="1400"/>
              <a:t>Innehållsförteckningen gör det möjligt för invånaren att navigera bland samtliga sökorsaker i plattformen</a:t>
            </a:r>
            <a:endParaRPr lang="sv-SE" sz="1400" b="0" i="0" u="none" strike="noStrike"/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lang="sv-SE" sz="1400"/>
          </a:p>
          <a:p>
            <a:pPr marL="180975" lvl="0" indent="-79375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lang="sv-SE" sz="1400"/>
          </a:p>
        </p:txBody>
      </p:sp>
      <p:pic>
        <p:nvPicPr>
          <p:cNvPr id="502" name="Google Shape;502;g2791aa5086f_0_24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66196" y="0"/>
            <a:ext cx="510920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2791aa5086f_0_590"/>
          <p:cNvSpPr txBox="1">
            <a:spLocks noGrp="1"/>
          </p:cNvSpPr>
          <p:nvPr>
            <p:ph type="body" idx="1"/>
          </p:nvPr>
        </p:nvSpPr>
        <p:spPr>
          <a:xfrm>
            <a:off x="922867" y="1824038"/>
            <a:ext cx="3491700" cy="39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80975" lvl="0" indent="-18097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GB"/>
              <a:t>Baserat på den sökorsak patienten valde får hen svara på ett antal frågor i triageintervjun. </a:t>
            </a:r>
            <a:endParaRPr/>
          </a:p>
          <a:p>
            <a:pPr marL="180975" lvl="0" indent="-180975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GB"/>
              <a:t>Vilka frågor som ställs och hur många frågor som ställs beror på sökorsak</a:t>
            </a:r>
            <a:endParaRPr/>
          </a:p>
          <a:p>
            <a:pPr marL="180975" lvl="0" indent="-180975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GB"/>
              <a:t>I triageintervjun får patienten svara på frågor om sina symtom och besvär</a:t>
            </a:r>
            <a:endParaRPr/>
          </a:p>
          <a:p>
            <a:pPr marL="180975" lvl="0" indent="-180975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GB"/>
              <a:t>Patientens svar ligger till grund för den rekommendation om nästa steg som genereras</a:t>
            </a:r>
            <a:endParaRPr/>
          </a:p>
        </p:txBody>
      </p:sp>
      <p:sp>
        <p:nvSpPr>
          <p:cNvPr id="515" name="Google Shape;515;g2791aa5086f_0_590"/>
          <p:cNvSpPr txBox="1">
            <a:spLocks noGrp="1"/>
          </p:cNvSpPr>
          <p:nvPr>
            <p:ph type="title"/>
          </p:nvPr>
        </p:nvSpPr>
        <p:spPr>
          <a:xfrm>
            <a:off x="922867" y="669288"/>
            <a:ext cx="10346400" cy="8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pen Sans"/>
              <a:buNone/>
            </a:pPr>
            <a:r>
              <a:rPr lang="en-GB" dirty="0" err="1"/>
              <a:t>Sök</a:t>
            </a:r>
            <a:r>
              <a:rPr lang="en-GB" dirty="0"/>
              <a:t> </a:t>
            </a:r>
            <a:r>
              <a:rPr lang="en-GB" dirty="0" err="1"/>
              <a:t>vård-flödet</a:t>
            </a:r>
            <a:r>
              <a:rPr lang="en-GB" dirty="0"/>
              <a:t>: </a:t>
            </a:r>
            <a:r>
              <a:rPr lang="en-GB" dirty="0" err="1"/>
              <a:t>Triageintervjun</a:t>
            </a:r>
            <a:endParaRPr dirty="0"/>
          </a:p>
        </p:txBody>
      </p:sp>
      <p:pic>
        <p:nvPicPr>
          <p:cNvPr id="516" name="Google Shape;516;g2791aa5086f_0_590" descr="En bild som visar text, elektronik, skärmbild, nummer&#10;&#10;Automatiskt genererad beskrivn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90819" y="1797957"/>
            <a:ext cx="2337007" cy="3797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g2791aa5086f_0_590" descr="En bild som visar text, elektronik, skärmbild, Teckensnitt&#10;&#10;Automatiskt genererad beskrivn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16870" y="1797957"/>
            <a:ext cx="2331476" cy="3797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Google Shape;518;g2791aa5086f_0_590" descr="En bild som visar text, elektronik, skärmbild, Teckensnitt&#10;&#10;Automatiskt genererad beskrivni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74904" y="1797957"/>
            <a:ext cx="2340409" cy="37973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182BDC44-E51D-87E6-11C5-539E20DBD37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182BDC44-E51D-87E6-11C5-539E20DBD3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Google Shape;257;p30">
            <a:extLst>
              <a:ext uri="{FF2B5EF4-FFF2-40B4-BE49-F238E27FC236}">
                <a16:creationId xmlns:a16="http://schemas.microsoft.com/office/drawing/2014/main" id="{ACE17A48-77B8-A26C-DEDA-2D346411AE0C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77861" y="2434291"/>
            <a:ext cx="1824177" cy="35767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" name="Rak pil 23">
            <a:extLst>
              <a:ext uri="{FF2B5EF4-FFF2-40B4-BE49-F238E27FC236}">
                <a16:creationId xmlns:a16="http://schemas.microsoft.com/office/drawing/2014/main" id="{E5F10BD4-D372-40CF-BD49-8A6AAECE1AF8}"/>
              </a:ext>
            </a:extLst>
          </p:cNvPr>
          <p:cNvCxnSpPr>
            <a:stCxn id="464" idx="3"/>
            <a:endCxn id="477" idx="1"/>
          </p:cNvCxnSpPr>
          <p:nvPr/>
        </p:nvCxnSpPr>
        <p:spPr>
          <a:xfrm flipV="1">
            <a:off x="9594301" y="3783937"/>
            <a:ext cx="699299" cy="156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6" name="Google Shape;456;p52"/>
          <p:cNvSpPr txBox="1">
            <a:spLocks noGrp="1"/>
          </p:cNvSpPr>
          <p:nvPr>
            <p:ph type="title"/>
          </p:nvPr>
        </p:nvSpPr>
        <p:spPr>
          <a:xfrm>
            <a:off x="457200" y="669288"/>
            <a:ext cx="10812067" cy="81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3200" dirty="0"/>
              <a:t>Ingång som leder till central enhet</a:t>
            </a:r>
            <a:endParaRPr sz="3200" dirty="0"/>
          </a:p>
        </p:txBody>
      </p:sp>
      <p:sp>
        <p:nvSpPr>
          <p:cNvPr id="457" name="Google Shape;457;p52"/>
          <p:cNvSpPr/>
          <p:nvPr/>
        </p:nvSpPr>
        <p:spPr>
          <a:xfrm>
            <a:off x="457200" y="2784562"/>
            <a:ext cx="1166400" cy="5856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Invånare får SMS från telefonisystem</a:t>
            </a:r>
            <a:endParaRPr sz="1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8" name="Google Shape;458;p52"/>
          <p:cNvSpPr/>
          <p:nvPr/>
        </p:nvSpPr>
        <p:spPr>
          <a:xfrm>
            <a:off x="457200" y="4653365"/>
            <a:ext cx="1166400" cy="5856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Invånare klickar på länk på vc webb</a:t>
            </a:r>
            <a:endParaRPr sz="1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9" name="Google Shape;459;p52"/>
          <p:cNvSpPr/>
          <p:nvPr/>
        </p:nvSpPr>
        <p:spPr>
          <a:xfrm>
            <a:off x="457200" y="3675488"/>
            <a:ext cx="1166400" cy="5856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Invånare klickar på länk på  1177</a:t>
            </a:r>
            <a:endParaRPr sz="1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3" name="Google Shape;463;p52"/>
          <p:cNvSpPr/>
          <p:nvPr/>
        </p:nvSpPr>
        <p:spPr>
          <a:xfrm>
            <a:off x="457200" y="5363162"/>
            <a:ext cx="1166400" cy="5856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…</a:t>
            </a:r>
            <a:endParaRPr sz="1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4" name="Google Shape;464;p52"/>
          <p:cNvSpPr/>
          <p:nvPr/>
        </p:nvSpPr>
        <p:spPr>
          <a:xfrm>
            <a:off x="8153101" y="3506789"/>
            <a:ext cx="1441200" cy="5856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Chatt med vårdpersonal på central enhet</a:t>
            </a:r>
            <a:endParaRPr sz="1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5" name="Google Shape;465;p52"/>
          <p:cNvSpPr/>
          <p:nvPr/>
        </p:nvSpPr>
        <p:spPr>
          <a:xfrm>
            <a:off x="1888225" y="1707588"/>
            <a:ext cx="2401500" cy="5856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1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Regional ingång: Huvudmeny med olika alternativ</a:t>
            </a:r>
            <a:endParaRPr sz="11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6" name="Google Shape;466;p52"/>
          <p:cNvSpPr/>
          <p:nvPr/>
        </p:nvSpPr>
        <p:spPr>
          <a:xfrm>
            <a:off x="6350076" y="2139356"/>
            <a:ext cx="1441200" cy="5856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Behandla själv</a:t>
            </a:r>
            <a:endParaRPr sz="1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7" name="Google Shape;467;p52"/>
          <p:cNvSpPr/>
          <p:nvPr/>
        </p:nvSpPr>
        <p:spPr>
          <a:xfrm>
            <a:off x="6329269" y="2823191"/>
            <a:ext cx="1441200" cy="5856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Ring 112 eller 1177</a:t>
            </a:r>
            <a:endParaRPr sz="1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9" name="Google Shape;469;p52"/>
          <p:cNvSpPr/>
          <p:nvPr/>
        </p:nvSpPr>
        <p:spPr>
          <a:xfrm>
            <a:off x="2184450" y="3674939"/>
            <a:ext cx="1817588" cy="585422"/>
          </a:xfrm>
          <a:prstGeom prst="roundRect">
            <a:avLst>
              <a:gd name="adj" fmla="val 8517"/>
            </a:avLst>
          </a:prstGeom>
          <a:noFill/>
          <a:ln w="19050" cap="flat" cmpd="sng">
            <a:solidFill>
              <a:srgbClr val="A3366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70" name="Google Shape;470;p52"/>
          <p:cNvCxnSpPr>
            <a:cxnSpLocks/>
          </p:cNvCxnSpPr>
          <p:nvPr/>
        </p:nvCxnSpPr>
        <p:spPr>
          <a:xfrm>
            <a:off x="1623600" y="3077361"/>
            <a:ext cx="560850" cy="890625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1" name="Google Shape;471;p52"/>
          <p:cNvCxnSpPr>
            <a:cxnSpLocks/>
          </p:cNvCxnSpPr>
          <p:nvPr/>
        </p:nvCxnSpPr>
        <p:spPr>
          <a:xfrm flipV="1">
            <a:off x="1623600" y="3968288"/>
            <a:ext cx="560850" cy="301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72" name="Google Shape;472;p52"/>
          <p:cNvCxnSpPr>
            <a:cxnSpLocks/>
          </p:cNvCxnSpPr>
          <p:nvPr/>
        </p:nvCxnSpPr>
        <p:spPr>
          <a:xfrm flipV="1">
            <a:off x="1623600" y="3967865"/>
            <a:ext cx="560850" cy="978178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3" name="Google Shape;473;p52"/>
          <p:cNvCxnSpPr>
            <a:cxnSpLocks/>
          </p:cNvCxnSpPr>
          <p:nvPr/>
        </p:nvCxnSpPr>
        <p:spPr>
          <a:xfrm flipV="1">
            <a:off x="1623600" y="3967863"/>
            <a:ext cx="560850" cy="1687975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4" name="Google Shape;474;p52"/>
          <p:cNvSpPr/>
          <p:nvPr/>
        </p:nvSpPr>
        <p:spPr>
          <a:xfrm>
            <a:off x="4128740" y="2432156"/>
            <a:ext cx="1658537" cy="1063039"/>
          </a:xfrm>
          <a:prstGeom prst="wedgeRoundRectCallout">
            <a:avLst>
              <a:gd name="adj1" fmla="val 25115"/>
              <a:gd name="adj2" fmla="val 63493"/>
              <a:gd name="adj3" fmla="val 0"/>
            </a:avLst>
          </a:pr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Hänvisning beror bl.a. på brådskandegrad och tid på dygnet i förhållande till chattens öppettider</a:t>
            </a:r>
            <a:endParaRPr sz="1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5" name="Google Shape;475;p52"/>
          <p:cNvSpPr txBox="1"/>
          <p:nvPr/>
        </p:nvSpPr>
        <p:spPr>
          <a:xfrm>
            <a:off x="9834150" y="7134975"/>
            <a:ext cx="1025700" cy="30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800">
                <a:latin typeface="Open Sans"/>
                <a:ea typeface="Open Sans"/>
                <a:cs typeface="Open Sans"/>
                <a:sym typeface="Open Sans"/>
              </a:rPr>
              <a:t>under öppettider</a:t>
            </a:r>
            <a:endParaRPr sz="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6" name="Google Shape;476;p52"/>
          <p:cNvSpPr/>
          <p:nvPr/>
        </p:nvSpPr>
        <p:spPr>
          <a:xfrm>
            <a:off x="6329269" y="3536240"/>
            <a:ext cx="1441200" cy="5856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Chatt med vårdpersonal</a:t>
            </a:r>
            <a:endParaRPr sz="1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7" name="Google Shape;477;p52"/>
          <p:cNvSpPr/>
          <p:nvPr/>
        </p:nvSpPr>
        <p:spPr>
          <a:xfrm>
            <a:off x="10293600" y="3491137"/>
            <a:ext cx="1441200" cy="5856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Flytta ärende till vårdcentral</a:t>
            </a:r>
            <a:endParaRPr sz="1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4" name="Google Shape;484;p52"/>
          <p:cNvSpPr/>
          <p:nvPr/>
        </p:nvSpPr>
        <p:spPr>
          <a:xfrm>
            <a:off x="9851363" y="3697050"/>
            <a:ext cx="185175" cy="205075"/>
          </a:xfrm>
          <a:prstGeom prst="flowChartDecision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89" name="Google Shape;489;p52"/>
          <p:cNvCxnSpPr>
            <a:cxnSpLocks/>
            <a:endCxn id="464" idx="1"/>
          </p:cNvCxnSpPr>
          <p:nvPr/>
        </p:nvCxnSpPr>
        <p:spPr>
          <a:xfrm flipV="1">
            <a:off x="7765312" y="3799589"/>
            <a:ext cx="387789" cy="1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90" name="Google Shape;490;p52"/>
          <p:cNvCxnSpPr>
            <a:cxnSpLocks/>
          </p:cNvCxnSpPr>
          <p:nvPr/>
        </p:nvCxnSpPr>
        <p:spPr>
          <a:xfrm rot="16200000" flipH="1">
            <a:off x="7338533" y="2985020"/>
            <a:ext cx="1366548" cy="262588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492" name="Google Shape;492;p52"/>
          <p:cNvSpPr/>
          <p:nvPr/>
        </p:nvSpPr>
        <p:spPr>
          <a:xfrm>
            <a:off x="5013271" y="3678516"/>
            <a:ext cx="879900" cy="5856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Invånare triageras</a:t>
            </a:r>
            <a:endParaRPr sz="1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494" name="Google Shape;494;p52"/>
          <p:cNvCxnSpPr>
            <a:cxnSpLocks/>
          </p:cNvCxnSpPr>
          <p:nvPr/>
        </p:nvCxnSpPr>
        <p:spPr>
          <a:xfrm flipV="1">
            <a:off x="5882526" y="3829078"/>
            <a:ext cx="446743" cy="637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95" name="Google Shape;495;p52"/>
          <p:cNvCxnSpPr>
            <a:cxnSpLocks/>
          </p:cNvCxnSpPr>
          <p:nvPr/>
        </p:nvCxnSpPr>
        <p:spPr>
          <a:xfrm flipV="1">
            <a:off x="5882526" y="3115979"/>
            <a:ext cx="446743" cy="713687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96" name="Google Shape;496;p52"/>
          <p:cNvCxnSpPr>
            <a:cxnSpLocks/>
          </p:cNvCxnSpPr>
          <p:nvPr/>
        </p:nvCxnSpPr>
        <p:spPr>
          <a:xfrm flipV="1">
            <a:off x="5882526" y="2433178"/>
            <a:ext cx="446743" cy="1396637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497" name="Google Shape;497;p5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70351" y="4311805"/>
            <a:ext cx="1166401" cy="169427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498" name="Google Shape;498;p5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466682" y="4309403"/>
            <a:ext cx="1166401" cy="169907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5" name="Bildobjekt 4" descr="En bild som visar text&#10;&#10;Automatiskt genererad beskrivning">
            <a:extLst>
              <a:ext uri="{FF2B5EF4-FFF2-40B4-BE49-F238E27FC236}">
                <a16:creationId xmlns:a16="http://schemas.microsoft.com/office/drawing/2014/main" id="{55B02B60-4CBA-AD8D-E741-BA29926FBBA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711" r="489" b="306"/>
          <a:stretch/>
        </p:blipFill>
        <p:spPr>
          <a:xfrm>
            <a:off x="8393712" y="4317802"/>
            <a:ext cx="1062788" cy="169667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cxnSp>
        <p:nvCxnSpPr>
          <p:cNvPr id="15" name="Rak 14">
            <a:extLst>
              <a:ext uri="{FF2B5EF4-FFF2-40B4-BE49-F238E27FC236}">
                <a16:creationId xmlns:a16="http://schemas.microsoft.com/office/drawing/2014/main" id="{130E1C55-FE6B-FBF2-3523-74104AE5DE2F}"/>
              </a:ext>
            </a:extLst>
          </p:cNvPr>
          <p:cNvCxnSpPr>
            <a:cxnSpLocks/>
          </p:cNvCxnSpPr>
          <p:nvPr/>
        </p:nvCxnSpPr>
        <p:spPr>
          <a:xfrm>
            <a:off x="7770469" y="2433040"/>
            <a:ext cx="12004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pil 18">
            <a:extLst>
              <a:ext uri="{FF2B5EF4-FFF2-40B4-BE49-F238E27FC236}">
                <a16:creationId xmlns:a16="http://schemas.microsoft.com/office/drawing/2014/main" id="{C666B6AB-EBF4-5B28-9564-8CBA2B2EC3EB}"/>
              </a:ext>
            </a:extLst>
          </p:cNvPr>
          <p:cNvCxnSpPr>
            <a:cxnSpLocks/>
            <a:stCxn id="469" idx="3"/>
            <a:endCxn id="492" idx="1"/>
          </p:cNvCxnSpPr>
          <p:nvPr/>
        </p:nvCxnSpPr>
        <p:spPr>
          <a:xfrm>
            <a:off x="4002038" y="3967650"/>
            <a:ext cx="1011233" cy="3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1106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182BDC44-E51D-87E6-11C5-539E20DBD37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182BDC44-E51D-87E6-11C5-539E20DBD3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Google Shape;257;p30">
            <a:extLst>
              <a:ext uri="{FF2B5EF4-FFF2-40B4-BE49-F238E27FC236}">
                <a16:creationId xmlns:a16="http://schemas.microsoft.com/office/drawing/2014/main" id="{B62FF8F8-AE53-5DE8-67D9-54AAE307BC23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77861" y="2434291"/>
            <a:ext cx="1824177" cy="3576725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52"/>
          <p:cNvSpPr txBox="1">
            <a:spLocks noGrp="1"/>
          </p:cNvSpPr>
          <p:nvPr>
            <p:ph type="title"/>
          </p:nvPr>
        </p:nvSpPr>
        <p:spPr>
          <a:xfrm>
            <a:off x="457200" y="669288"/>
            <a:ext cx="10812067" cy="81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3200" dirty="0"/>
              <a:t>Ingång som samlar vårdcentraler och central enhet</a:t>
            </a:r>
            <a:endParaRPr sz="3200" dirty="0"/>
          </a:p>
        </p:txBody>
      </p:sp>
      <p:sp>
        <p:nvSpPr>
          <p:cNvPr id="457" name="Google Shape;457;p52"/>
          <p:cNvSpPr/>
          <p:nvPr/>
        </p:nvSpPr>
        <p:spPr>
          <a:xfrm>
            <a:off x="457200" y="2784562"/>
            <a:ext cx="1166400" cy="5856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Invånare får SMS från telefonisystem</a:t>
            </a:r>
            <a:endParaRPr sz="1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8" name="Google Shape;458;p52"/>
          <p:cNvSpPr/>
          <p:nvPr/>
        </p:nvSpPr>
        <p:spPr>
          <a:xfrm>
            <a:off x="457200" y="4653365"/>
            <a:ext cx="1166400" cy="5856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Invånare klickar på länk på vc webb</a:t>
            </a:r>
            <a:endParaRPr sz="1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9" name="Google Shape;459;p52"/>
          <p:cNvSpPr/>
          <p:nvPr/>
        </p:nvSpPr>
        <p:spPr>
          <a:xfrm>
            <a:off x="457200" y="3675488"/>
            <a:ext cx="1166400" cy="5856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Invånare klickar på länk på  1177</a:t>
            </a:r>
            <a:endParaRPr sz="1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3" name="Google Shape;463;p52"/>
          <p:cNvSpPr/>
          <p:nvPr/>
        </p:nvSpPr>
        <p:spPr>
          <a:xfrm>
            <a:off x="457200" y="5363162"/>
            <a:ext cx="1166400" cy="5856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…</a:t>
            </a:r>
            <a:endParaRPr sz="1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4" name="Google Shape;464;p52"/>
          <p:cNvSpPr/>
          <p:nvPr/>
        </p:nvSpPr>
        <p:spPr>
          <a:xfrm>
            <a:off x="10580677" y="2751785"/>
            <a:ext cx="1441200" cy="5856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Chatt med vårdpersonal på central enhet</a:t>
            </a:r>
            <a:endParaRPr sz="1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5" name="Google Shape;465;p52"/>
          <p:cNvSpPr/>
          <p:nvPr/>
        </p:nvSpPr>
        <p:spPr>
          <a:xfrm>
            <a:off x="1888225" y="1707588"/>
            <a:ext cx="2401500" cy="5856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1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Regional ingång: Huvudmeny med olika alternativ</a:t>
            </a:r>
            <a:endParaRPr sz="11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6" name="Google Shape;466;p52"/>
          <p:cNvSpPr/>
          <p:nvPr/>
        </p:nvSpPr>
        <p:spPr>
          <a:xfrm>
            <a:off x="7953863" y="2279174"/>
            <a:ext cx="1441200" cy="5856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Behandla själv</a:t>
            </a:r>
            <a:endParaRPr sz="1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7" name="Google Shape;467;p52"/>
          <p:cNvSpPr/>
          <p:nvPr/>
        </p:nvSpPr>
        <p:spPr>
          <a:xfrm>
            <a:off x="7953863" y="2962125"/>
            <a:ext cx="1441200" cy="5856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Ring 112 eller 1177</a:t>
            </a:r>
            <a:endParaRPr sz="1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9" name="Google Shape;469;p52"/>
          <p:cNvSpPr/>
          <p:nvPr/>
        </p:nvSpPr>
        <p:spPr>
          <a:xfrm>
            <a:off x="2184450" y="3674939"/>
            <a:ext cx="1801850" cy="585422"/>
          </a:xfrm>
          <a:prstGeom prst="roundRect">
            <a:avLst>
              <a:gd name="adj" fmla="val 8517"/>
            </a:avLst>
          </a:prstGeom>
          <a:noFill/>
          <a:ln w="19050" cap="flat" cmpd="sng">
            <a:solidFill>
              <a:srgbClr val="A3366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70" name="Google Shape;470;p52"/>
          <p:cNvCxnSpPr>
            <a:cxnSpLocks/>
          </p:cNvCxnSpPr>
          <p:nvPr/>
        </p:nvCxnSpPr>
        <p:spPr>
          <a:xfrm>
            <a:off x="1623600" y="3077361"/>
            <a:ext cx="560850" cy="890625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1" name="Google Shape;471;p52"/>
          <p:cNvCxnSpPr>
            <a:cxnSpLocks/>
          </p:cNvCxnSpPr>
          <p:nvPr/>
        </p:nvCxnSpPr>
        <p:spPr>
          <a:xfrm flipV="1">
            <a:off x="1623600" y="3968288"/>
            <a:ext cx="560850" cy="301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72" name="Google Shape;472;p52"/>
          <p:cNvCxnSpPr>
            <a:cxnSpLocks/>
          </p:cNvCxnSpPr>
          <p:nvPr/>
        </p:nvCxnSpPr>
        <p:spPr>
          <a:xfrm flipV="1">
            <a:off x="1623600" y="3967865"/>
            <a:ext cx="560850" cy="978178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3" name="Google Shape;473;p52"/>
          <p:cNvCxnSpPr>
            <a:cxnSpLocks/>
          </p:cNvCxnSpPr>
          <p:nvPr/>
        </p:nvCxnSpPr>
        <p:spPr>
          <a:xfrm flipV="1">
            <a:off x="1623600" y="3967863"/>
            <a:ext cx="560850" cy="1687975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4" name="Google Shape;474;p52"/>
          <p:cNvSpPr/>
          <p:nvPr/>
        </p:nvSpPr>
        <p:spPr>
          <a:xfrm>
            <a:off x="5453025" y="2482262"/>
            <a:ext cx="2054100" cy="812400"/>
          </a:xfrm>
          <a:prstGeom prst="wedgeRoundRectCallout">
            <a:avLst>
              <a:gd name="adj1" fmla="val 38037"/>
              <a:gd name="adj2" fmla="val 67525"/>
              <a:gd name="adj3" fmla="val 0"/>
            </a:avLst>
          </a:pr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Hänvisning beror bl.a. på brådskandegrad och tid på dygnet i förhållande till chattens öppettider</a:t>
            </a:r>
            <a:endParaRPr sz="1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5" name="Google Shape;475;p52"/>
          <p:cNvSpPr txBox="1"/>
          <p:nvPr/>
        </p:nvSpPr>
        <p:spPr>
          <a:xfrm>
            <a:off x="9834150" y="7134975"/>
            <a:ext cx="1025700" cy="30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800">
                <a:latin typeface="Open Sans"/>
                <a:ea typeface="Open Sans"/>
                <a:cs typeface="Open Sans"/>
                <a:sym typeface="Open Sans"/>
              </a:rPr>
              <a:t>under öppettider</a:t>
            </a:r>
            <a:endParaRPr sz="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6" name="Google Shape;476;p52"/>
          <p:cNvSpPr/>
          <p:nvPr/>
        </p:nvSpPr>
        <p:spPr>
          <a:xfrm>
            <a:off x="7953863" y="3675174"/>
            <a:ext cx="1441200" cy="5856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Chatt med vårdpersonal</a:t>
            </a:r>
            <a:endParaRPr sz="100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7" name="Google Shape;477;p52"/>
          <p:cNvSpPr/>
          <p:nvPr/>
        </p:nvSpPr>
        <p:spPr>
          <a:xfrm>
            <a:off x="10656875" y="4619423"/>
            <a:ext cx="1441200" cy="5856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Chatt med vårdpersonal på vårdcentral</a:t>
            </a:r>
            <a:endParaRPr sz="1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1" name="Google Shape;481;p52"/>
          <p:cNvSpPr/>
          <p:nvPr/>
        </p:nvSpPr>
        <p:spPr>
          <a:xfrm>
            <a:off x="4554591" y="3675849"/>
            <a:ext cx="1387800" cy="5856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Invånare väljer enhet i lista*</a:t>
            </a:r>
            <a:endParaRPr sz="1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483" name="Google Shape;483;p52"/>
          <p:cNvCxnSpPr>
            <a:cxnSpLocks/>
            <a:stCxn id="469" idx="3"/>
            <a:endCxn id="481" idx="1"/>
          </p:cNvCxnSpPr>
          <p:nvPr/>
        </p:nvCxnSpPr>
        <p:spPr>
          <a:xfrm>
            <a:off x="3986300" y="3967650"/>
            <a:ext cx="568291" cy="9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84" name="Google Shape;484;p52"/>
          <p:cNvSpPr/>
          <p:nvPr/>
        </p:nvSpPr>
        <p:spPr>
          <a:xfrm>
            <a:off x="9914525" y="3866050"/>
            <a:ext cx="185175" cy="205075"/>
          </a:xfrm>
          <a:prstGeom prst="flowChartDecision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85" name="Google Shape;485;p52"/>
          <p:cNvCxnSpPr>
            <a:cxnSpLocks/>
          </p:cNvCxnSpPr>
          <p:nvPr/>
        </p:nvCxnSpPr>
        <p:spPr>
          <a:xfrm flipV="1">
            <a:off x="10099700" y="3038287"/>
            <a:ext cx="480977" cy="924003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86" name="Google Shape;486;p52"/>
          <p:cNvCxnSpPr>
            <a:cxnSpLocks/>
          </p:cNvCxnSpPr>
          <p:nvPr/>
        </p:nvCxnSpPr>
        <p:spPr>
          <a:xfrm>
            <a:off x="10099700" y="3968586"/>
            <a:ext cx="557175" cy="943635"/>
          </a:xfrm>
          <a:prstGeom prst="bentConnector3">
            <a:avLst>
              <a:gd name="adj1" fmla="val 39743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87" name="Google Shape;487;p52"/>
          <p:cNvSpPr txBox="1"/>
          <p:nvPr/>
        </p:nvSpPr>
        <p:spPr>
          <a:xfrm>
            <a:off x="9898700" y="3360662"/>
            <a:ext cx="758100" cy="43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800">
                <a:latin typeface="Open Sans"/>
                <a:ea typeface="Open Sans"/>
                <a:cs typeface="Open Sans"/>
                <a:sym typeface="Open Sans"/>
              </a:rPr>
              <a:t>utanför</a:t>
            </a:r>
            <a:endParaRPr sz="8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800">
                <a:latin typeface="Open Sans"/>
                <a:ea typeface="Open Sans"/>
                <a:cs typeface="Open Sans"/>
                <a:sym typeface="Open Sans"/>
              </a:rPr>
              <a:t>öppettider</a:t>
            </a:r>
            <a:endParaRPr sz="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8" name="Google Shape;488;p52"/>
          <p:cNvSpPr txBox="1"/>
          <p:nvPr/>
        </p:nvSpPr>
        <p:spPr>
          <a:xfrm>
            <a:off x="9922988" y="4145436"/>
            <a:ext cx="758100" cy="43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800">
                <a:latin typeface="Open Sans"/>
                <a:ea typeface="Open Sans"/>
                <a:cs typeface="Open Sans"/>
                <a:sym typeface="Open Sans"/>
              </a:rPr>
              <a:t>under</a:t>
            </a:r>
            <a:endParaRPr sz="8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800">
                <a:latin typeface="Open Sans"/>
                <a:ea typeface="Open Sans"/>
                <a:cs typeface="Open Sans"/>
                <a:sym typeface="Open Sans"/>
              </a:rPr>
              <a:t>öppettider</a:t>
            </a:r>
            <a:endParaRPr sz="800"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489" name="Google Shape;489;p52"/>
          <p:cNvCxnSpPr>
            <a:cxnSpLocks/>
          </p:cNvCxnSpPr>
          <p:nvPr/>
        </p:nvCxnSpPr>
        <p:spPr>
          <a:xfrm>
            <a:off x="9395063" y="3967975"/>
            <a:ext cx="519462" cy="613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90" name="Google Shape;490;p52"/>
          <p:cNvCxnSpPr>
            <a:cxnSpLocks/>
          </p:cNvCxnSpPr>
          <p:nvPr/>
        </p:nvCxnSpPr>
        <p:spPr>
          <a:xfrm>
            <a:off x="9395063" y="2571975"/>
            <a:ext cx="519462" cy="1396613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492" name="Google Shape;492;p52"/>
          <p:cNvSpPr/>
          <p:nvPr/>
        </p:nvSpPr>
        <p:spPr>
          <a:xfrm>
            <a:off x="6627220" y="3675812"/>
            <a:ext cx="879900" cy="5856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Invånare triageras</a:t>
            </a:r>
            <a:endParaRPr sz="1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493" name="Google Shape;493;p52"/>
          <p:cNvCxnSpPr>
            <a:cxnSpLocks/>
            <a:stCxn id="481" idx="3"/>
          </p:cNvCxnSpPr>
          <p:nvPr/>
        </p:nvCxnSpPr>
        <p:spPr>
          <a:xfrm flipV="1">
            <a:off x="5942391" y="3968611"/>
            <a:ext cx="684829" cy="38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94" name="Google Shape;494;p52"/>
          <p:cNvCxnSpPr>
            <a:cxnSpLocks/>
          </p:cNvCxnSpPr>
          <p:nvPr/>
        </p:nvCxnSpPr>
        <p:spPr>
          <a:xfrm flipV="1">
            <a:off x="7507120" y="3968012"/>
            <a:ext cx="446743" cy="637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95" name="Google Shape;495;p52"/>
          <p:cNvCxnSpPr>
            <a:cxnSpLocks/>
          </p:cNvCxnSpPr>
          <p:nvPr/>
        </p:nvCxnSpPr>
        <p:spPr>
          <a:xfrm flipV="1">
            <a:off x="7507120" y="3254913"/>
            <a:ext cx="446743" cy="713687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96" name="Google Shape;496;p52"/>
          <p:cNvCxnSpPr>
            <a:cxnSpLocks/>
          </p:cNvCxnSpPr>
          <p:nvPr/>
        </p:nvCxnSpPr>
        <p:spPr>
          <a:xfrm flipV="1">
            <a:off x="7507120" y="2572112"/>
            <a:ext cx="446743" cy="1396637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497" name="Google Shape;497;p5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94945" y="4450739"/>
            <a:ext cx="1166401" cy="169427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498" name="Google Shape;498;p5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091276" y="4448337"/>
            <a:ext cx="1166401" cy="169907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" name="Google Shape;583;p54">
            <a:extLst>
              <a:ext uri="{FF2B5EF4-FFF2-40B4-BE49-F238E27FC236}">
                <a16:creationId xmlns:a16="http://schemas.microsoft.com/office/drawing/2014/main" id="{B8BD6A4D-022E-C4C7-53D6-3EE860340464}"/>
              </a:ext>
            </a:extLst>
          </p:cNvPr>
          <p:cNvSpPr/>
          <p:nvPr/>
        </p:nvSpPr>
        <p:spPr>
          <a:xfrm>
            <a:off x="5388686" y="6334340"/>
            <a:ext cx="2247871" cy="484341"/>
          </a:xfrm>
          <a:prstGeom prst="wedgeRoundRectCallout">
            <a:avLst>
              <a:gd name="adj1" fmla="val -33085"/>
              <a:gd name="adj2" fmla="val -71233"/>
              <a:gd name="adj3" fmla="val 0"/>
            </a:avLst>
          </a:pr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Designval:</a:t>
            </a:r>
            <a:endParaRPr sz="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r>
              <a:rPr lang="sv-SE" sz="800">
                <a:solidFill>
                  <a:schemeClr val="lt1"/>
                </a:solidFill>
                <a:latin typeface="Open Sans"/>
                <a:ea typeface="Open Sans"/>
                <a:cs typeface="Open Sans"/>
              </a:rPr>
              <a:t>Ska den centrala enheten visas upp i listan eller bara vårdcentralerna?</a:t>
            </a:r>
          </a:p>
        </p:txBody>
      </p:sp>
      <p:pic>
        <p:nvPicPr>
          <p:cNvPr id="5" name="Bildobjekt 4" descr="En bild som visar text&#10;&#10;Automatiskt genererad beskrivning">
            <a:extLst>
              <a:ext uri="{FF2B5EF4-FFF2-40B4-BE49-F238E27FC236}">
                <a16:creationId xmlns:a16="http://schemas.microsoft.com/office/drawing/2014/main" id="{55B02B60-4CBA-AD8D-E741-BA29926FBBA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711" r="489" b="306"/>
          <a:stretch/>
        </p:blipFill>
        <p:spPr>
          <a:xfrm>
            <a:off x="10911387" y="5276063"/>
            <a:ext cx="936493" cy="149504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B91D248E-2816-D652-BB3E-54A1DA14FD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540" y="4457016"/>
            <a:ext cx="914822" cy="183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562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C3C41F25-03FB-09E9-8AC8-EF0607D97ED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C3C41F25-03FB-09E9-8AC8-EF0607D97E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ubrik 1">
            <a:extLst>
              <a:ext uri="{FF2B5EF4-FFF2-40B4-BE49-F238E27FC236}">
                <a16:creationId xmlns:a16="http://schemas.microsoft.com/office/drawing/2014/main" id="{8240B6A2-0DF7-3F99-DE4F-BFB5DB35B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/>
          </a:bodyPr>
          <a:lstStyle/>
          <a:p>
            <a:r>
              <a:rPr lang="en-US" dirty="0" err="1"/>
              <a:t>Designval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ta </a:t>
            </a:r>
            <a:r>
              <a:rPr lang="en-US" dirty="0" err="1"/>
              <a:t>ställning</a:t>
            </a:r>
            <a:r>
              <a:rPr lang="en-US" dirty="0"/>
              <a:t> till</a:t>
            </a:r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B6A8C2EE-45DE-CE8A-E170-00C1C1B41D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1800" dirty="0"/>
              <a:t>Ska vi införa en central enhet? </a:t>
            </a:r>
          </a:p>
          <a:p>
            <a:r>
              <a:rPr lang="sv-SE" sz="1800" dirty="0"/>
              <a:t>Hur ska den centrala enheten användas?</a:t>
            </a:r>
          </a:p>
          <a:p>
            <a:pPr lvl="1"/>
            <a:r>
              <a:rPr lang="sv-SE" sz="1800" dirty="0"/>
              <a:t>Ska invånaren kunna söka direkt till den centrala enheten (valbar i listan över enhet)? </a:t>
            </a:r>
          </a:p>
          <a:p>
            <a:pPr lvl="1"/>
            <a:r>
              <a:rPr lang="sv-SE" sz="1800" dirty="0"/>
              <a:t>Ska invånaren i första hand styras till sin vårdcentral, och hänvisas till den centrala enheten utanför vårdcentralens öppettider? </a:t>
            </a:r>
          </a:p>
          <a:p>
            <a:pPr lvl="1"/>
            <a:r>
              <a:rPr lang="sv-SE" sz="1800" dirty="0"/>
              <a:t>Ska alla invånare styras direkt till den centrala enheten som sedan lämnar över patienten till vårdcentral vid behov? </a:t>
            </a:r>
          </a:p>
          <a:p>
            <a:r>
              <a:rPr lang="sv-SE" sz="1800" dirty="0"/>
              <a:t>Hur ska de lokala enheterna (vårdcentralerna) användas? </a:t>
            </a:r>
          </a:p>
          <a:p>
            <a:pPr lvl="1"/>
            <a:r>
              <a:rPr lang="sv-SE" sz="1800" dirty="0"/>
              <a:t>Ska invånaren kunna söka dit direkt? </a:t>
            </a:r>
          </a:p>
          <a:p>
            <a:pPr lvl="1"/>
            <a:r>
              <a:rPr lang="sv-SE" sz="1800" dirty="0"/>
              <a:t>Ska invånaren lämnas över från den centrala enheten?</a:t>
            </a:r>
          </a:p>
          <a:p>
            <a:pPr marL="252000" lvl="1" indent="0">
              <a:buNone/>
            </a:pPr>
            <a:endParaRPr lang="sv-SE" sz="1800" dirty="0"/>
          </a:p>
          <a:p>
            <a:pPr marL="252000" lvl="1" indent="0">
              <a:buNone/>
            </a:pPr>
            <a:r>
              <a:rPr lang="sv-SE" sz="1800" dirty="0"/>
              <a:t>Vilka ska öppettiderna vara?  </a:t>
            </a:r>
          </a:p>
        </p:txBody>
      </p:sp>
    </p:spTree>
    <p:extLst>
      <p:ext uri="{BB962C8B-B14F-4D97-AF65-F5344CB8AC3E}">
        <p14:creationId xmlns:p14="http://schemas.microsoft.com/office/powerpoint/2010/main" val="1797802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51B34724-0815-0418-603E-856932F1E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b="1" dirty="0">
                <a:ea typeface="Open Sans"/>
                <a:cs typeface="Open Sans"/>
              </a:rPr>
              <a:t>Utbildning </a:t>
            </a:r>
            <a:endParaRPr lang="sv-SE" dirty="0"/>
          </a:p>
        </p:txBody>
      </p:sp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3029F828-2D7F-0C73-0D60-B0EA80C282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sv-SE" dirty="0" err="1">
                <a:solidFill>
                  <a:srgbClr val="000000"/>
                </a:solidFill>
                <a:ea typeface="+mn-lt"/>
                <a:cs typeface="+mn-lt"/>
              </a:rPr>
              <a:t>Train</a:t>
            </a:r>
            <a:r>
              <a:rPr lang="sv-SE" dirty="0">
                <a:solidFill>
                  <a:srgbClr val="000000"/>
                </a:solidFill>
                <a:ea typeface="+mn-lt"/>
                <a:cs typeface="+mn-lt"/>
              </a:rPr>
              <a:t>-the-</a:t>
            </a:r>
            <a:r>
              <a:rPr lang="sv-SE" dirty="0" err="1">
                <a:solidFill>
                  <a:srgbClr val="000000"/>
                </a:solidFill>
                <a:ea typeface="+mn-lt"/>
                <a:cs typeface="+mn-lt"/>
              </a:rPr>
              <a:t>trainer</a:t>
            </a:r>
            <a:r>
              <a:rPr lang="sv-SE" dirty="0">
                <a:solidFill>
                  <a:srgbClr val="000000"/>
                </a:solidFill>
                <a:ea typeface="+mn-lt"/>
                <a:cs typeface="+mn-lt"/>
              </a:rPr>
              <a:t>-modellen</a:t>
            </a:r>
          </a:p>
          <a:p>
            <a:r>
              <a:rPr lang="sv-SE" dirty="0">
                <a:solidFill>
                  <a:srgbClr val="000000"/>
                </a:solidFill>
                <a:ea typeface="+mn-lt"/>
                <a:cs typeface="+mn-lt"/>
              </a:rPr>
              <a:t>Utbildare på Platform24 utbildar ett internt utbildningsteam hos kunden, som i sin tur utbildar alla användare och sprider kunskap inom organisationen med support från Platform24.</a:t>
            </a:r>
            <a:endParaRPr lang="sv-SE" dirty="0">
              <a:ea typeface="Open Sans"/>
              <a:cs typeface="Open Sans"/>
            </a:endParaRPr>
          </a:p>
          <a:p>
            <a:pPr marL="0" indent="0">
              <a:buNone/>
            </a:pPr>
            <a:br>
              <a:rPr lang="en-US" dirty="0"/>
            </a:br>
            <a:endParaRPr lang="en-US" dirty="0">
              <a:ea typeface="Open Sans"/>
              <a:cs typeface="Open Sans"/>
            </a:endParaRPr>
          </a:p>
          <a:p>
            <a:pPr marL="0" indent="0">
              <a:buNone/>
            </a:pPr>
            <a:br>
              <a:rPr lang="en-US" dirty="0"/>
            </a:br>
            <a:endParaRPr lang="en-US" dirty="0">
              <a:ea typeface="Open Sans"/>
              <a:cs typeface="Open Sans"/>
            </a:endParaRPr>
          </a:p>
          <a:p>
            <a:pPr marL="0" indent="0">
              <a:buNone/>
            </a:pPr>
            <a:endParaRPr lang="sv-SE" dirty="0"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159223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810548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Region Värmland">
  <a:themeElements>
    <a:clrScheme name="Region Varmland farger">
      <a:dk1>
        <a:srgbClr val="000000"/>
      </a:dk1>
      <a:lt1>
        <a:srgbClr val="FFFFFF"/>
      </a:lt1>
      <a:dk2>
        <a:srgbClr val="6F6E68"/>
      </a:dk2>
      <a:lt2>
        <a:srgbClr val="E7E6E6"/>
      </a:lt2>
      <a:accent1>
        <a:srgbClr val="003A70"/>
      </a:accent1>
      <a:accent2>
        <a:srgbClr val="93328E"/>
      </a:accent2>
      <a:accent3>
        <a:srgbClr val="008264"/>
      </a:accent3>
      <a:accent4>
        <a:srgbClr val="F9B000"/>
      </a:accent4>
      <a:accent5>
        <a:srgbClr val="005EB8"/>
      </a:accent5>
      <a:accent6>
        <a:srgbClr val="AA112C"/>
      </a:accent6>
      <a:hlink>
        <a:srgbClr val="003A70"/>
      </a:hlink>
      <a:folHlink>
        <a:srgbClr val="93328E"/>
      </a:folHlink>
    </a:clrScheme>
    <a:fontScheme name="Region Varm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Region Värmland" id="{5D894F1C-D6AD-41A3-83B1-89EEFBB0E02A}" vid="{D1220BF8-8BB5-45B6-9700-076F198A6769}"/>
    </a:ext>
  </a:extLst>
</a:theme>
</file>

<file path=ppt/theme/theme2.xml><?xml version="1.0" encoding="utf-8"?>
<a:theme xmlns:a="http://schemas.openxmlformats.org/drawingml/2006/main" name="Region Varmland Grå">
  <a:themeElements>
    <a:clrScheme name="Region Varmland farger">
      <a:dk1>
        <a:srgbClr val="000000"/>
      </a:dk1>
      <a:lt1>
        <a:srgbClr val="FFFFFF"/>
      </a:lt1>
      <a:dk2>
        <a:srgbClr val="6F6E68"/>
      </a:dk2>
      <a:lt2>
        <a:srgbClr val="E7E6E6"/>
      </a:lt2>
      <a:accent1>
        <a:srgbClr val="003A70"/>
      </a:accent1>
      <a:accent2>
        <a:srgbClr val="93328E"/>
      </a:accent2>
      <a:accent3>
        <a:srgbClr val="008264"/>
      </a:accent3>
      <a:accent4>
        <a:srgbClr val="F9B000"/>
      </a:accent4>
      <a:accent5>
        <a:srgbClr val="005EB8"/>
      </a:accent5>
      <a:accent6>
        <a:srgbClr val="AA112C"/>
      </a:accent6>
      <a:hlink>
        <a:srgbClr val="003A70"/>
      </a:hlink>
      <a:folHlink>
        <a:srgbClr val="93328E"/>
      </a:folHlink>
    </a:clrScheme>
    <a:fontScheme name="Region Varm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-Region Värmland" id="{D301F77F-05F8-4EAC-B0A7-77EEF84B37BE}" vid="{BA14B6D6-CCF9-4C6F-B87B-D4013CFA3824}"/>
    </a:ext>
  </a:extLst>
</a:theme>
</file>

<file path=ppt/theme/theme3.xml><?xml version="1.0" encoding="utf-8"?>
<a:theme xmlns:a="http://schemas.openxmlformats.org/drawingml/2006/main" name="Stor rubrik">
  <a:themeElements>
    <a:clrScheme name="Region Värmland-HEX">
      <a:dk1>
        <a:srgbClr val="000000"/>
      </a:dk1>
      <a:lt1>
        <a:srgbClr val="FFFFFF"/>
      </a:lt1>
      <a:dk2>
        <a:srgbClr val="6F6E68"/>
      </a:dk2>
      <a:lt2>
        <a:srgbClr val="E7E6E6"/>
      </a:lt2>
      <a:accent1>
        <a:srgbClr val="003A70"/>
      </a:accent1>
      <a:accent2>
        <a:srgbClr val="93328E"/>
      </a:accent2>
      <a:accent3>
        <a:srgbClr val="008264"/>
      </a:accent3>
      <a:accent4>
        <a:srgbClr val="F9B000"/>
      </a:accent4>
      <a:accent5>
        <a:srgbClr val="005EB8"/>
      </a:accent5>
      <a:accent6>
        <a:srgbClr val="AA112C"/>
      </a:accent6>
      <a:hlink>
        <a:srgbClr val="003A70"/>
      </a:hlink>
      <a:folHlink>
        <a:srgbClr val="93328E"/>
      </a:folHlink>
    </a:clrScheme>
    <a:fontScheme name="Region Varm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-Region Värmland" id="{D301F77F-05F8-4EAC-B0A7-77EEF84B37BE}" vid="{E6EA708E-2F9B-4427-93FC-14D83DF272B5}"/>
    </a:ext>
  </a:extLst>
</a:theme>
</file>

<file path=ppt/theme/theme4.xml><?xml version="1.0" encoding="utf-8"?>
<a:theme xmlns:a="http://schemas.openxmlformats.org/drawingml/2006/main" name="1_Region Varmland Grå">
  <a:themeElements>
    <a:clrScheme name="Region Varmland farger">
      <a:dk1>
        <a:srgbClr val="000000"/>
      </a:dk1>
      <a:lt1>
        <a:srgbClr val="FFFFFF"/>
      </a:lt1>
      <a:dk2>
        <a:srgbClr val="6F6E68"/>
      </a:dk2>
      <a:lt2>
        <a:srgbClr val="E7E6E6"/>
      </a:lt2>
      <a:accent1>
        <a:srgbClr val="003A70"/>
      </a:accent1>
      <a:accent2>
        <a:srgbClr val="93328E"/>
      </a:accent2>
      <a:accent3>
        <a:srgbClr val="008264"/>
      </a:accent3>
      <a:accent4>
        <a:srgbClr val="F9B000"/>
      </a:accent4>
      <a:accent5>
        <a:srgbClr val="005EB8"/>
      </a:accent5>
      <a:accent6>
        <a:srgbClr val="AA112C"/>
      </a:accent6>
      <a:hlink>
        <a:srgbClr val="003A70"/>
      </a:hlink>
      <a:folHlink>
        <a:srgbClr val="93328E"/>
      </a:folHlink>
    </a:clrScheme>
    <a:fontScheme name="Region Varm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-Region Värmland" id="{D301F77F-05F8-4EAC-B0A7-77EEF84B37BE}" vid="{BA14B6D6-CCF9-4C6F-B87B-D4013CFA3824}"/>
    </a:ext>
  </a:extLst>
</a:theme>
</file>

<file path=ppt/theme/theme5.xml><?xml version="1.0" encoding="utf-8"?>
<a:theme xmlns:a="http://schemas.openxmlformats.org/drawingml/2006/main" name="1_Stor rubrik">
  <a:themeElements>
    <a:clrScheme name="Region Värmland-HEX">
      <a:dk1>
        <a:srgbClr val="000000"/>
      </a:dk1>
      <a:lt1>
        <a:srgbClr val="FFFFFF"/>
      </a:lt1>
      <a:dk2>
        <a:srgbClr val="6F6E68"/>
      </a:dk2>
      <a:lt2>
        <a:srgbClr val="E7E6E6"/>
      </a:lt2>
      <a:accent1>
        <a:srgbClr val="003A70"/>
      </a:accent1>
      <a:accent2>
        <a:srgbClr val="93328E"/>
      </a:accent2>
      <a:accent3>
        <a:srgbClr val="008264"/>
      </a:accent3>
      <a:accent4>
        <a:srgbClr val="F9B000"/>
      </a:accent4>
      <a:accent5>
        <a:srgbClr val="005EB8"/>
      </a:accent5>
      <a:accent6>
        <a:srgbClr val="AA112C"/>
      </a:accent6>
      <a:hlink>
        <a:srgbClr val="003A70"/>
      </a:hlink>
      <a:folHlink>
        <a:srgbClr val="93328E"/>
      </a:folHlink>
    </a:clrScheme>
    <a:fontScheme name="Region Varm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-Region Värmland" id="{D301F77F-05F8-4EAC-B0A7-77EEF84B37BE}" vid="{E6EA708E-2F9B-4427-93FC-14D83DF272B5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Region Värmland</Template>
  <TotalTime>187</TotalTime>
  <Words>471</Words>
  <Application>Microsoft Office PowerPoint</Application>
  <PresentationFormat>Bredbild</PresentationFormat>
  <Paragraphs>74</Paragraphs>
  <Slides>9</Slides>
  <Notes>4</Notes>
  <HiddenSlides>0</HiddenSlides>
  <MMClips>0</MMClips>
  <ScaleCrop>false</ScaleCrop>
  <HeadingPairs>
    <vt:vector size="8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5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9" baseType="lpstr">
      <vt:lpstr>Arial</vt:lpstr>
      <vt:lpstr>Calibri</vt:lpstr>
      <vt:lpstr>Courier New</vt:lpstr>
      <vt:lpstr>Open Sans</vt:lpstr>
      <vt:lpstr>Region Värmland</vt:lpstr>
      <vt:lpstr>Region Varmland Grå</vt:lpstr>
      <vt:lpstr>Stor rubrik</vt:lpstr>
      <vt:lpstr>1_Region Varmland Grå</vt:lpstr>
      <vt:lpstr>1_Stor rubrik</vt:lpstr>
      <vt:lpstr>think-cell Slide</vt:lpstr>
      <vt:lpstr>1177 direkt</vt:lpstr>
      <vt:lpstr>1177 direkt</vt:lpstr>
      <vt:lpstr>Sök vård-flödet: Välj sökorsak</vt:lpstr>
      <vt:lpstr>Sök vård-flödet: Triageintervjun</vt:lpstr>
      <vt:lpstr>Ingång som leder till central enhet</vt:lpstr>
      <vt:lpstr>Ingång som samlar vårdcentraler och central enhet</vt:lpstr>
      <vt:lpstr>Designval att ta ställning till</vt:lpstr>
      <vt:lpstr>Utbildning 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1177 direkt</dc:title>
  <dc:creator>Eric Le Brasseur</dc:creator>
  <cp:lastModifiedBy>Berit Bryske</cp:lastModifiedBy>
  <cp:revision>3</cp:revision>
  <dcterms:created xsi:type="dcterms:W3CDTF">2023-09-28T10:36:01Z</dcterms:created>
  <dcterms:modified xsi:type="dcterms:W3CDTF">2023-10-11T13:38:19Z</dcterms:modified>
</cp:coreProperties>
</file>