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2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5B11B-515E-4DA8-9BB9-A3EC55F8F850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0726-9E8F-4A86-9E49-FF831541C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1824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5B11B-515E-4DA8-9BB9-A3EC55F8F850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0726-9E8F-4A86-9E49-FF831541C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974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5B11B-515E-4DA8-9BB9-A3EC55F8F850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0726-9E8F-4A86-9E49-FF831541C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077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5B11B-515E-4DA8-9BB9-A3EC55F8F850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0726-9E8F-4A86-9E49-FF831541C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033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5B11B-515E-4DA8-9BB9-A3EC55F8F850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0726-9E8F-4A86-9E49-FF831541C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527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5B11B-515E-4DA8-9BB9-A3EC55F8F850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0726-9E8F-4A86-9E49-FF831541C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859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5B11B-515E-4DA8-9BB9-A3EC55F8F850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0726-9E8F-4A86-9E49-FF831541C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870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5B11B-515E-4DA8-9BB9-A3EC55F8F850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0726-9E8F-4A86-9E49-FF831541C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017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5B11B-515E-4DA8-9BB9-A3EC55F8F850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0726-9E8F-4A86-9E49-FF831541C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935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5B11B-515E-4DA8-9BB9-A3EC55F8F850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0726-9E8F-4A86-9E49-FF831541C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702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5B11B-515E-4DA8-9BB9-A3EC55F8F850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0726-9E8F-4A86-9E49-FF831541C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962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5B11B-515E-4DA8-9BB9-A3EC55F8F850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D0726-9E8F-4A86-9E49-FF831541C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894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med rundade hörn 3"/>
          <p:cNvSpPr/>
          <p:nvPr/>
        </p:nvSpPr>
        <p:spPr>
          <a:xfrm>
            <a:off x="4666211" y="5497311"/>
            <a:ext cx="2859579" cy="70658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 smtClean="0">
                <a:solidFill>
                  <a:schemeClr val="bg2">
                    <a:lumMod val="25000"/>
                  </a:schemeClr>
                </a:solidFill>
              </a:rPr>
              <a:t>Beställning - </a:t>
            </a:r>
            <a:r>
              <a:rPr lang="sv-SE" sz="2000" i="1" dirty="0" smtClean="0">
                <a:solidFill>
                  <a:schemeClr val="bg2">
                    <a:lumMod val="25000"/>
                  </a:schemeClr>
                </a:solidFill>
              </a:rPr>
              <a:t>Slutenvård</a:t>
            </a:r>
            <a:endParaRPr lang="sv-SE" sz="2000" i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38" y="556953"/>
            <a:ext cx="7477125" cy="511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50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3100" y="57150"/>
            <a:ext cx="8305800" cy="67437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8978793" y="4802828"/>
            <a:ext cx="641188" cy="138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ktangel 5"/>
          <p:cNvSpPr/>
          <p:nvPr/>
        </p:nvSpPr>
        <p:spPr>
          <a:xfrm>
            <a:off x="9034150" y="5156396"/>
            <a:ext cx="641188" cy="138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ktangel 6"/>
          <p:cNvSpPr/>
          <p:nvPr/>
        </p:nvSpPr>
        <p:spPr>
          <a:xfrm>
            <a:off x="9355730" y="5663132"/>
            <a:ext cx="641188" cy="138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år 7"/>
          <p:cNvSpPr/>
          <p:nvPr/>
        </p:nvSpPr>
        <p:spPr>
          <a:xfrm rot="16200000">
            <a:off x="10429906" y="2384162"/>
            <a:ext cx="1008891" cy="1916497"/>
          </a:xfrm>
          <a:prstGeom prst="teardrop">
            <a:avLst>
              <a:gd name="adj" fmla="val 126062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/>
          <p:cNvSpPr/>
          <p:nvPr/>
        </p:nvSpPr>
        <p:spPr>
          <a:xfrm>
            <a:off x="10131552" y="3154445"/>
            <a:ext cx="1626824" cy="3687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 smtClean="0">
                <a:solidFill>
                  <a:schemeClr val="tx1"/>
                </a:solidFill>
              </a:rPr>
              <a:t>Beställningsdetaljer</a:t>
            </a:r>
            <a:endParaRPr lang="sv-SE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411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Bildobjekt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2625" y="61912"/>
            <a:ext cx="8286750" cy="6734175"/>
          </a:xfrm>
          <a:prstGeom prst="rect">
            <a:avLst/>
          </a:prstGeom>
        </p:spPr>
      </p:pic>
      <p:sp>
        <p:nvSpPr>
          <p:cNvPr id="9" name="Tår 8"/>
          <p:cNvSpPr/>
          <p:nvPr/>
        </p:nvSpPr>
        <p:spPr>
          <a:xfrm rot="16200000">
            <a:off x="6235774" y="3973645"/>
            <a:ext cx="1795547" cy="3090184"/>
          </a:xfrm>
          <a:prstGeom prst="teardrop">
            <a:avLst>
              <a:gd name="adj" fmla="val 121668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/>
          <p:cNvSpPr/>
          <p:nvPr/>
        </p:nvSpPr>
        <p:spPr>
          <a:xfrm>
            <a:off x="5973385" y="4908892"/>
            <a:ext cx="2281306" cy="11562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 smtClean="0">
                <a:solidFill>
                  <a:schemeClr val="tx1"/>
                </a:solidFill>
              </a:rPr>
              <a:t>Tryck på </a:t>
            </a:r>
            <a:r>
              <a:rPr lang="sv-SE" sz="1400" b="1" dirty="0" smtClean="0">
                <a:solidFill>
                  <a:schemeClr val="tx1"/>
                </a:solidFill>
              </a:rPr>
              <a:t>vårdtagarens namn </a:t>
            </a:r>
            <a:r>
              <a:rPr lang="sv-SE" sz="1400" dirty="0" smtClean="0">
                <a:solidFill>
                  <a:schemeClr val="tx1"/>
                </a:solidFill>
              </a:rPr>
              <a:t>eller </a:t>
            </a:r>
            <a:r>
              <a:rPr lang="sv-SE" sz="1400" b="1" dirty="0" smtClean="0">
                <a:solidFill>
                  <a:schemeClr val="tx1"/>
                </a:solidFill>
              </a:rPr>
              <a:t>personnummer</a:t>
            </a:r>
            <a:r>
              <a:rPr lang="sv-SE" sz="1400" dirty="0" smtClean="0">
                <a:solidFill>
                  <a:schemeClr val="tx1"/>
                </a:solidFill>
              </a:rPr>
              <a:t> för att påbörja beställningen</a:t>
            </a:r>
            <a:endParaRPr lang="sv-SE" sz="1400" dirty="0">
              <a:solidFill>
                <a:schemeClr val="tx1"/>
              </a:solidFill>
            </a:endParaRPr>
          </a:p>
        </p:txBody>
      </p:sp>
      <p:cxnSp>
        <p:nvCxnSpPr>
          <p:cNvPr id="12" name="Rak koppling 11"/>
          <p:cNvCxnSpPr/>
          <p:nvPr/>
        </p:nvCxnSpPr>
        <p:spPr>
          <a:xfrm>
            <a:off x="2158441" y="2884322"/>
            <a:ext cx="822961" cy="8313"/>
          </a:xfrm>
          <a:prstGeom prst="line">
            <a:avLst/>
          </a:prstGeom>
          <a:ln w="190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koppling 12"/>
          <p:cNvCxnSpPr/>
          <p:nvPr/>
        </p:nvCxnSpPr>
        <p:spPr>
          <a:xfrm>
            <a:off x="4925289" y="2892635"/>
            <a:ext cx="890295" cy="0"/>
          </a:xfrm>
          <a:prstGeom prst="line">
            <a:avLst/>
          </a:prstGeom>
          <a:ln w="190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Vinklad koppling 13"/>
          <p:cNvCxnSpPr>
            <a:stCxn id="9" idx="7"/>
          </p:cNvCxnSpPr>
          <p:nvPr/>
        </p:nvCxnSpPr>
        <p:spPr>
          <a:xfrm rot="10800000">
            <a:off x="5086451" y="2962656"/>
            <a:ext cx="167215" cy="1463778"/>
          </a:xfrm>
          <a:prstGeom prst="bentConnector2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Vinklad koppling 14"/>
          <p:cNvCxnSpPr>
            <a:stCxn id="9" idx="7"/>
          </p:cNvCxnSpPr>
          <p:nvPr/>
        </p:nvCxnSpPr>
        <p:spPr>
          <a:xfrm rot="10800000">
            <a:off x="2441449" y="2962656"/>
            <a:ext cx="2812217" cy="1463778"/>
          </a:xfrm>
          <a:prstGeom prst="bentConnector3">
            <a:avLst>
              <a:gd name="adj1" fmla="val 100074"/>
            </a:avLst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435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7862" y="71437"/>
            <a:ext cx="8296275" cy="6715125"/>
          </a:xfrm>
          <a:prstGeom prst="rect">
            <a:avLst/>
          </a:prstGeom>
        </p:spPr>
      </p:pic>
      <p:sp>
        <p:nvSpPr>
          <p:cNvPr id="5" name="Tår 4"/>
          <p:cNvSpPr/>
          <p:nvPr/>
        </p:nvSpPr>
        <p:spPr>
          <a:xfrm rot="16200000">
            <a:off x="5566945" y="4843898"/>
            <a:ext cx="1008891" cy="1916497"/>
          </a:xfrm>
          <a:prstGeom prst="teardrop">
            <a:avLst>
              <a:gd name="adj" fmla="val 126062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 5"/>
          <p:cNvSpPr/>
          <p:nvPr/>
        </p:nvSpPr>
        <p:spPr>
          <a:xfrm>
            <a:off x="5316029" y="5614181"/>
            <a:ext cx="1579386" cy="3687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 smtClean="0">
                <a:solidFill>
                  <a:schemeClr val="tx1"/>
                </a:solidFill>
              </a:rPr>
              <a:t>Välj terapiområde</a:t>
            </a:r>
            <a:endParaRPr lang="sv-SE" sz="1400" b="1" dirty="0">
              <a:solidFill>
                <a:schemeClr val="tx1"/>
              </a:solidFill>
            </a:endParaRPr>
          </a:p>
        </p:txBody>
      </p:sp>
      <p:sp>
        <p:nvSpPr>
          <p:cNvPr id="7" name="Rektangel med rundade hörn 6"/>
          <p:cNvSpPr/>
          <p:nvPr/>
        </p:nvSpPr>
        <p:spPr>
          <a:xfrm>
            <a:off x="2154720" y="2945782"/>
            <a:ext cx="2636736" cy="818945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8" name="Vinklad koppling 7"/>
          <p:cNvCxnSpPr>
            <a:stCxn id="5" idx="7"/>
          </p:cNvCxnSpPr>
          <p:nvPr/>
        </p:nvCxnSpPr>
        <p:spPr>
          <a:xfrm rot="10800000">
            <a:off x="3221037" y="3764728"/>
            <a:ext cx="1642366" cy="1401505"/>
          </a:xfrm>
          <a:prstGeom prst="bentConnector3">
            <a:avLst>
              <a:gd name="adj1" fmla="val 99546"/>
            </a:avLst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Vinklad koppling 8"/>
          <p:cNvCxnSpPr>
            <a:stCxn id="5" idx="7"/>
          </p:cNvCxnSpPr>
          <p:nvPr/>
        </p:nvCxnSpPr>
        <p:spPr>
          <a:xfrm rot="10800000" flipH="1">
            <a:off x="4863402" y="3764728"/>
            <a:ext cx="1205989" cy="1401505"/>
          </a:xfrm>
          <a:prstGeom prst="bentConnector4">
            <a:avLst>
              <a:gd name="adj1" fmla="val -18955"/>
              <a:gd name="adj2" fmla="val 61500"/>
            </a:avLst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4811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3100" y="76200"/>
            <a:ext cx="8305800" cy="6705600"/>
          </a:xfrm>
          <a:prstGeom prst="rect">
            <a:avLst/>
          </a:prstGeom>
        </p:spPr>
      </p:pic>
      <p:sp>
        <p:nvSpPr>
          <p:cNvPr id="5" name="Rektangel med rundade hörn 4"/>
          <p:cNvSpPr/>
          <p:nvPr/>
        </p:nvSpPr>
        <p:spPr>
          <a:xfrm>
            <a:off x="4726522" y="4897991"/>
            <a:ext cx="2698406" cy="1228490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6" name="Vinklad koppling 5"/>
          <p:cNvCxnSpPr>
            <a:endCxn id="5" idx="1"/>
          </p:cNvCxnSpPr>
          <p:nvPr/>
        </p:nvCxnSpPr>
        <p:spPr>
          <a:xfrm rot="16200000" flipH="1">
            <a:off x="4343735" y="5129449"/>
            <a:ext cx="409884" cy="355690"/>
          </a:xfrm>
          <a:prstGeom prst="bentConnector2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år 6"/>
          <p:cNvSpPr/>
          <p:nvPr/>
        </p:nvSpPr>
        <p:spPr>
          <a:xfrm>
            <a:off x="210312" y="5170518"/>
            <a:ext cx="3841238" cy="955964"/>
          </a:xfrm>
          <a:prstGeom prst="teardrop">
            <a:avLst>
              <a:gd name="adj" fmla="val 11616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/>
          <p:cNvSpPr/>
          <p:nvPr/>
        </p:nvSpPr>
        <p:spPr>
          <a:xfrm>
            <a:off x="546181" y="5387977"/>
            <a:ext cx="3169500" cy="5210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 smtClean="0">
                <a:solidFill>
                  <a:schemeClr val="tx1"/>
                </a:solidFill>
              </a:rPr>
              <a:t>Tryck på ”</a:t>
            </a:r>
            <a:r>
              <a:rPr lang="sv-SE" sz="1400" b="1" dirty="0" smtClean="0">
                <a:solidFill>
                  <a:schemeClr val="tx1"/>
                </a:solidFill>
              </a:rPr>
              <a:t>Gå direkt till produktval”</a:t>
            </a:r>
            <a:endParaRPr lang="sv-SE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270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2746" y="44768"/>
            <a:ext cx="5866508" cy="6768465"/>
          </a:xfrm>
          <a:prstGeom prst="rect">
            <a:avLst/>
          </a:prstGeom>
        </p:spPr>
      </p:pic>
      <p:sp>
        <p:nvSpPr>
          <p:cNvPr id="5" name="Tår 4"/>
          <p:cNvSpPr/>
          <p:nvPr/>
        </p:nvSpPr>
        <p:spPr>
          <a:xfrm>
            <a:off x="116268" y="5162918"/>
            <a:ext cx="3865418" cy="1687483"/>
          </a:xfrm>
          <a:prstGeom prst="teardrop">
            <a:avLst>
              <a:gd name="adj" fmla="val 11616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 5"/>
          <p:cNvSpPr/>
          <p:nvPr/>
        </p:nvSpPr>
        <p:spPr>
          <a:xfrm>
            <a:off x="702458" y="5746136"/>
            <a:ext cx="3169500" cy="5210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 smtClean="0">
                <a:solidFill>
                  <a:schemeClr val="tx1"/>
                </a:solidFill>
              </a:rPr>
              <a:t>Välj den önskade produkten/produkterna genom att trycka på </a:t>
            </a:r>
            <a:r>
              <a:rPr lang="sv-SE" sz="1400" b="1" dirty="0" smtClean="0">
                <a:solidFill>
                  <a:schemeClr val="tx1"/>
                </a:solidFill>
              </a:rPr>
              <a:t>”Välj produkt”</a:t>
            </a:r>
            <a:r>
              <a:rPr lang="sv-SE" sz="1400" dirty="0" smtClean="0">
                <a:solidFill>
                  <a:schemeClr val="tx1"/>
                </a:solidFill>
              </a:rPr>
              <a:t>. </a:t>
            </a:r>
            <a:r>
              <a:rPr lang="sv-SE" sz="1100" i="1" dirty="0" smtClean="0">
                <a:solidFill>
                  <a:schemeClr val="tx1"/>
                </a:solidFill>
              </a:rPr>
              <a:t>Produkten läggs till ”Valda produkter” och </a:t>
            </a:r>
            <a:r>
              <a:rPr lang="sv-SE" sz="1100" i="1" dirty="0" smtClean="0">
                <a:solidFill>
                  <a:schemeClr val="tx1"/>
                </a:solidFill>
              </a:rPr>
              <a:t>texten </a:t>
            </a:r>
            <a:r>
              <a:rPr lang="sv-SE" sz="1100" i="1" dirty="0" smtClean="0">
                <a:solidFill>
                  <a:schemeClr val="tx1"/>
                </a:solidFill>
              </a:rPr>
              <a:t>byts ut mot en grön bock</a:t>
            </a:r>
            <a:r>
              <a:rPr lang="sv-SE" sz="1100" b="1" i="1" dirty="0" smtClean="0">
                <a:solidFill>
                  <a:schemeClr val="tx1"/>
                </a:solidFill>
              </a:rPr>
              <a:t>. </a:t>
            </a:r>
          </a:p>
          <a:p>
            <a:r>
              <a:rPr lang="sv-SE" sz="1400" dirty="0" smtClean="0">
                <a:solidFill>
                  <a:schemeClr val="tx1"/>
                </a:solidFill>
              </a:rPr>
              <a:t>Tryck på </a:t>
            </a:r>
            <a:r>
              <a:rPr lang="sv-SE" sz="1400" b="1" dirty="0" smtClean="0">
                <a:solidFill>
                  <a:schemeClr val="tx1"/>
                </a:solidFill>
              </a:rPr>
              <a:t>”Fortsätt”</a:t>
            </a:r>
            <a:r>
              <a:rPr lang="sv-SE" sz="1400" dirty="0" smtClean="0">
                <a:solidFill>
                  <a:schemeClr val="tx1"/>
                </a:solidFill>
              </a:rPr>
              <a:t> när du är klar med produktvalet.</a:t>
            </a:r>
            <a:endParaRPr lang="sv-SE" sz="1400" b="1" dirty="0">
              <a:solidFill>
                <a:schemeClr val="tx1"/>
              </a:solidFill>
            </a:endParaRPr>
          </a:p>
        </p:txBody>
      </p:sp>
      <p:cxnSp>
        <p:nvCxnSpPr>
          <p:cNvPr id="7" name="Vinklad koppling 6"/>
          <p:cNvCxnSpPr>
            <a:stCxn id="5" idx="7"/>
            <a:endCxn id="8" idx="1"/>
          </p:cNvCxnSpPr>
          <p:nvPr/>
        </p:nvCxnSpPr>
        <p:spPr>
          <a:xfrm rot="5400000" flipH="1" flipV="1">
            <a:off x="4645483" y="1332676"/>
            <a:ext cx="3342488" cy="4045199"/>
          </a:xfrm>
          <a:prstGeom prst="bentConnector2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ktangel med rundade hörn 7"/>
          <p:cNvSpPr/>
          <p:nvPr/>
        </p:nvSpPr>
        <p:spPr>
          <a:xfrm>
            <a:off x="8339327" y="1550913"/>
            <a:ext cx="600929" cy="266236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med rundade hörn 8"/>
          <p:cNvSpPr/>
          <p:nvPr/>
        </p:nvSpPr>
        <p:spPr>
          <a:xfrm>
            <a:off x="8246935" y="3456412"/>
            <a:ext cx="753306" cy="219456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med rundade hörn 9"/>
          <p:cNvSpPr/>
          <p:nvPr/>
        </p:nvSpPr>
        <p:spPr>
          <a:xfrm>
            <a:off x="8686770" y="3169753"/>
            <a:ext cx="325467" cy="259247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9015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6295" y="73152"/>
            <a:ext cx="7059410" cy="6711696"/>
          </a:xfrm>
          <a:prstGeom prst="rect">
            <a:avLst/>
          </a:prstGeom>
        </p:spPr>
      </p:pic>
      <p:sp>
        <p:nvSpPr>
          <p:cNvPr id="5" name="Tår 4"/>
          <p:cNvSpPr/>
          <p:nvPr/>
        </p:nvSpPr>
        <p:spPr>
          <a:xfrm>
            <a:off x="1938337" y="4474742"/>
            <a:ext cx="4298178" cy="1637607"/>
          </a:xfrm>
          <a:prstGeom prst="teardrop">
            <a:avLst>
              <a:gd name="adj" fmla="val 11616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 5"/>
          <p:cNvSpPr/>
          <p:nvPr/>
        </p:nvSpPr>
        <p:spPr>
          <a:xfrm>
            <a:off x="2365002" y="4972005"/>
            <a:ext cx="3609739" cy="5210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 smtClean="0">
                <a:solidFill>
                  <a:schemeClr val="tx1"/>
                </a:solidFill>
              </a:rPr>
              <a:t>Tryck på </a:t>
            </a:r>
            <a:r>
              <a:rPr lang="sv-SE" sz="1400" b="1" dirty="0" smtClean="0">
                <a:solidFill>
                  <a:schemeClr val="tx1"/>
                </a:solidFill>
              </a:rPr>
              <a:t>”Klarmarkera produktval och fortsätt till beställning”</a:t>
            </a:r>
            <a:r>
              <a:rPr lang="sv-SE" sz="1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sv-SE" sz="1200" i="1" dirty="0" smtClean="0">
                <a:solidFill>
                  <a:schemeClr val="tx1"/>
                </a:solidFill>
              </a:rPr>
              <a:t>(Tips): </a:t>
            </a:r>
            <a:r>
              <a:rPr lang="sv-SE" sz="1200" i="1" dirty="0" smtClean="0">
                <a:solidFill>
                  <a:schemeClr val="tx1"/>
                </a:solidFill>
              </a:rPr>
              <a:t>Fyll ut tidpunkt, period samt frekvens för att få hjälp med att schemalägga produkten</a:t>
            </a:r>
            <a:endParaRPr lang="sv-SE" sz="1100" i="1" dirty="0" smtClean="0">
              <a:solidFill>
                <a:schemeClr val="tx1"/>
              </a:solidFill>
            </a:endParaRPr>
          </a:p>
        </p:txBody>
      </p:sp>
      <p:sp>
        <p:nvSpPr>
          <p:cNvPr id="7" name="Rektangel med rundade hörn 6"/>
          <p:cNvSpPr/>
          <p:nvPr/>
        </p:nvSpPr>
        <p:spPr>
          <a:xfrm>
            <a:off x="5221224" y="3044978"/>
            <a:ext cx="2670048" cy="338302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8" name="Vinklad koppling 7"/>
          <p:cNvCxnSpPr>
            <a:stCxn id="5" idx="7"/>
            <a:endCxn id="7" idx="2"/>
          </p:cNvCxnSpPr>
          <p:nvPr/>
        </p:nvCxnSpPr>
        <p:spPr>
          <a:xfrm rot="16200000" flipV="1">
            <a:off x="6090546" y="3848982"/>
            <a:ext cx="959094" cy="276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6376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3575" y="76200"/>
            <a:ext cx="8324850" cy="6705600"/>
          </a:xfrm>
          <a:prstGeom prst="rect">
            <a:avLst/>
          </a:prstGeom>
        </p:spPr>
      </p:pic>
      <p:sp>
        <p:nvSpPr>
          <p:cNvPr id="5" name="Tår 4"/>
          <p:cNvSpPr/>
          <p:nvPr/>
        </p:nvSpPr>
        <p:spPr>
          <a:xfrm>
            <a:off x="3175462" y="4767995"/>
            <a:ext cx="3773978" cy="1637607"/>
          </a:xfrm>
          <a:prstGeom prst="teardrop">
            <a:avLst>
              <a:gd name="adj" fmla="val 11616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 5"/>
          <p:cNvSpPr/>
          <p:nvPr/>
        </p:nvSpPr>
        <p:spPr>
          <a:xfrm>
            <a:off x="3674258" y="5319294"/>
            <a:ext cx="3169500" cy="5210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 smtClean="0">
                <a:solidFill>
                  <a:schemeClr val="tx1"/>
                </a:solidFill>
              </a:rPr>
              <a:t>Ange antal (i </a:t>
            </a:r>
            <a:r>
              <a:rPr lang="sv-SE" sz="1400" dirty="0" err="1" smtClean="0">
                <a:solidFill>
                  <a:schemeClr val="tx1"/>
                </a:solidFill>
              </a:rPr>
              <a:t>st</a:t>
            </a:r>
            <a:r>
              <a:rPr lang="sv-SE" sz="1400" dirty="0" smtClean="0">
                <a:solidFill>
                  <a:schemeClr val="tx1"/>
                </a:solidFill>
              </a:rPr>
              <a:t>) och tryck på </a:t>
            </a:r>
            <a:r>
              <a:rPr lang="sv-SE" sz="1400" b="1" dirty="0" smtClean="0">
                <a:solidFill>
                  <a:schemeClr val="tx1"/>
                </a:solidFill>
              </a:rPr>
              <a:t>”Fortsätt”</a:t>
            </a:r>
            <a:r>
              <a:rPr lang="sv-SE" sz="1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sv-SE" sz="1200" i="1" dirty="0" smtClean="0">
                <a:solidFill>
                  <a:schemeClr val="tx1"/>
                </a:solidFill>
              </a:rPr>
              <a:t>(Tips): </a:t>
            </a:r>
            <a:r>
              <a:rPr lang="sv-SE" sz="1200" i="1" dirty="0" smtClean="0">
                <a:solidFill>
                  <a:schemeClr val="tx1"/>
                </a:solidFill>
              </a:rPr>
              <a:t>Fyll ut tidpunkt, period samt frekvens för att få hjälp med att räkna ut förbrukningsbehovet</a:t>
            </a:r>
            <a:r>
              <a:rPr lang="sv-SE" sz="1200" i="1" dirty="0" smtClean="0">
                <a:solidFill>
                  <a:schemeClr val="tx1"/>
                </a:solidFill>
              </a:rPr>
              <a:t>.  </a:t>
            </a:r>
            <a:endParaRPr lang="sv-SE" sz="1100" i="1" dirty="0" smtClean="0">
              <a:solidFill>
                <a:schemeClr val="tx1"/>
              </a:solidFill>
            </a:endParaRPr>
          </a:p>
        </p:txBody>
      </p:sp>
      <p:sp>
        <p:nvSpPr>
          <p:cNvPr id="7" name="Rektangel med rundade hörn 6"/>
          <p:cNvSpPr/>
          <p:nvPr/>
        </p:nvSpPr>
        <p:spPr>
          <a:xfrm>
            <a:off x="9213041" y="3354935"/>
            <a:ext cx="889234" cy="382764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8" name="Vinklad koppling 7"/>
          <p:cNvCxnSpPr>
            <a:stCxn id="5" idx="7"/>
            <a:endCxn id="7" idx="2"/>
          </p:cNvCxnSpPr>
          <p:nvPr/>
        </p:nvCxnSpPr>
        <p:spPr>
          <a:xfrm rot="5400000" flipH="1" flipV="1">
            <a:off x="8007110" y="2985080"/>
            <a:ext cx="897928" cy="240316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upp 26"/>
          <p:cNvGrpSpPr/>
          <p:nvPr/>
        </p:nvGrpSpPr>
        <p:grpSpPr>
          <a:xfrm>
            <a:off x="-175595" y="5458597"/>
            <a:ext cx="2730114" cy="1277483"/>
            <a:chOff x="-768287" y="4474742"/>
            <a:chExt cx="4298178" cy="1637607"/>
          </a:xfrm>
        </p:grpSpPr>
        <p:sp>
          <p:nvSpPr>
            <p:cNvPr id="22" name="Tår 21"/>
            <p:cNvSpPr/>
            <p:nvPr/>
          </p:nvSpPr>
          <p:spPr>
            <a:xfrm>
              <a:off x="-768287" y="4474742"/>
              <a:ext cx="4298178" cy="1637607"/>
            </a:xfrm>
            <a:prstGeom prst="teardrop">
              <a:avLst>
                <a:gd name="adj" fmla="val 116166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" name="Rektangel 22"/>
            <p:cNvSpPr/>
            <p:nvPr/>
          </p:nvSpPr>
          <p:spPr>
            <a:xfrm>
              <a:off x="-341622" y="4972005"/>
              <a:ext cx="3609739" cy="52104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900" i="1" dirty="0" smtClean="0">
                  <a:solidFill>
                    <a:schemeClr val="tx1"/>
                  </a:solidFill>
                </a:rPr>
                <a:t>Vill du beställa produkter till fler vårdtagare som redan har valda produkter kan du göra detta genom att trycka på pilen och fortsätta enligt exempel </a:t>
              </a:r>
              <a:endParaRPr lang="sv-SE" sz="700" i="1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4" name="Rektangel med rundade hörn 23"/>
          <p:cNvSpPr/>
          <p:nvPr/>
        </p:nvSpPr>
        <p:spPr>
          <a:xfrm>
            <a:off x="2194833" y="4017512"/>
            <a:ext cx="359686" cy="338302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5" name="Vinklad koppling 24"/>
          <p:cNvCxnSpPr>
            <a:stCxn id="22" idx="7"/>
            <a:endCxn id="24" idx="2"/>
          </p:cNvCxnSpPr>
          <p:nvPr/>
        </p:nvCxnSpPr>
        <p:spPr>
          <a:xfrm rot="16200000" flipV="1">
            <a:off x="2075173" y="4655317"/>
            <a:ext cx="999524" cy="40051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9832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objekt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8865" y="0"/>
            <a:ext cx="8305800" cy="6715125"/>
          </a:xfrm>
          <a:prstGeom prst="rect">
            <a:avLst/>
          </a:prstGeom>
        </p:spPr>
      </p:pic>
      <p:sp>
        <p:nvSpPr>
          <p:cNvPr id="5" name="Tår 4"/>
          <p:cNvSpPr/>
          <p:nvPr/>
        </p:nvSpPr>
        <p:spPr>
          <a:xfrm>
            <a:off x="3291840" y="5680138"/>
            <a:ext cx="2799925" cy="1106424"/>
          </a:xfrm>
          <a:prstGeom prst="teardrop">
            <a:avLst>
              <a:gd name="adj" fmla="val 11616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 5"/>
          <p:cNvSpPr/>
          <p:nvPr/>
        </p:nvSpPr>
        <p:spPr>
          <a:xfrm>
            <a:off x="3602735" y="5968050"/>
            <a:ext cx="2368799" cy="48018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 smtClean="0">
                <a:solidFill>
                  <a:schemeClr val="tx1"/>
                </a:solidFill>
              </a:rPr>
              <a:t>Välj </a:t>
            </a:r>
            <a:r>
              <a:rPr lang="sv-SE" sz="1400" b="1" dirty="0" smtClean="0">
                <a:solidFill>
                  <a:schemeClr val="tx1"/>
                </a:solidFill>
              </a:rPr>
              <a:t>gruppbeställning och </a:t>
            </a:r>
            <a:r>
              <a:rPr lang="sv-SE" sz="1400" dirty="0" smtClean="0">
                <a:solidFill>
                  <a:schemeClr val="tx1"/>
                </a:solidFill>
              </a:rPr>
              <a:t>tryck </a:t>
            </a:r>
            <a:r>
              <a:rPr lang="sv-SE" sz="1400" dirty="0" smtClean="0">
                <a:solidFill>
                  <a:schemeClr val="tx1"/>
                </a:solidFill>
              </a:rPr>
              <a:t>på </a:t>
            </a:r>
            <a:r>
              <a:rPr lang="sv-SE" sz="1400" b="1" dirty="0" smtClean="0">
                <a:solidFill>
                  <a:schemeClr val="tx1"/>
                </a:solidFill>
              </a:rPr>
              <a:t>”Skapa beställning</a:t>
            </a:r>
            <a:r>
              <a:rPr lang="sv-SE" sz="1400" b="1" dirty="0" smtClean="0">
                <a:solidFill>
                  <a:schemeClr val="tx1"/>
                </a:solidFill>
              </a:rPr>
              <a:t>”</a:t>
            </a:r>
            <a:endParaRPr lang="sv-SE" sz="1400" dirty="0" smtClean="0">
              <a:solidFill>
                <a:schemeClr val="tx1"/>
              </a:solidFill>
            </a:endParaRPr>
          </a:p>
        </p:txBody>
      </p:sp>
      <p:sp>
        <p:nvSpPr>
          <p:cNvPr id="7" name="Rektangel 6"/>
          <p:cNvSpPr/>
          <p:nvPr/>
        </p:nvSpPr>
        <p:spPr>
          <a:xfrm>
            <a:off x="9417213" y="4133088"/>
            <a:ext cx="641187" cy="1661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ktangel 8"/>
          <p:cNvSpPr/>
          <p:nvPr/>
        </p:nvSpPr>
        <p:spPr>
          <a:xfrm>
            <a:off x="9412944" y="4629274"/>
            <a:ext cx="641187" cy="1661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" name="Vinklad koppling 21"/>
          <p:cNvCxnSpPr>
            <a:stCxn id="5" idx="7"/>
          </p:cNvCxnSpPr>
          <p:nvPr/>
        </p:nvCxnSpPr>
        <p:spPr>
          <a:xfrm rot="16200000" flipV="1">
            <a:off x="4383682" y="3656304"/>
            <a:ext cx="906568" cy="2962235"/>
          </a:xfrm>
          <a:prstGeom prst="bentConnector2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Vinklad koppling 25"/>
          <p:cNvCxnSpPr/>
          <p:nvPr/>
        </p:nvCxnSpPr>
        <p:spPr>
          <a:xfrm flipV="1">
            <a:off x="6318084" y="5308215"/>
            <a:ext cx="3094860" cy="166474"/>
          </a:xfrm>
          <a:prstGeom prst="bentConnector3">
            <a:avLst>
              <a:gd name="adj1" fmla="val 100228"/>
            </a:avLst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ktangel 30"/>
          <p:cNvSpPr/>
          <p:nvPr/>
        </p:nvSpPr>
        <p:spPr>
          <a:xfrm>
            <a:off x="9240429" y="2336269"/>
            <a:ext cx="641187" cy="166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ktangel 31"/>
          <p:cNvSpPr/>
          <p:nvPr/>
        </p:nvSpPr>
        <p:spPr>
          <a:xfrm>
            <a:off x="8359557" y="2317169"/>
            <a:ext cx="641187" cy="166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ktangel 32"/>
          <p:cNvSpPr/>
          <p:nvPr/>
        </p:nvSpPr>
        <p:spPr>
          <a:xfrm>
            <a:off x="8429661" y="3108885"/>
            <a:ext cx="641187" cy="166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ktangel 33"/>
          <p:cNvSpPr/>
          <p:nvPr/>
        </p:nvSpPr>
        <p:spPr>
          <a:xfrm>
            <a:off x="9240429" y="3108886"/>
            <a:ext cx="641187" cy="166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587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3100" y="76200"/>
            <a:ext cx="8305800" cy="6705600"/>
          </a:xfrm>
          <a:prstGeom prst="rect">
            <a:avLst/>
          </a:prstGeom>
        </p:spPr>
      </p:pic>
      <p:grpSp>
        <p:nvGrpSpPr>
          <p:cNvPr id="12" name="Grupp 11"/>
          <p:cNvGrpSpPr/>
          <p:nvPr/>
        </p:nvGrpSpPr>
        <p:grpSpPr>
          <a:xfrm>
            <a:off x="8119722" y="2954226"/>
            <a:ext cx="3949907" cy="1087421"/>
            <a:chOff x="8394191" y="2706623"/>
            <a:chExt cx="3949907" cy="1580246"/>
          </a:xfrm>
        </p:grpSpPr>
        <p:sp>
          <p:nvSpPr>
            <p:cNvPr id="5" name="Tår 4"/>
            <p:cNvSpPr/>
            <p:nvPr/>
          </p:nvSpPr>
          <p:spPr>
            <a:xfrm rot="10800000">
              <a:off x="8394191" y="2706623"/>
              <a:ext cx="3949907" cy="1580246"/>
            </a:xfrm>
            <a:prstGeom prst="teardrop">
              <a:avLst>
                <a:gd name="adj" fmla="val 116166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6" name="Rektangel 5"/>
            <p:cNvSpPr/>
            <p:nvPr/>
          </p:nvSpPr>
          <p:spPr>
            <a:xfrm>
              <a:off x="8595237" y="3366072"/>
              <a:ext cx="3448267" cy="52104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400" dirty="0" smtClean="0">
                  <a:solidFill>
                    <a:schemeClr val="tx1"/>
                  </a:solidFill>
                </a:rPr>
                <a:t>Kontrollera de angivna leveransuppgifterna, tryck på </a:t>
              </a:r>
              <a:r>
                <a:rPr lang="sv-SE" sz="1400" b="1" dirty="0" smtClean="0">
                  <a:solidFill>
                    <a:schemeClr val="tx1"/>
                  </a:solidFill>
                </a:rPr>
                <a:t>”Godkänn och lägg beställning” </a:t>
              </a:r>
              <a:endParaRPr lang="sv-SE" sz="1400" b="1" dirty="0" smtClean="0">
                <a:solidFill>
                  <a:schemeClr val="tx1"/>
                </a:solidFill>
              </a:endParaRPr>
            </a:p>
            <a:p>
              <a:r>
                <a:rPr lang="sv-SE" sz="1100" b="1" i="1" dirty="0" smtClean="0">
                  <a:solidFill>
                    <a:schemeClr val="tx1"/>
                  </a:solidFill>
                </a:rPr>
                <a:t>OBS</a:t>
              </a:r>
              <a:r>
                <a:rPr lang="sv-SE" sz="1100" b="1" i="1" dirty="0" smtClean="0">
                  <a:solidFill>
                    <a:schemeClr val="tx1"/>
                  </a:solidFill>
                </a:rPr>
                <a:t>: </a:t>
              </a:r>
              <a:r>
                <a:rPr lang="sv-SE" sz="1100" i="1" dirty="0" smtClean="0">
                  <a:solidFill>
                    <a:schemeClr val="tx1"/>
                  </a:solidFill>
                </a:rPr>
                <a:t>Du måste Bekräfta leveransinformationen!</a:t>
              </a:r>
              <a:endParaRPr lang="sv-SE" sz="1100" b="1" i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7" name="Vinklad koppling 6"/>
          <p:cNvCxnSpPr>
            <a:stCxn id="5" idx="7"/>
          </p:cNvCxnSpPr>
          <p:nvPr/>
        </p:nvCxnSpPr>
        <p:spPr>
          <a:xfrm rot="16200000" flipH="1">
            <a:off x="7281733" y="4648260"/>
            <a:ext cx="1960361" cy="92292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ktangel 7"/>
          <p:cNvSpPr/>
          <p:nvPr/>
        </p:nvSpPr>
        <p:spPr>
          <a:xfrm>
            <a:off x="9344553" y="4802828"/>
            <a:ext cx="641188" cy="138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ktangel 8"/>
          <p:cNvSpPr/>
          <p:nvPr/>
        </p:nvSpPr>
        <p:spPr>
          <a:xfrm>
            <a:off x="9344553" y="5829277"/>
            <a:ext cx="641188" cy="2606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ktangel med rundade hörn 9"/>
          <p:cNvSpPr/>
          <p:nvPr/>
        </p:nvSpPr>
        <p:spPr>
          <a:xfrm>
            <a:off x="8126268" y="6089904"/>
            <a:ext cx="1968408" cy="411480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/>
          <p:cNvSpPr/>
          <p:nvPr/>
        </p:nvSpPr>
        <p:spPr>
          <a:xfrm>
            <a:off x="9335902" y="5491392"/>
            <a:ext cx="641188" cy="138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407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178</Words>
  <Application>Microsoft Office PowerPoint</Application>
  <PresentationFormat>Bredbild</PresentationFormat>
  <Paragraphs>15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Kostolny Jakob</dc:creator>
  <cp:lastModifiedBy>Kostolny Jakob</cp:lastModifiedBy>
  <cp:revision>7</cp:revision>
  <dcterms:created xsi:type="dcterms:W3CDTF">2016-04-04T06:03:37Z</dcterms:created>
  <dcterms:modified xsi:type="dcterms:W3CDTF">2016-04-04T07:15:21Z</dcterms:modified>
</cp:coreProperties>
</file>