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4" r:id="rId4"/>
  </p:sldMasterIdLst>
  <p:notesMasterIdLst>
    <p:notesMasterId r:id="rId20"/>
  </p:notesMasterIdLst>
  <p:sldIdLst>
    <p:sldId id="256" r:id="rId5"/>
    <p:sldId id="271" r:id="rId6"/>
    <p:sldId id="269" r:id="rId7"/>
    <p:sldId id="293" r:id="rId8"/>
    <p:sldId id="267" r:id="rId9"/>
    <p:sldId id="295" r:id="rId10"/>
    <p:sldId id="296" r:id="rId11"/>
    <p:sldId id="297" r:id="rId12"/>
    <p:sldId id="298" r:id="rId13"/>
    <p:sldId id="294" r:id="rId14"/>
    <p:sldId id="261" r:id="rId15"/>
    <p:sldId id="299" r:id="rId16"/>
    <p:sldId id="300" r:id="rId17"/>
    <p:sldId id="258" r:id="rId18"/>
    <p:sldId id="268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0A109-3AF1-412F-AF0A-12D8169D9C21}" v="2" dt="2022-08-25T09:46:11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8DAC-0AAC-49DA-A8FB-AD10EFCD4A1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01C55-16AA-4886-BF44-628CC0A999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6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Smittspridningen av covid-19 förutspås öka under hösten.</a:t>
            </a:r>
            <a:br>
              <a:rPr lang="sv-SE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sv-SE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Mot bakgrund av rådande läge får hälso- och sjukvårdsledningen många frågor om nya rekommendationer och om man avråder från att hålla fysiska möten.</a:t>
            </a:r>
          </a:p>
          <a:p>
            <a:pPr algn="l"/>
            <a:endParaRPr lang="sv-SE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sv-SE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Samhällsrestriktionerna till följd av covid-19 är avskaffade sedan våren 2022. Folkhälsomyndigheten har denna vecka publicerat nya scenarier som förutspår ökande smittspridning av covid-19 under hösten. Man gör bedömningen att ytterligare smittskyddsåtgärder i samhället inte är aktuella utifrån detta scenario. Däremot kvarstår rekommendationer om smittförebyggande åtgärder inom vård och omsorg. </a:t>
            </a:r>
          </a:p>
          <a:p>
            <a:endParaRPr lang="sv-SE"/>
          </a:p>
          <a:p>
            <a:endParaRPr lang="sv-S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>
                <a:effectLst/>
                <a:latin typeface="+mj-lt"/>
              </a:rPr>
              <a:t>Riktlinjen besöksrestriktioner inom hälso- och sjukvård RIK-23050 som i korthet innebär att verksamheterna bör utforma besöksrutiner så att besök kan ske så säkert som möjligt utifrån verksamhetens förutsättningar.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59392-F71C-4136-9180-89280378A13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66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59392-F71C-4136-9180-89280378A13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16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59392-F71C-4136-9180-89280378A13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17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59392-F71C-4136-9180-89280378A13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27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59392-F71C-4136-9180-89280378A13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85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67333B-D192-42CD-8B18-E004C070F3C5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53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333B-D192-42CD-8B18-E004C070F3C5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58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333B-D192-42CD-8B18-E004C070F3C5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533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333B-D192-42CD-8B18-E004C070F3C5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692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333B-D192-42CD-8B18-E004C070F3C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217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333B-D192-42CD-8B18-E004C070F3C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705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148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67333B-D192-42CD-8B18-E004C070F3C5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416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333B-D192-42CD-8B18-E004C070F3C5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034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920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67333B-D192-42CD-8B18-E004C070F3C5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9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81293B7-DA5E-4D29-A35B-B90771223714}" type="datetimeFigureOut">
              <a:rPr lang="sv-SE" smtClean="0"/>
              <a:t>2022-08-25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67333B-D192-42CD-8B18-E004C070F3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91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elltklinisktkunskapsstod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177.se/Varmland/liv--halsa/sunda-vanor/steg-for-hallbar-hals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177.se/Varmland/sjukdomar--besvar/lungor-och-luftvagar/inflammation-och-infektion-ilungor-och-luftror/om-covid-19--coronavirus/om-vaccin-mot-covid-19/sa-gor-du-for-att-vaccinera-dig-mot-covid-1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www.regionvarmland.se/vaccinationcovid19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egeringen.se/remisser/2021/07/remiss-av-sou-202159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2493628"/>
            <a:ext cx="7285327" cy="1311128"/>
          </a:xfrm>
        </p:spPr>
        <p:txBody>
          <a:bodyPr/>
          <a:lstStyle/>
          <a:p>
            <a:r>
              <a:rPr lang="sv-SE" dirty="0"/>
              <a:t>Vårdvalsråd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000" dirty="0"/>
              <a:t>Madelene Johanzon, områdeschef, 2022-08-25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1C9B1B4-13C1-2869-0E60-CDF99F2A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30" y="0"/>
            <a:ext cx="10264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2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61504D-5D83-D9A2-3FBA-4383905E4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3380" y="4043934"/>
            <a:ext cx="8115046" cy="3240000"/>
          </a:xfrm>
        </p:spPr>
        <p:txBody>
          <a:bodyPr/>
          <a:lstStyle/>
          <a:p>
            <a:r>
              <a:rPr lang="sv-SE" sz="2000"/>
              <a:t>Webbplats </a:t>
            </a:r>
            <a:r>
              <a:rPr lang="sv-SE" sz="2000">
                <a:hlinkClick r:id="rId3"/>
              </a:rPr>
              <a:t>https://nationelltklinisktkunskapsstod.se</a:t>
            </a:r>
            <a:endParaRPr lang="sv-SE" sz="2000"/>
          </a:p>
          <a:p>
            <a:r>
              <a:rPr lang="sv-SE" sz="2000"/>
              <a:t>NKK innefattar rekommendationer anpassade att ge stöd till vårdpersonal i patientmöten som sker i primärvård. Här finns alla program när de är beslutade är beslutat. Sidan är fortfarande under uppbyggnad.</a:t>
            </a:r>
          </a:p>
          <a:p>
            <a:r>
              <a:rPr lang="sv-SE" sz="2000"/>
              <a:t>Syftet att vårdpersonal ska ha bästa möjliga kunskap innan, under och efter mötet med patienten. </a:t>
            </a:r>
          </a:p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F6E1E9-EED7-FFD2-AECF-A931BBC8E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696" y="53036"/>
            <a:ext cx="9460608" cy="3375964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303B451D-DD1E-1069-A66D-23F8FA1D8615}"/>
              </a:ext>
            </a:extLst>
          </p:cNvPr>
          <p:cNvCxnSpPr>
            <a:cxnSpLocks/>
          </p:cNvCxnSpPr>
          <p:nvPr/>
        </p:nvCxnSpPr>
        <p:spPr>
          <a:xfrm flipH="1" flipV="1">
            <a:off x="10820400" y="475198"/>
            <a:ext cx="400049" cy="150495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3263B2FF-447F-5136-84C2-E26035C4830C}"/>
              </a:ext>
            </a:extLst>
          </p:cNvPr>
          <p:cNvSpPr txBox="1"/>
          <p:nvPr/>
        </p:nvSpPr>
        <p:spPr>
          <a:xfrm>
            <a:off x="10401299" y="2079144"/>
            <a:ext cx="163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accent6"/>
                </a:solidFill>
              </a:rPr>
              <a:t>Välj Värmland	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033030-8F87-936A-3712-A2D8195C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903" y="2789970"/>
            <a:ext cx="9526247" cy="1106182"/>
          </a:xfrm>
        </p:spPr>
        <p:txBody>
          <a:bodyPr/>
          <a:lstStyle/>
          <a:p>
            <a:r>
              <a:rPr lang="sv-SE"/>
              <a:t>Nationellt kliniskt kunskapsstöd, NKK</a:t>
            </a:r>
          </a:p>
        </p:txBody>
      </p:sp>
    </p:spTree>
    <p:extLst>
      <p:ext uri="{BB962C8B-B14F-4D97-AF65-F5344CB8AC3E}">
        <p14:creationId xmlns:p14="http://schemas.microsoft.com/office/powerpoint/2010/main" val="137846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0D9D1E5-AE05-A383-E9FB-369E7478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26" y="1109339"/>
            <a:ext cx="6963747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6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73510FD-A49D-06C5-C206-B9F62AD80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84" y="737812"/>
            <a:ext cx="7211431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3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14 punkter 4">
            <a:extLst>
              <a:ext uri="{FF2B5EF4-FFF2-40B4-BE49-F238E27FC236}">
                <a16:creationId xmlns:a16="http://schemas.microsoft.com/office/drawing/2014/main" id="{CE8C6196-9AA8-3D15-5358-593BFD314F96}"/>
              </a:ext>
            </a:extLst>
          </p:cNvPr>
          <p:cNvSpPr/>
          <p:nvPr/>
        </p:nvSpPr>
        <p:spPr>
          <a:xfrm>
            <a:off x="8854752" y="110822"/>
            <a:ext cx="4132806" cy="3034023"/>
          </a:xfrm>
          <a:prstGeom prst="irregularSeal2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dirty="0"/>
              <a:t>Nya verksamheter 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033030-8F87-936A-3712-A2D8195C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24" y="-240638"/>
            <a:ext cx="7200000" cy="1325563"/>
          </a:xfrm>
        </p:spPr>
        <p:txBody>
          <a:bodyPr/>
          <a:lstStyle/>
          <a:p>
            <a:r>
              <a:rPr lang="sv-SE"/>
              <a:t>Hållbar hälsa och hälsocoacher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61504D-5D83-D9A2-3FBA-4383905E4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2425" y="1185546"/>
            <a:ext cx="9016483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 sz="2000" dirty="0"/>
              <a:t>Under onsdagen invigdes verksamheten Hållbar hälsa med digitala hälsocoacher. </a:t>
            </a:r>
          </a:p>
          <a:p>
            <a:pPr marL="251460" indent="-251460"/>
            <a:r>
              <a:rPr lang="sv-SE" sz="2000" dirty="0"/>
              <a:t>Om du vill gå programmet </a:t>
            </a:r>
            <a:r>
              <a:rPr lang="sv-SE" sz="2000" dirty="0">
                <a:hlinkClick r:id="rId3"/>
              </a:rPr>
              <a:t>Steg för hållbar hälsa eller tipsa någon annan, läs mer på 1177.</a:t>
            </a:r>
            <a:r>
              <a:rPr lang="sv-SE" sz="2000" dirty="0"/>
              <a:t>se och ladda ner </a:t>
            </a:r>
            <a:r>
              <a:rPr lang="sv-SE" sz="2000" dirty="0" err="1"/>
              <a:t>appen</a:t>
            </a:r>
            <a:r>
              <a:rPr lang="sv-SE" sz="2000" dirty="0"/>
              <a:t> Vård i Värmland .</a:t>
            </a:r>
            <a:endParaRPr lang="sv-SE" sz="2000" dirty="0">
              <a:cs typeface="Arial"/>
            </a:endParaRPr>
          </a:p>
          <a:p>
            <a:pPr marL="251460" indent="-251460"/>
            <a:r>
              <a:rPr lang="sv-SE" sz="2000" dirty="0"/>
              <a:t>För dig som vill skicka remiss:</a:t>
            </a:r>
            <a:endParaRPr lang="sv-SE" sz="2000" dirty="0">
              <a:cs typeface="Arial"/>
            </a:endParaRPr>
          </a:p>
          <a:p>
            <a:pPr marL="503555" lvl="1" indent="-251460"/>
            <a:r>
              <a:rPr lang="sv-SE" sz="2000" dirty="0"/>
              <a:t>Välj Vårdcentral Värmland som remissmottagande enhet</a:t>
            </a:r>
            <a:endParaRPr lang="sv-SE" sz="2000" dirty="0">
              <a:cs typeface="Arial"/>
            </a:endParaRPr>
          </a:p>
          <a:p>
            <a:pPr marL="503555" lvl="1" indent="-251460"/>
            <a:r>
              <a:rPr lang="sv-SE" sz="2000" dirty="0"/>
              <a:t>Väl remissmall ”levnadsvanor”</a:t>
            </a:r>
            <a:endParaRPr lang="sv-SE" sz="2000" dirty="0">
              <a:cs typeface="Arial"/>
            </a:endParaRPr>
          </a:p>
          <a:p>
            <a:pPr marL="503555" lvl="1" indent="-251460"/>
            <a:r>
              <a:rPr lang="sv-SE" sz="2000" dirty="0"/>
              <a:t>Fyll i och skicka</a:t>
            </a:r>
            <a:endParaRPr lang="sv-SE" sz="2000" dirty="0">
              <a:cs typeface="Arial"/>
            </a:endParaRPr>
          </a:p>
          <a:p>
            <a:pPr marL="251460" indent="-251460"/>
            <a:r>
              <a:rPr lang="sv-SE" sz="2000" b="1" dirty="0"/>
              <a:t>Nästa vecka</a:t>
            </a:r>
            <a:r>
              <a:rPr lang="sv-SE" sz="2000" dirty="0"/>
              <a:t> invigs </a:t>
            </a:r>
            <a:r>
              <a:rPr lang="sv-SE" sz="2000" dirty="0">
                <a:ea typeface="+mn-lt"/>
                <a:cs typeface="+mn-lt"/>
              </a:rPr>
              <a:t>verksamheten för våldsutsatta som ska erbjuda psykologisk behandling och samtalsstöd efter det akuta skedet. Mottagningen heter </a:t>
            </a:r>
            <a:r>
              <a:rPr lang="sv-SE" sz="2000" b="1" dirty="0">
                <a:ea typeface="+mn-lt"/>
                <a:cs typeface="+mn-lt"/>
              </a:rPr>
              <a:t>Behandlings- och samtalsmottagningen.</a:t>
            </a:r>
          </a:p>
        </p:txBody>
      </p:sp>
    </p:spTree>
    <p:extLst>
      <p:ext uri="{BB962C8B-B14F-4D97-AF65-F5344CB8AC3E}">
        <p14:creationId xmlns:p14="http://schemas.microsoft.com/office/powerpoint/2010/main" val="129610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13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EE3BDB-8C2B-1049-0F41-771878E1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073" y="674897"/>
            <a:ext cx="8299528" cy="1325563"/>
          </a:xfrm>
        </p:spPr>
        <p:txBody>
          <a:bodyPr/>
          <a:lstStyle/>
          <a:p>
            <a:r>
              <a:rPr lang="sv-SE"/>
              <a:t>Just nu: Inga ytterligare smittskyddsåtgärder mot covid-19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4E8499-B73B-9B57-59C5-A1B6EFA4E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3073" y="2290264"/>
            <a:ext cx="7819074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/>
              <a:t>  Detta gäller:</a:t>
            </a:r>
          </a:p>
          <a:p>
            <a:pPr marL="503555" lvl="1" indent="-251460">
              <a:buFont typeface="Arial" panose="020B0604020202020204" pitchFamily="34" charset="0"/>
              <a:buChar char="•"/>
            </a:pPr>
            <a:r>
              <a:rPr lang="sv-SE" sz="2400" b="0" i="0">
                <a:effectLst/>
                <a:latin typeface="+mj-lt"/>
              </a:rPr>
              <a:t>Smittspårning i vård och omsorg. </a:t>
            </a:r>
            <a:endParaRPr lang="sv-SE" sz="2400" b="0" i="0">
              <a:effectLst/>
              <a:latin typeface="+mj-lt"/>
              <a:cs typeface="Arial"/>
            </a:endParaRPr>
          </a:p>
          <a:p>
            <a:pPr marL="503555" lvl="1" indent="-251460">
              <a:buFont typeface="Arial" panose="020B0604020202020204" pitchFamily="34" charset="0"/>
              <a:buChar char="•"/>
            </a:pPr>
            <a:r>
              <a:rPr lang="sv-SE" sz="2400" b="0" i="0">
                <a:effectLst/>
                <a:latin typeface="+mj-lt"/>
              </a:rPr>
              <a:t>Följsamhet till basala hygienrutiner och klädregler. </a:t>
            </a:r>
            <a:endParaRPr lang="sv-SE" sz="2400" b="0" i="0">
              <a:effectLst/>
              <a:latin typeface="+mj-lt"/>
              <a:cs typeface="Arial"/>
            </a:endParaRPr>
          </a:p>
          <a:p>
            <a:pPr marL="503555" lvl="1" indent="-251460">
              <a:buFont typeface="Arial" panose="020B0604020202020204" pitchFamily="34" charset="0"/>
              <a:buChar char="•"/>
            </a:pPr>
            <a:r>
              <a:rPr lang="sv-SE" sz="2400" b="0" i="0">
                <a:effectLst/>
                <a:latin typeface="+mj-lt"/>
              </a:rPr>
              <a:t>Fullgod städning. </a:t>
            </a:r>
            <a:endParaRPr lang="sv-SE" sz="2400" b="0" i="0">
              <a:effectLst/>
              <a:latin typeface="+mj-lt"/>
              <a:cs typeface="Arial"/>
            </a:endParaRPr>
          </a:p>
          <a:p>
            <a:pPr marL="251460" lvl="1" indent="0">
              <a:buNone/>
            </a:pPr>
            <a:r>
              <a:rPr lang="sv-SE" sz="2400" b="0" i="0">
                <a:effectLst/>
                <a:latin typeface="+mj-lt"/>
              </a:rPr>
              <a:t>Rekommendation om source </a:t>
            </a:r>
            <a:r>
              <a:rPr lang="sv-SE" sz="2400" b="0" i="0" err="1">
                <a:effectLst/>
                <a:latin typeface="+mj-lt"/>
              </a:rPr>
              <a:t>control</a:t>
            </a:r>
            <a:r>
              <a:rPr lang="sv-SE" sz="2400" b="0" i="0">
                <a:effectLst/>
                <a:latin typeface="+mj-lt"/>
              </a:rPr>
              <a:t> för </a:t>
            </a:r>
            <a:r>
              <a:rPr lang="sv-SE" sz="2400" b="1" i="0">
                <a:effectLst/>
                <a:latin typeface="+mj-lt"/>
              </a:rPr>
              <a:t>patientnära personal</a:t>
            </a:r>
            <a:r>
              <a:rPr lang="sv-SE" sz="2400" b="0" i="0">
                <a:effectLst/>
                <a:latin typeface="+mj-lt"/>
              </a:rPr>
              <a:t> </a:t>
            </a:r>
            <a:r>
              <a:rPr lang="sv-SE" sz="2400" b="1" i="0">
                <a:effectLst/>
                <a:latin typeface="+mj-lt"/>
              </a:rPr>
              <a:t>i nära kontakt med patient och mellan personal</a:t>
            </a:r>
            <a:r>
              <a:rPr lang="sv-SE" sz="2400" b="0" i="0">
                <a:effectLst/>
                <a:latin typeface="+mj-lt"/>
              </a:rPr>
              <a:t> </a:t>
            </a:r>
            <a:r>
              <a:rPr lang="sv-SE" sz="2400" b="1" i="0">
                <a:effectLst/>
                <a:latin typeface="+mj-lt"/>
              </a:rPr>
              <a:t>om avstånd inte kan hållas</a:t>
            </a:r>
            <a:r>
              <a:rPr lang="sv-SE" sz="2400" b="0" i="0">
                <a:effectLst/>
                <a:latin typeface="+mj-lt"/>
              </a:rPr>
              <a:t> – till exempel på expeditioner, i rondsituationer och i möten. Se Riktlinjen besöksrestriktioner inom hälso- och sjukvård RIK-23050</a:t>
            </a:r>
            <a:r>
              <a:rPr lang="sv-SE" sz="2400">
                <a:latin typeface="+mj-lt"/>
              </a:rPr>
              <a:t> </a:t>
            </a:r>
            <a:endParaRPr lang="sv-SE">
              <a:cs typeface="Arial"/>
            </a:endParaRPr>
          </a:p>
        </p:txBody>
      </p:sp>
      <p:pic>
        <p:nvPicPr>
          <p:cNvPr id="5" name="Bild 4" descr="Covid-19 med hel fyllning">
            <a:extLst>
              <a:ext uri="{FF2B5EF4-FFF2-40B4-BE49-F238E27FC236}">
                <a16:creationId xmlns:a16="http://schemas.microsoft.com/office/drawing/2014/main" id="{8FBEF912-9FFC-EFDA-7C12-33F0059DF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4758" y="291976"/>
            <a:ext cx="1708484" cy="17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D625B4-48F1-9E19-D65B-2542D7B0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Tänk till vid sociala aktiviteter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D2E626-55F6-FA48-B26A-5858F6956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8" y="2482850"/>
            <a:ext cx="7697949" cy="3240000"/>
          </a:xfrm>
        </p:spPr>
        <p:txBody>
          <a:bodyPr/>
          <a:lstStyle/>
          <a:p>
            <a:r>
              <a:rPr lang="sv-SE" sz="2000" b="0" i="0">
                <a:effectLst/>
                <a:latin typeface="+mj-lt"/>
              </a:rPr>
              <a:t>I övrigt finns inga särskilda samhällsrestriktioner.</a:t>
            </a:r>
            <a:r>
              <a:rPr lang="sv-SE" sz="2000">
                <a:latin typeface="+mj-lt"/>
              </a:rPr>
              <a:t> </a:t>
            </a:r>
            <a:r>
              <a:rPr lang="sv-SE" sz="2000" b="0" i="0">
                <a:effectLst/>
                <a:latin typeface="+mj-lt"/>
              </a:rPr>
              <a:t>Vid sociala aktiviteter under och utanför arbetstid bör man agera med sunt förnuft. </a:t>
            </a:r>
          </a:p>
          <a:p>
            <a:pPr algn="l"/>
            <a:r>
              <a:rPr lang="sv-SE" sz="2000" b="0" i="0">
                <a:effectLst/>
                <a:latin typeface="+mj-lt"/>
              </a:rPr>
              <a:t>Den viktigaste åtgärden som var och en kan göra, är att stanna hemma vid symtom som kan vara tecken på covid-19. Detta gäller oavsett om man arbetar patientnära eller inte</a:t>
            </a:r>
            <a:r>
              <a:rPr lang="sv-SE" sz="2000">
                <a:latin typeface="+mj-lt"/>
              </a:rPr>
              <a:t>.</a:t>
            </a:r>
          </a:p>
          <a:p>
            <a:endParaRPr lang="sv-SE"/>
          </a:p>
        </p:txBody>
      </p:sp>
      <p:pic>
        <p:nvPicPr>
          <p:cNvPr id="4" name="Bild 3" descr="Covid-19 med hel fyllning">
            <a:extLst>
              <a:ext uri="{FF2B5EF4-FFF2-40B4-BE49-F238E27FC236}">
                <a16:creationId xmlns:a16="http://schemas.microsoft.com/office/drawing/2014/main" id="{EA2D67D4-F525-2572-5AA4-5BA0AFE1E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4758" y="291976"/>
            <a:ext cx="1708484" cy="17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8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4702E59-0235-3EFB-024F-17A15E7E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47" y="99548"/>
            <a:ext cx="7382905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7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8F8F3B-34EB-F01D-7957-2D4B3A7A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347" y="972000"/>
            <a:ext cx="6144126" cy="1325563"/>
          </a:xfrm>
        </p:spPr>
        <p:txBody>
          <a:bodyPr/>
          <a:lstStyle/>
          <a:p>
            <a:r>
              <a:rPr lang="sv-SE"/>
              <a:t>Vaccination mot covid-19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C769BB-D5AE-0594-9CCE-57E6F5CB2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5346" y="2482850"/>
            <a:ext cx="6144127" cy="3240000"/>
          </a:xfrm>
        </p:spPr>
        <p:txBody>
          <a:bodyPr/>
          <a:lstStyle/>
          <a:p>
            <a:r>
              <a:rPr lang="sv-SE"/>
              <a:t>Under hösten erbjuds ytterligare en påfyllnadsdos mot covid-19. </a:t>
            </a:r>
          </a:p>
          <a:p>
            <a:r>
              <a:rPr lang="sv-SE"/>
              <a:t>Personal erbjuds vaccination efter ordinarie prioritering så som ålder och risk att bli allvarligt sjuk i covid-19.</a:t>
            </a:r>
          </a:p>
          <a:p>
            <a:r>
              <a:rPr lang="sv-SE"/>
              <a:t>Tidsbokning beräknas starta i slutet av september.</a:t>
            </a:r>
          </a:p>
          <a:p>
            <a:r>
              <a:rPr lang="sv-SE"/>
              <a:t>Läs mer </a:t>
            </a:r>
            <a:r>
              <a:rPr lang="sv-SE">
                <a:hlinkClick r:id="rId3"/>
              </a:rPr>
              <a:t>på 1177.se </a:t>
            </a:r>
            <a:r>
              <a:rPr lang="sv-SE"/>
              <a:t>och </a:t>
            </a:r>
            <a:r>
              <a:rPr lang="sv-SE">
                <a:hlinkClick r:id="rId4"/>
              </a:rPr>
              <a:t>på vårdgivarwebben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E7BB4A7-7177-E1E7-B066-9DB58F7E1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7" y="17145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9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961723A-5E58-837C-40E7-B7A877FE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75" y="972000"/>
            <a:ext cx="4140000" cy="1325563"/>
          </a:xfrm>
        </p:spPr>
        <p:txBody>
          <a:bodyPr/>
          <a:lstStyle/>
          <a:p>
            <a:r>
              <a:rPr lang="en-US" dirty="0"/>
              <a:t>Remiss </a:t>
            </a:r>
            <a:r>
              <a:rPr lang="en-US" dirty="0" err="1"/>
              <a:t>ute</a:t>
            </a:r>
            <a:r>
              <a:rPr lang="en-US" dirty="0"/>
              <a:t>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4D6E20-12C8-B08D-9687-62BDEF466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3175" y="2484000"/>
            <a:ext cx="4140000" cy="3240000"/>
          </a:xfrm>
        </p:spPr>
        <p:txBody>
          <a:bodyPr/>
          <a:lstStyle/>
          <a:p>
            <a:r>
              <a:rPr lang="sv-SE" dirty="0">
                <a:hlinkClick r:id="rId2"/>
              </a:rPr>
              <a:t>Remiss SOU 2021:59 Vägen till ökad tillgänglighet – långsiktig, strategisk och i samverkan - Regeringen.se</a:t>
            </a:r>
            <a:endParaRPr lang="sv-SE" dirty="0"/>
          </a:p>
          <a:p>
            <a:r>
              <a:rPr lang="sv-SE" dirty="0"/>
              <a:t>Tillgänglighetskommitté</a:t>
            </a:r>
            <a:endParaRPr lang="en-US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F7C159-CFC3-C906-22CB-26DB0091F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8010"/>
          <a:stretch/>
        </p:blipFill>
        <p:spPr>
          <a:xfrm>
            <a:off x="345601" y="10"/>
            <a:ext cx="57504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86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CA6C1F-9DD7-A706-65A9-C11B4A08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490" y="0"/>
            <a:ext cx="6951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7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B9C3ABE-7F1F-1B27-F0DE-C67CA57A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47" y="709233"/>
            <a:ext cx="8106906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3CF487B-9A12-BC9D-22CC-24CFB852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500" y="0"/>
            <a:ext cx="582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2239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livlogga PP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ivlogga PP" id="{6DE9C7F6-4318-4E6C-8B18-1486C1E45408}" vid="{B7B2D2A3-A8FF-4FE4-8B8F-DC8875C1658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471</TotalTime>
  <Words>478</Words>
  <Application>Microsoft Office PowerPoint</Application>
  <PresentationFormat>Widescreen</PresentationFormat>
  <Paragraphs>44</Paragraphs>
  <Slides>15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Region Varmland</vt:lpstr>
      <vt:lpstr>Region Varmland Grå</vt:lpstr>
      <vt:lpstr>Stor rubrik</vt:lpstr>
      <vt:lpstr>livlogga PP</vt:lpstr>
      <vt:lpstr>Vårdvalsråd</vt:lpstr>
      <vt:lpstr>Just nu: Inga ytterligare smittskyddsåtgärder mot covid-19 </vt:lpstr>
      <vt:lpstr>Tänk till vid sociala aktiviteter</vt:lpstr>
      <vt:lpstr>PowerPoint Presentation</vt:lpstr>
      <vt:lpstr>Vaccination mot covid-19</vt:lpstr>
      <vt:lpstr>Remiss ute…</vt:lpstr>
      <vt:lpstr>PowerPoint Presentation</vt:lpstr>
      <vt:lpstr>PowerPoint Presentation</vt:lpstr>
      <vt:lpstr>PowerPoint Presentation</vt:lpstr>
      <vt:lpstr>PowerPoint Presentation</vt:lpstr>
      <vt:lpstr>Nationellt kliniskt kunskapsstöd, NKK</vt:lpstr>
      <vt:lpstr>PowerPoint Presentation</vt:lpstr>
      <vt:lpstr>PowerPoint Presentation</vt:lpstr>
      <vt:lpstr>Hållbar hälsa och hälsocoacher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Förslag vaccinationsorganisation</dc:title>
  <dc:creator>Linda Lindeskov</dc:creator>
  <cp:lastModifiedBy>Madelene Johanzon</cp:lastModifiedBy>
  <cp:revision>7</cp:revision>
  <dcterms:created xsi:type="dcterms:W3CDTF">2021-08-26T09:21:19Z</dcterms:created>
  <dcterms:modified xsi:type="dcterms:W3CDTF">2022-08-25T14:16:45Z</dcterms:modified>
</cp:coreProperties>
</file>