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2" r:id="rId5"/>
    <p:sldId id="568" r:id="rId6"/>
    <p:sldId id="567" r:id="rId7"/>
    <p:sldId id="566" r:id="rId8"/>
    <p:sldId id="565" r:id="rId9"/>
    <p:sldId id="570" r:id="rId10"/>
    <p:sldId id="569" r:id="rId11"/>
  </p:sldIdLst>
  <p:sldSz cx="12192000" cy="6858000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8BB"/>
    <a:srgbClr val="018CB1"/>
    <a:srgbClr val="CAFBA5"/>
    <a:srgbClr val="D6FDA3"/>
    <a:srgbClr val="1FADCE"/>
    <a:srgbClr val="E5EDF7"/>
    <a:srgbClr val="2DB5EA"/>
    <a:srgbClr val="1EAFEB"/>
    <a:srgbClr val="1E9FE6"/>
    <a:srgbClr val="2D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2BCAE-6401-BEC6-29E9-51EB31BE4741}" v="46" dt="2022-02-08T15:26:23.373"/>
    <p1510:client id="{41A9E7A1-0218-F46B-014D-4C11F26C2603}" v="503" dt="2022-02-10T08:35:15.114"/>
    <p1510:client id="{76B171AA-17E5-96E9-D56B-89FC6E7AAE96}" v="16" dt="2022-02-08T15:21:43.084"/>
    <p1510:client id="{E5475858-01FB-ADB7-933E-398983D92567}" v="5" dt="2022-02-09T08:55:07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3A842-0A5A-8A43-9811-170726638B8B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78AFB-EECA-B04E-B9D2-F14A2687A6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62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altLang="sv-SE" b="1">
              <a:solidFill>
                <a:srgbClr val="FF0000"/>
              </a:solidFill>
            </a:endParaRPr>
          </a:p>
          <a:p>
            <a:pPr>
              <a:defRPr/>
            </a:pPr>
            <a:endParaRPr lang="sv-SE" altLang="sv-SE" b="1">
              <a:solidFill>
                <a:srgbClr val="FF0000"/>
              </a:solidFill>
            </a:endParaRPr>
          </a:p>
          <a:p>
            <a:pPr>
              <a:defRPr/>
            </a:pPr>
            <a:endParaRPr lang="sv-SE" altLang="sv-SE" b="1">
              <a:solidFill>
                <a:srgbClr val="FF0000"/>
              </a:solidFill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78AFB-EECA-B04E-B9D2-F14A2687A63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74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78AFB-EECA-B04E-B9D2-F14A2687A63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09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78AFB-EECA-B04E-B9D2-F14A2687A63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70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78AFB-EECA-B04E-B9D2-F14A2687A63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43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78AFB-EECA-B04E-B9D2-F14A2687A63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71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78AFB-EECA-B04E-B9D2-F14A2687A63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22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53129-5887-644B-B2A3-C7D5DB352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8E1D61-095D-3544-A4BA-8854F1ACD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A9B580-DD2D-C84B-8763-E1E66139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A58E66-2FEA-DB48-80EA-06CCD0EA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41BCE4-2521-A049-809F-B472FC96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49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FC4DC-E9F3-BD45-940A-5ADDBB3A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5C845E4-B917-4C49-B9EC-E27C92D1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4DB1E4-42F0-B349-96C5-C1885575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847890-2BB6-7D45-8999-1706FB8C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D6EA6-44F0-ED42-9DF8-9D858E85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90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7D8C275-BAC5-874B-AC9C-B5B529B52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D954-8021-9846-9BBD-70A71481A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63D9DE-63D3-5640-9382-6E2C24D5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A45C68-654B-FF4D-8ADA-6A7850B9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7C87EB-08C3-E841-999D-75A1ABD1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72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2D216-B9D2-0541-9D07-A8F89F05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068D69-9824-1F49-9D21-328DF828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39D862-4336-D847-B09F-A52FCCF6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23DB53-554A-3046-877B-25BE1467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4481CE-01F7-034B-B501-A1181364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62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B7A51D-7053-6949-B153-7359F21C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76B03E-E960-7A40-9433-174235DE0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EE2959-F7EA-6B4C-B982-C63EF759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D04A4A-A62F-F743-8632-656178A2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7B77F8-6D65-6E4D-8127-41A6E422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20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7499D6-9CCF-4848-9025-A47E7F64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938900-597E-E54D-91DE-126BBF15E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D7DB09-AD94-5F42-B37B-0CFEAF969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BB3C78-C75D-6246-9748-CA89AC99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6DF743-9188-6E42-A6D2-59BD904E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58F8CE-6378-D345-8E39-5E2B1BA1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57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A6283A-B52E-E344-9235-EC128CB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CA08A4-00D2-594E-A21F-5D9B024A3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C33F1F-632F-E648-BEF6-796363189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4CF8F5-6DDC-1448-9DFD-22B924EB2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40C5E06-CDE3-EB40-8CAF-E6B21D87D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055096E-7044-FF41-9E53-BF61D8A6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09C4FDE-475E-E34F-8793-4ECBD533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BFD9B42-2035-244C-B128-F9369ABC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24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AC8D19-DEC1-7242-B6C5-8EF1C0F7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C6B31-3CF3-C540-85FA-3E2FA902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E96C49-6B17-FE45-8115-570C09BB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56A9BF-2898-7D46-99FC-316E6D18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10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0D5036B-5052-C248-BB93-2CB8B58C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38C22E-F58E-B142-8212-EE840305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C0EBB54-6FA7-7B46-B452-237AABB0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16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6844DD-95A4-7A42-B067-5EC3A78C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D3393-FD7D-B545-92F7-00F0DD80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4187AC-3AA4-8742-BAC3-F11967EE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2F98D4-E486-A24F-AFB1-B3B52ED1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EE738EA-2467-8D4C-9B1B-24FEC066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B5A206-6F50-8849-874C-95DB97F5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35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9CD59B-012A-9B4D-8FDB-81F0E534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50C5B49-5724-2542-8D37-D2DBFA364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0187EA-CBD4-494F-8F8F-F3E84DE9F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FE4994-BCBE-CA4B-AE32-51DBF8D2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2A3001-BE34-E543-873E-865F8ACD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E2C034-89E3-FF47-ABC6-BC41DF6E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0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53F07A7-8E8B-0445-B020-DD8F8C91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9AF70C-BAE0-6948-93DF-90B3346FA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0CCCB-2C80-0949-8D12-C9EAD0E9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CBDE-52F2-2B4F-B07B-D88476E9591F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B184B3-D281-F041-AD35-0C53B8790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6108FB-A669-6140-B32C-5F405D343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3C7C-D93C-C14D-A438-04CAA7B45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0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vatten, utomhus, kropp, flod&#10;&#10;Automatiskt genererad beskrivning">
            <a:extLst>
              <a:ext uri="{FF2B5EF4-FFF2-40B4-BE49-F238E27FC236}">
                <a16:creationId xmlns:a16="http://schemas.microsoft.com/office/drawing/2014/main" id="{8D911E49-4956-1B45-9D15-8C56C8CE0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" t="7646" r="1739"/>
          <a:stretch/>
        </p:blipFill>
        <p:spPr>
          <a:xfrm>
            <a:off x="0" y="-1024"/>
            <a:ext cx="12192000" cy="76607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5075BB5-7048-964A-A7B7-1B60BB134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96" y="874781"/>
            <a:ext cx="9144000" cy="1473353"/>
          </a:xfrm>
        </p:spPr>
        <p:txBody>
          <a:bodyPr>
            <a:normAutofit/>
          </a:bodyPr>
          <a:lstStyle/>
          <a:p>
            <a:r>
              <a:rPr lang="sv-SE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Årjängs kommun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E0D98C-CB78-2942-AAF8-BA45709FC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94061" y="2493658"/>
            <a:ext cx="9144000" cy="7742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>
                <a:solidFill>
                  <a:schemeClr val="bg1"/>
                </a:solidFill>
                <a:latin typeface="Segoe UI"/>
                <a:cs typeface="Segoe UI"/>
              </a:rPr>
              <a:t>Utvecklingsarbete med stöd av </a:t>
            </a:r>
            <a:endParaRPr lang="sv-SE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v-SE" dirty="0">
                <a:solidFill>
                  <a:schemeClr val="bg1"/>
                </a:solidFill>
                <a:latin typeface="Segoe UI"/>
                <a:cs typeface="Segoe UI"/>
              </a:rPr>
              <a:t>Plan för god psykisk hälsa i Värmland</a:t>
            </a:r>
            <a:endParaRPr lang="sv-S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9D5C399-4D9E-3C4B-94C3-109158FF9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98" y="5620078"/>
            <a:ext cx="2287486" cy="22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6E81B5-E297-9B46-9449-21C52EC6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73" y="4755818"/>
            <a:ext cx="2293898" cy="22788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B6CE4F1-7D23-4588-B022-77F17754D505}"/>
              </a:ext>
            </a:extLst>
          </p:cNvPr>
          <p:cNvSpPr/>
          <p:nvPr/>
        </p:nvSpPr>
        <p:spPr>
          <a:xfrm>
            <a:off x="4647603" y="2413336"/>
            <a:ext cx="6096000" cy="203132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/>
              <a:t>Sydvästra Värmland, 10 mil till Karlstad</a:t>
            </a:r>
          </a:p>
          <a:p>
            <a:pPr marL="285750" indent="-285750">
              <a:buFontTx/>
              <a:buChar char="-"/>
            </a:pPr>
            <a:r>
              <a:rPr lang="sv-SE" dirty="0"/>
              <a:t>Runt 10 000 invånare varav 1800 barn och unga</a:t>
            </a:r>
            <a:endParaRPr lang="sv-SE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sv-SE" dirty="0"/>
              <a:t>Glesbygd med närhet till storstadsområde.</a:t>
            </a:r>
          </a:p>
          <a:p>
            <a:pPr marL="285750" indent="-285750">
              <a:buFontTx/>
              <a:buChar char="-"/>
            </a:pPr>
            <a:r>
              <a:rPr lang="sv-SE" dirty="0"/>
              <a:t>Låg arbetslöshet innan pandemin- nu påverkade av gränsstängningen </a:t>
            </a:r>
            <a:endParaRPr lang="sv-SE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sv-SE" dirty="0"/>
              <a:t>God samverkan lokalt- närhet till varandra</a:t>
            </a:r>
            <a:endParaRPr lang="sv-SE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sv-SE" dirty="0"/>
              <a:t>Lång resväg till specialistvård.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DF7B733-FBBD-400B-A909-33C0BE6E1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80" y="1629687"/>
            <a:ext cx="3532291" cy="3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6E81B5-E297-9B46-9449-21C52EC6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73" y="4755818"/>
            <a:ext cx="2293898" cy="22788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214A3C1-E346-449E-8D8E-B556F5CA9861}"/>
              </a:ext>
            </a:extLst>
          </p:cNvPr>
          <p:cNvSpPr/>
          <p:nvPr/>
        </p:nvSpPr>
        <p:spPr>
          <a:xfrm>
            <a:off x="4169197" y="819551"/>
            <a:ext cx="3297954" cy="156966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sz="2400" b="1"/>
          </a:p>
          <a:p>
            <a:r>
              <a:rPr lang="sv-SE" sz="2400" b="1" dirty="0"/>
              <a:t>Lokalt utvecklingsarbete</a:t>
            </a:r>
            <a:endParaRPr lang="sv-SE" sz="2400" b="1" dirty="0">
              <a:cs typeface="Calibri" panose="020F0502020204030204"/>
            </a:endParaRPr>
          </a:p>
          <a:p>
            <a:endParaRPr lang="sv-SE" sz="2400" b="1"/>
          </a:p>
          <a:p>
            <a:endParaRPr lang="sv-SE" sz="2400" b="1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A5DD6A7-BCA3-4C8B-B6C7-BC23F9E362AC}"/>
              </a:ext>
            </a:extLst>
          </p:cNvPr>
          <p:cNvSpPr txBox="1"/>
          <p:nvPr/>
        </p:nvSpPr>
        <p:spPr>
          <a:xfrm>
            <a:off x="4136725" y="3807402"/>
            <a:ext cx="425634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Insatsområde – från Regional plan för god psykisk 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Identifierade pågående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Identifierade utvecklingsområden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Vad gör vi – vad behöver vi göra mer 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Skapade en lokal plan med tillhörande aktivitetsplan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74AE64E-A5E1-4B97-9AAC-F1040BC1EF3D}"/>
              </a:ext>
            </a:extLst>
          </p:cNvPr>
          <p:cNvSpPr txBox="1"/>
          <p:nvPr/>
        </p:nvSpPr>
        <p:spPr>
          <a:xfrm>
            <a:off x="4136725" y="1825947"/>
            <a:ext cx="5644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Stimulansmedel inom överenskommelsen psykisk 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Samarbete mellan verksamheter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Kvalitetsutvecklare – Samordningsansvar- 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C783BF4-C5C0-44E9-B04A-7BC636D11905}"/>
              </a:ext>
            </a:extLst>
          </p:cNvPr>
          <p:cNvSpPr/>
          <p:nvPr/>
        </p:nvSpPr>
        <p:spPr>
          <a:xfrm>
            <a:off x="4169197" y="2878148"/>
            <a:ext cx="1477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v-SE" sz="2400" b="1" dirty="0"/>
          </a:p>
          <a:p>
            <a:r>
              <a:rPr lang="sv-SE" sz="2400" b="1" dirty="0"/>
              <a:t>Lokal plan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D7D6AE-AFAD-4D15-B215-FA8555F2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7" y="1340515"/>
            <a:ext cx="2743200" cy="36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0E81144-F037-4BB1-A2E5-C97F1DCBE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68" y="95199"/>
            <a:ext cx="5455622" cy="647245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DB6E8A3-6CBF-4368-9E00-C5E47CE5064F}"/>
              </a:ext>
            </a:extLst>
          </p:cNvPr>
          <p:cNvSpPr txBox="1"/>
          <p:nvPr/>
        </p:nvSpPr>
        <p:spPr>
          <a:xfrm>
            <a:off x="4804174" y="3245182"/>
            <a:ext cx="709126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/>
          </a:p>
          <a:p>
            <a:pPr>
              <a:spcAft>
                <a:spcPts val="600"/>
              </a:spcAft>
            </a:pPr>
            <a:endParaRPr lang="sv-SE"/>
          </a:p>
        </p:txBody>
      </p:sp>
      <p:pic>
        <p:nvPicPr>
          <p:cNvPr id="7" name="Bildobjekt 10">
            <a:extLst>
              <a:ext uri="{FF2B5EF4-FFF2-40B4-BE49-F238E27FC236}">
                <a16:creationId xmlns:a16="http://schemas.microsoft.com/office/drawing/2014/main" id="{E5A3AA79-9F06-4A42-AF9F-160E027C5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702" y="4755818"/>
            <a:ext cx="2293898" cy="227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5B5C5-C7D4-488F-A147-3B06AAD3F44B}"/>
              </a:ext>
            </a:extLst>
          </p:cNvPr>
          <p:cNvSpPr txBox="1"/>
          <p:nvPr/>
        </p:nvSpPr>
        <p:spPr>
          <a:xfrm>
            <a:off x="1341863" y="231759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4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6E81B5-E297-9B46-9449-21C52EC6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73" y="4755818"/>
            <a:ext cx="2293898" cy="22788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0D6BF2F-659C-4DC7-8F1C-58618D8EED25}"/>
              </a:ext>
            </a:extLst>
          </p:cNvPr>
          <p:cNvSpPr txBox="1"/>
          <p:nvPr/>
        </p:nvSpPr>
        <p:spPr>
          <a:xfrm>
            <a:off x="5444195" y="786377"/>
            <a:ext cx="127054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 sz="2400" b="1" dirty="0"/>
              <a:t>Exempel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BB41F98-58A1-4856-AB55-873862A3A5C3}"/>
              </a:ext>
            </a:extLst>
          </p:cNvPr>
          <p:cNvSpPr/>
          <p:nvPr/>
        </p:nvSpPr>
        <p:spPr>
          <a:xfrm>
            <a:off x="4841334" y="1600257"/>
            <a:ext cx="524080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Jobbar med överenskommelser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Samverkan alla åldrar – tidslinjen – glappet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 och dialog om varandras verksamheter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Föräldrastöd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Råd och 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Stöd till personer med samsjuklighet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HBTQ- diplomering. </a:t>
            </a:r>
          </a:p>
          <a:p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Gemensamma utbildningar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Genus och våld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Barns utsatthet på nätet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Livsviktiga snack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Psyk- E-bas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Psykisk livräddning- filmer riktat till personalgrupper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9D36906-11DF-4EF8-81FD-FA3768A5D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68" y="1742564"/>
            <a:ext cx="3906772" cy="33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5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0">
            <a:extLst>
              <a:ext uri="{FF2B5EF4-FFF2-40B4-BE49-F238E27FC236}">
                <a16:creationId xmlns:a16="http://schemas.microsoft.com/office/drawing/2014/main" id="{9D573059-4033-47BF-9490-A4C6B841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194" y="1712125"/>
            <a:ext cx="5597659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176C3-DD67-403A-9D0F-94238E719735}"/>
              </a:ext>
            </a:extLst>
          </p:cNvPr>
          <p:cNvSpPr txBox="1"/>
          <p:nvPr/>
        </p:nvSpPr>
        <p:spPr>
          <a:xfrm>
            <a:off x="2735766" y="1797205"/>
            <a:ext cx="357024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Frågor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Kontakta</a:t>
            </a:r>
            <a:r>
              <a:rPr lang="en-US" dirty="0">
                <a:cs typeface="Calibri"/>
              </a:rPr>
              <a:t>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Ulrika Ling</a:t>
            </a:r>
          </a:p>
          <a:p>
            <a:r>
              <a:rPr lang="en-US" dirty="0">
                <a:cs typeface="Calibri"/>
              </a:rPr>
              <a:t>ulrika.ling@arjang.se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Ann-Charlotte Lundin</a:t>
            </a:r>
          </a:p>
          <a:p>
            <a:r>
              <a:rPr lang="en-US" dirty="0">
                <a:cs typeface="Calibri"/>
              </a:rPr>
              <a:t>ann-charlotte.lundin@arjang.se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Malin Lindqvist</a:t>
            </a:r>
          </a:p>
          <a:p>
            <a:r>
              <a:rPr lang="en-US" dirty="0">
                <a:cs typeface="Calibri"/>
              </a:rPr>
              <a:t>malin.lindqvist@arjang.se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67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6E81B5-E297-9B46-9449-21C52EC6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73" y="4755818"/>
            <a:ext cx="2293898" cy="22788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0BA8FCDF-656C-460F-81C3-11E993164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491" y="1182036"/>
            <a:ext cx="7946330" cy="529393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D3A0223-4850-47CD-807A-4E17F8FCB89A}"/>
              </a:ext>
            </a:extLst>
          </p:cNvPr>
          <p:cNvSpPr txBox="1"/>
          <p:nvPr/>
        </p:nvSpPr>
        <p:spPr>
          <a:xfrm>
            <a:off x="4374118" y="664419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Tack från Årjäng</a:t>
            </a:r>
          </a:p>
        </p:txBody>
      </p:sp>
    </p:spTree>
    <p:extLst>
      <p:ext uri="{BB962C8B-B14F-4D97-AF65-F5344CB8AC3E}">
        <p14:creationId xmlns:p14="http://schemas.microsoft.com/office/powerpoint/2010/main" val="101192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306E9D04E1984A9C416763BC7E1349" ma:contentTypeVersion="6" ma:contentTypeDescription="Skapa ett nytt dokument." ma:contentTypeScope="" ma:versionID="af349c93224fbe07c17448bec5f955a5">
  <xsd:schema xmlns:xsd="http://www.w3.org/2001/XMLSchema" xmlns:xs="http://www.w3.org/2001/XMLSchema" xmlns:p="http://schemas.microsoft.com/office/2006/metadata/properties" xmlns:ns2="1d836980-2e57-46c3-a0b4-bd27cf4b3582" xmlns:ns3="f8f9b0ac-1854-462e-9afb-ba728718b480" targetNamespace="http://schemas.microsoft.com/office/2006/metadata/properties" ma:root="true" ma:fieldsID="06fde19ed7dd504187e8bb0d1830debf" ns2:_="" ns3:_="">
    <xsd:import namespace="1d836980-2e57-46c3-a0b4-bd27cf4b3582"/>
    <xsd:import namespace="f8f9b0ac-1854-462e-9afb-ba728718b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36980-2e57-46c3-a0b4-bd27cf4b35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9b0ac-1854-462e-9afb-ba728718b4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f9b0ac-1854-462e-9afb-ba728718b480">
      <UserInfo>
        <DisplayName>Birgitta Evensson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381B66-759C-4372-B455-1F6DF14DA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836980-2e57-46c3-a0b4-bd27cf4b3582"/>
    <ds:schemaRef ds:uri="f8f9b0ac-1854-462e-9afb-ba728718b4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3DB94F-8777-41D7-8853-B43540605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EC4EA-04D5-41F2-B74E-71294D041700}">
  <ds:schemaRefs>
    <ds:schemaRef ds:uri="http://schemas.openxmlformats.org/package/2006/metadata/core-properties"/>
    <ds:schemaRef ds:uri="1d836980-2e57-46c3-a0b4-bd27cf4b358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f8f9b0ac-1854-462e-9afb-ba728718b48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193</Words>
  <Application>Microsoft Office PowerPoint</Application>
  <PresentationFormat>Bredbild</PresentationFormat>
  <Paragraphs>69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Office-tema</vt:lpstr>
      <vt:lpstr>Årjängs kommun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josefin wallin</dc:creator>
  <cp:lastModifiedBy>Ann-Charlotte Lundin</cp:lastModifiedBy>
  <cp:revision>109</cp:revision>
  <cp:lastPrinted>2021-10-22T13:43:44Z</cp:lastPrinted>
  <dcterms:created xsi:type="dcterms:W3CDTF">2020-06-10T07:50:18Z</dcterms:created>
  <dcterms:modified xsi:type="dcterms:W3CDTF">2022-02-16T08:54:12Z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0x010100DE306E9D04E1984A9C416763BC7E1349</vt:lpwstr>
  </property>
</Properties>
</file>