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72" r:id="rId5"/>
    <p:sldMasterId id="2147483684" r:id="rId6"/>
    <p:sldMasterId id="2147483692" r:id="rId7"/>
    <p:sldMasterId id="2147483705" r:id="rId8"/>
    <p:sldMasterId id="2147483718" r:id="rId9"/>
  </p:sldMasterIdLst>
  <p:notesMasterIdLst>
    <p:notesMasterId r:id="rId26"/>
  </p:notesMasterIdLst>
  <p:sldIdLst>
    <p:sldId id="256" r:id="rId10"/>
    <p:sldId id="1448943983" r:id="rId11"/>
    <p:sldId id="1448943981" r:id="rId12"/>
    <p:sldId id="1448944003" r:id="rId13"/>
    <p:sldId id="1448944004" r:id="rId14"/>
    <p:sldId id="1448944019" r:id="rId15"/>
    <p:sldId id="1448944018" r:id="rId16"/>
    <p:sldId id="1448944008" r:id="rId17"/>
    <p:sldId id="1448944009" r:id="rId18"/>
    <p:sldId id="1448944010" r:id="rId19"/>
    <p:sldId id="1448944011" r:id="rId20"/>
    <p:sldId id="1448944012" r:id="rId21"/>
    <p:sldId id="1448944014" r:id="rId22"/>
    <p:sldId id="1448944015" r:id="rId23"/>
    <p:sldId id="1448944017" r:id="rId24"/>
    <p:sldId id="1448944013" r:id="rId25"/>
  </p:sldIdLst>
  <p:sldSz cx="12192000" cy="6858000"/>
  <p:notesSz cx="6794500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9F7429-0B65-F3AE-874A-011A7A8F1D4B}" name="Karin Svensson" initials="KS" userId="S::karin.svensson3@regionvarmland.se::9cf0b2e3-3d1f-4b76-bfcc-aa5c8e2d31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C7FBD-9119-4C1A-91FA-4150A615FCF3}" v="5" dt="2026-01-30T14:37:23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2038" autoAdjust="0"/>
  </p:normalViewPr>
  <p:slideViewPr>
    <p:cSldViewPr snapToGrid="0" showGuides="1">
      <p:cViewPr varScale="1">
        <p:scale>
          <a:sx n="75" d="100"/>
          <a:sy n="75" d="100"/>
        </p:scale>
        <p:origin x="101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Bäck" userId="243947b1-00c4-4f7a-b957-d540571fa845" providerId="ADAL" clId="{FE24727E-5B75-4550-A5C2-62B1785C0443}"/>
    <pc:docChg chg="mod modSld">
      <pc:chgData name="Maria Bäck" userId="243947b1-00c4-4f7a-b957-d540571fa845" providerId="ADAL" clId="{FE24727E-5B75-4550-A5C2-62B1785C0443}" dt="2026-01-30T14:40:15.099" v="5"/>
      <pc:docMkLst>
        <pc:docMk/>
      </pc:docMkLst>
      <pc:sldChg chg="modSp">
        <pc:chgData name="Maria Bäck" userId="243947b1-00c4-4f7a-b957-d540571fa845" providerId="ADAL" clId="{FE24727E-5B75-4550-A5C2-62B1785C0443}" dt="2026-01-30T14:37:23.469" v="4" actId="20577"/>
        <pc:sldMkLst>
          <pc:docMk/>
          <pc:sldMk cId="550873173" sldId="1448943981"/>
        </pc:sldMkLst>
        <pc:spChg chg="mod">
          <ac:chgData name="Maria Bäck" userId="243947b1-00c4-4f7a-b957-d540571fa845" providerId="ADAL" clId="{FE24727E-5B75-4550-A5C2-62B1785C0443}" dt="2026-01-30T14:37:23.469" v="4" actId="20577"/>
          <ac:spMkLst>
            <pc:docMk/>
            <pc:sldMk cId="550873173" sldId="1448943981"/>
            <ac:spMk id="8" creationId="{3222E751-ABD2-04C0-FBFA-5C02DC033B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BBEFF-D34C-4E39-AC7E-98E580AD42FA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803934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EB54C-EE4A-4A85-A1CB-D1725307F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371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B54C-EE4A-4A85-A1CB-D1725307FC8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97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B54C-EE4A-4A85-A1CB-D1725307FC8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87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B54C-EE4A-4A85-A1CB-D1725307FC8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37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B54C-EE4A-4A85-A1CB-D1725307FC8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B54C-EE4A-4A85-A1CB-D1725307FC8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54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B54C-EE4A-4A85-A1CB-D1725307FC8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245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B54C-EE4A-4A85-A1CB-D1725307FC8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437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B54C-EE4A-4A85-A1CB-D1725307FC8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44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B54C-EE4A-4A85-A1CB-D1725307FC8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975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2026-01-30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48F85BE-7AD7-2A4E-8C36-828A9B04B2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248" y="-14748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53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5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877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0671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731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612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429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C8D336-B9F8-F44C-901A-17F198877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0" y="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86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833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305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48F85BE-7AD7-2A4E-8C36-828A9B04B2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248" y="-14748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93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2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0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18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3901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167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675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573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C8D336-B9F8-F44C-901A-17F198877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0" y="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54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09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092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79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838" y="1338471"/>
            <a:ext cx="11199110" cy="4479234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838" y="617055"/>
            <a:ext cx="8168697" cy="720373"/>
          </a:xfrm>
        </p:spPr>
        <p:txBody>
          <a:bodyPr anchor="b" anchorCtr="0">
            <a:no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 skrivs här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C8D336-B9F8-F44C-901A-17F198877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0" y="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25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DCAA6D0-CE30-096F-A5A8-9B710D52CBF1}"/>
              </a:ext>
            </a:extLst>
          </p:cNvPr>
          <p:cNvSpPr/>
          <p:nvPr userDrawn="1"/>
        </p:nvSpPr>
        <p:spPr>
          <a:xfrm>
            <a:off x="10066713" y="5918662"/>
            <a:ext cx="1970116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984615F-CFA4-EB93-BDDF-9438A8985013}"/>
              </a:ext>
            </a:extLst>
          </p:cNvPr>
          <p:cNvSpPr/>
          <p:nvPr userDrawn="1"/>
        </p:nvSpPr>
        <p:spPr>
          <a:xfrm>
            <a:off x="7867403" y="5712031"/>
            <a:ext cx="2286000" cy="1068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48F85BE-7AD7-2A4E-8C36-828A9B04B2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248" y="-14748"/>
            <a:ext cx="1079500" cy="10795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0CAB2A-4595-62D6-CADB-05B272A633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4459" y="6193603"/>
            <a:ext cx="1374560" cy="201259"/>
          </a:xfrm>
          <a:prstGeom prst="rect">
            <a:avLst/>
          </a:prstGeom>
        </p:spPr>
      </p:pic>
      <p:cxnSp>
        <p:nvCxnSpPr>
          <p:cNvPr id="8" name="Rak 7">
            <a:extLst>
              <a:ext uri="{FF2B5EF4-FFF2-40B4-BE49-F238E27FC236}">
                <a16:creationId xmlns:a16="http://schemas.microsoft.com/office/drawing/2014/main" id="{7DE5D93D-7521-749F-C992-3DF9C8764BF2}"/>
              </a:ext>
            </a:extLst>
          </p:cNvPr>
          <p:cNvCxnSpPr>
            <a:cxnSpLocks/>
          </p:cNvCxnSpPr>
          <p:nvPr userDrawn="1"/>
        </p:nvCxnSpPr>
        <p:spPr>
          <a:xfrm>
            <a:off x="9992699" y="6057900"/>
            <a:ext cx="0" cy="4667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764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2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23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285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2636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3890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061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1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C8D336-B9F8-F44C-901A-17F198877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0" y="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85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5091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657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3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2026-01-30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DE7A49-A055-0745-8964-4CE3AC06A57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0" y="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DE7A49-A055-0745-8964-4CE3AC06A5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0" y="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DE7A49-A055-0745-8964-4CE3AC06A57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0" y="0"/>
            <a:ext cx="1079500" cy="10795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B843443-0C44-D7FA-96D7-8FC2887E9FA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53" y="5701461"/>
            <a:ext cx="1800639" cy="1200426"/>
          </a:xfrm>
          <a:prstGeom prst="rect">
            <a:avLst/>
          </a:prstGeom>
        </p:spPr>
      </p:pic>
      <p:cxnSp>
        <p:nvCxnSpPr>
          <p:cNvPr id="12" name="Rak 11">
            <a:extLst>
              <a:ext uri="{FF2B5EF4-FFF2-40B4-BE49-F238E27FC236}">
                <a16:creationId xmlns:a16="http://schemas.microsoft.com/office/drawing/2014/main" id="{E3B6EFF8-C872-F212-13E2-87F4D3FEAE85}"/>
              </a:ext>
            </a:extLst>
          </p:cNvPr>
          <p:cNvCxnSpPr>
            <a:cxnSpLocks/>
          </p:cNvCxnSpPr>
          <p:nvPr userDrawn="1"/>
        </p:nvCxnSpPr>
        <p:spPr>
          <a:xfrm>
            <a:off x="9992699" y="6057900"/>
            <a:ext cx="0" cy="4667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9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Antibiotikaresistens Värmland 2025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5644" y="4529674"/>
            <a:ext cx="5599074" cy="690723"/>
          </a:xfrm>
        </p:spPr>
        <p:txBody>
          <a:bodyPr/>
          <a:lstStyle/>
          <a:p>
            <a:pPr algn="ctr"/>
            <a:r>
              <a:rPr lang="sv-SE" sz="1800" dirty="0"/>
              <a:t>Strama/Klinisk mikrobiologi 250122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8D9447D-B6E2-0DFA-A444-A8BA363B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41" y="409294"/>
            <a:ext cx="4140000" cy="942979"/>
          </a:xfrm>
        </p:spPr>
        <p:txBody>
          <a:bodyPr/>
          <a:lstStyle/>
          <a:p>
            <a:pPr algn="ctr"/>
            <a:r>
              <a:rPr lang="sv-SE" dirty="0"/>
              <a:t>Grupp A-streptokocker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15BAC93-BBDA-FFCA-3E24-557FCC79D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068" y="1505578"/>
            <a:ext cx="4451946" cy="4790728"/>
          </a:xfrm>
        </p:spPr>
        <p:txBody>
          <a:bodyPr/>
          <a:lstStyle/>
          <a:p>
            <a:r>
              <a:rPr lang="sv-SE" dirty="0"/>
              <a:t>Samtliga odlingar, selekterat material </a:t>
            </a:r>
          </a:p>
          <a:p>
            <a:r>
              <a:rPr lang="sv-SE" dirty="0"/>
              <a:t>2025 n≈500 </a:t>
            </a:r>
            <a:r>
              <a:rPr lang="sv-SE" dirty="0" err="1"/>
              <a:t>pat</a:t>
            </a:r>
            <a:r>
              <a:rPr lang="sv-SE" dirty="0"/>
              <a:t> </a:t>
            </a:r>
            <a:r>
              <a:rPr lang="sv-SE" sz="1400" dirty="0"/>
              <a:t>(</a:t>
            </a:r>
            <a:r>
              <a:rPr lang="sv-SE" sz="1400" dirty="0" err="1"/>
              <a:t>tetracyklin</a:t>
            </a:r>
            <a:r>
              <a:rPr lang="sv-SE" sz="1400" dirty="0"/>
              <a:t> ≈250)</a:t>
            </a:r>
            <a:r>
              <a:rPr lang="sv-SE" dirty="0"/>
              <a:t>- betydligt färre än 2024!</a:t>
            </a:r>
          </a:p>
          <a:p>
            <a:pPr marL="0" indent="0">
              <a:buNone/>
            </a:pPr>
            <a:endParaRPr lang="sv-SE" sz="1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E7D420-B4BE-1717-F1CD-82DC1814F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77" y="3380242"/>
            <a:ext cx="4987199" cy="302312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261767C-3717-5CBB-FA59-BCBAC5209EF7}"/>
              </a:ext>
            </a:extLst>
          </p:cNvPr>
          <p:cNvSpPr/>
          <p:nvPr/>
        </p:nvSpPr>
        <p:spPr>
          <a:xfrm>
            <a:off x="5868857" y="6158273"/>
            <a:ext cx="2121635" cy="2450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Källa: </a:t>
            </a:r>
            <a:r>
              <a:rPr lang="sv-SE" dirty="0" err="1"/>
              <a:t>FoHM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141B24-6D19-E1C8-8C53-CCBFF42D6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185" y="625194"/>
            <a:ext cx="6300174" cy="41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68C510-2307-B04E-F22B-BED4BA3E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2" y="208430"/>
            <a:ext cx="4140000" cy="1064190"/>
          </a:xfrm>
        </p:spPr>
        <p:txBody>
          <a:bodyPr/>
          <a:lstStyle/>
          <a:p>
            <a:pPr algn="ctr"/>
            <a:r>
              <a:rPr lang="sv-SE" dirty="0" err="1"/>
              <a:t>Haemophilus</a:t>
            </a:r>
            <a:r>
              <a:rPr lang="sv-SE" dirty="0"/>
              <a:t> </a:t>
            </a:r>
            <a:r>
              <a:rPr lang="sv-SE" dirty="0" err="1"/>
              <a:t>influenzae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C9ED5C-BEB3-9A2C-D46F-2029C93C6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2" y="1602556"/>
            <a:ext cx="4140000" cy="4845377"/>
          </a:xfrm>
        </p:spPr>
        <p:txBody>
          <a:bodyPr/>
          <a:lstStyle/>
          <a:p>
            <a:r>
              <a:rPr lang="sv-SE" dirty="0"/>
              <a:t>Samtliga odlingar, selekterat material </a:t>
            </a:r>
          </a:p>
          <a:p>
            <a:r>
              <a:rPr lang="sv-SE" dirty="0"/>
              <a:t>2025 n≈600 </a:t>
            </a:r>
            <a:r>
              <a:rPr lang="sv-SE" dirty="0" err="1"/>
              <a:t>pat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Ampicillin</a:t>
            </a:r>
            <a:r>
              <a:rPr lang="sv-SE" dirty="0"/>
              <a:t> S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 err="1">
                <a:sym typeface="Wingdings" panose="05000000000000000000" pitchFamily="2" charset="2"/>
              </a:rPr>
              <a:t>amoxicillin</a:t>
            </a:r>
            <a:r>
              <a:rPr lang="sv-SE" dirty="0">
                <a:sym typeface="Wingdings" panose="05000000000000000000" pitchFamily="2" charset="2"/>
              </a:rPr>
              <a:t> I, </a:t>
            </a:r>
            <a:r>
              <a:rPr lang="sv-SE" dirty="0" err="1">
                <a:sym typeface="Wingdings" panose="05000000000000000000" pitchFamily="2" charset="2"/>
              </a:rPr>
              <a:t>amoxicillin</a:t>
            </a:r>
            <a:r>
              <a:rPr lang="sv-SE" dirty="0">
                <a:sym typeface="Wingdings" panose="05000000000000000000" pitchFamily="2" charset="2"/>
              </a:rPr>
              <a:t>-klavulansyra I</a:t>
            </a:r>
          </a:p>
          <a:p>
            <a:pPr marL="537750" lvl="1" indent="-285750"/>
            <a:endParaRPr lang="sv-SE" sz="16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D1AE441-31DA-1FBB-8023-8BAA95F40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1" y="800100"/>
            <a:ext cx="6096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4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2F611D-D80E-7650-05F2-B321D7E0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68" y="338954"/>
            <a:ext cx="4140000" cy="1325563"/>
          </a:xfrm>
        </p:spPr>
        <p:txBody>
          <a:bodyPr/>
          <a:lstStyle/>
          <a:p>
            <a:pPr algn="ctr"/>
            <a:r>
              <a:rPr lang="sv-SE" dirty="0" err="1"/>
              <a:t>Pseudomonas</a:t>
            </a:r>
            <a:r>
              <a:rPr lang="sv-SE" dirty="0"/>
              <a:t> </a:t>
            </a:r>
            <a:r>
              <a:rPr lang="sv-SE" dirty="0" err="1"/>
              <a:t>aeruginosa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635CDC-1BA7-FC62-E11B-03A562857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438" y="1868992"/>
            <a:ext cx="4592623" cy="4650053"/>
          </a:xfrm>
        </p:spPr>
        <p:txBody>
          <a:bodyPr/>
          <a:lstStyle/>
          <a:p>
            <a:r>
              <a:rPr lang="sv-SE" dirty="0"/>
              <a:t>Samtliga odlingar, selekterat material</a:t>
            </a:r>
          </a:p>
          <a:p>
            <a:r>
              <a:rPr lang="sv-SE" dirty="0"/>
              <a:t>2025 n≈600 </a:t>
            </a:r>
            <a:r>
              <a:rPr lang="sv-SE" dirty="0" err="1"/>
              <a:t>pat</a:t>
            </a:r>
            <a:endParaRPr lang="sv-SE" dirty="0"/>
          </a:p>
          <a:p>
            <a:endParaRPr lang="sv-SE" dirty="0"/>
          </a:p>
          <a:p>
            <a:r>
              <a:rPr lang="sv-SE" dirty="0"/>
              <a:t>P </a:t>
            </a:r>
            <a:r>
              <a:rPr lang="sv-SE" dirty="0" err="1"/>
              <a:t>aeruginosa</a:t>
            </a:r>
            <a:r>
              <a:rPr lang="sv-SE" dirty="0"/>
              <a:t> i ytliga sår- i första hand rekommenderas lokalbehandling. Resistensbestämning svaras inte ut rutinmässigt (men utförs alltid)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B658B8C-1AEE-31E2-269F-5EDBCF258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609601"/>
            <a:ext cx="626623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0E54D6-ED72-C8FD-C7C5-06B34C8C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83" y="238470"/>
            <a:ext cx="4150496" cy="1158251"/>
          </a:xfrm>
        </p:spPr>
        <p:txBody>
          <a:bodyPr/>
          <a:lstStyle/>
          <a:p>
            <a:pPr algn="ctr"/>
            <a:r>
              <a:rPr lang="sv-SE" dirty="0" err="1"/>
              <a:t>Streptococcus</a:t>
            </a:r>
            <a:r>
              <a:rPr lang="sv-SE" dirty="0"/>
              <a:t> </a:t>
            </a:r>
            <a:r>
              <a:rPr lang="sv-SE" dirty="0" err="1"/>
              <a:t>pneumoniae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31C885-0D56-2134-2A12-4244732AA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079" y="1688123"/>
            <a:ext cx="3717348" cy="4742822"/>
          </a:xfrm>
        </p:spPr>
        <p:txBody>
          <a:bodyPr/>
          <a:lstStyle/>
          <a:p>
            <a:r>
              <a:rPr lang="sv-SE" dirty="0"/>
              <a:t>Samtliga odlingar, selekterat material </a:t>
            </a:r>
          </a:p>
          <a:p>
            <a:r>
              <a:rPr lang="sv-SE" dirty="0"/>
              <a:t>2025 n≈400 </a:t>
            </a:r>
            <a:r>
              <a:rPr lang="sv-SE" dirty="0" err="1"/>
              <a:t>pat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081ECB-F397-73C7-E238-238F4918C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128" y="817595"/>
            <a:ext cx="6848572" cy="47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3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7A3CA3-DB01-F422-67F9-15B4E7F2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40" y="330977"/>
            <a:ext cx="4140000" cy="1325563"/>
          </a:xfrm>
        </p:spPr>
        <p:txBody>
          <a:bodyPr/>
          <a:lstStyle/>
          <a:p>
            <a:pPr algn="ctr"/>
            <a:r>
              <a:rPr lang="sv-SE" dirty="0"/>
              <a:t>S </a:t>
            </a:r>
            <a:r>
              <a:rPr lang="sv-SE" dirty="0" err="1"/>
              <a:t>pneumoniae</a:t>
            </a:r>
            <a:r>
              <a:rPr lang="sv-SE" dirty="0"/>
              <a:t> </a:t>
            </a:r>
            <a:r>
              <a:rPr lang="sv-SE" dirty="0" err="1"/>
              <a:t>PcV</a:t>
            </a:r>
            <a:r>
              <a:rPr lang="sv-SE" dirty="0"/>
              <a:t>/</a:t>
            </a:r>
            <a:r>
              <a:rPr lang="sv-SE" dirty="0" err="1"/>
              <a:t>PcG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AC6E55-808A-A46D-F8C9-084A4C687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740" y="1885361"/>
            <a:ext cx="4354160" cy="4279769"/>
          </a:xfrm>
        </p:spPr>
        <p:txBody>
          <a:bodyPr/>
          <a:lstStyle/>
          <a:p>
            <a:r>
              <a:rPr lang="sv-SE" dirty="0"/>
              <a:t>Samtliga odlingar, selekterat material</a:t>
            </a:r>
          </a:p>
          <a:p>
            <a:pPr lvl="1"/>
            <a:r>
              <a:rPr lang="sv-SE" dirty="0" err="1"/>
              <a:t>PcG</a:t>
            </a:r>
            <a:r>
              <a:rPr lang="sv-SE" dirty="0"/>
              <a:t> (Penicillin G) I 14,7%</a:t>
            </a:r>
          </a:p>
          <a:p>
            <a:pPr lvl="1"/>
            <a:r>
              <a:rPr lang="sv-SE" dirty="0" err="1"/>
              <a:t>PcG</a:t>
            </a:r>
            <a:r>
              <a:rPr lang="sv-SE" dirty="0"/>
              <a:t> (Penicillin G) R 2,1%</a:t>
            </a:r>
          </a:p>
          <a:p>
            <a:pPr lvl="1"/>
            <a:endParaRPr lang="sv-SE" dirty="0"/>
          </a:p>
          <a:p>
            <a:r>
              <a:rPr lang="sv-SE" dirty="0">
                <a:sym typeface="Wingdings" panose="05000000000000000000" pitchFamily="2" charset="2"/>
              </a:rPr>
              <a:t>Klinisk brytpunkt (S/I/R-tolkning) och metod vid resistensbestämning av </a:t>
            </a:r>
            <a:r>
              <a:rPr lang="sv-SE" dirty="0" err="1">
                <a:sym typeface="Wingdings" panose="05000000000000000000" pitchFamily="2" charset="2"/>
              </a:rPr>
              <a:t>PcG</a:t>
            </a:r>
            <a:r>
              <a:rPr lang="sv-SE" dirty="0">
                <a:sym typeface="Wingdings" panose="05000000000000000000" pitchFamily="2" charset="2"/>
              </a:rPr>
              <a:t> justerad 2025 vilket i viss mån kan påverka resultaten</a:t>
            </a:r>
            <a:endParaRPr lang="sv-SE" sz="1400" dirty="0">
              <a:sym typeface="Wingdings" panose="05000000000000000000" pitchFamily="2" charset="2"/>
            </a:endParaRPr>
          </a:p>
          <a:p>
            <a:pPr marL="252000" lvl="1" indent="0">
              <a:buNone/>
            </a:pPr>
            <a:endParaRPr lang="sv-SE" dirty="0"/>
          </a:p>
          <a:p>
            <a:pPr lvl="2"/>
            <a:endParaRPr lang="sv-SE" dirty="0"/>
          </a:p>
          <a:p>
            <a:pPr lvl="2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D1AF63-DB7F-BD39-9271-DA2FDBEB1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838200"/>
            <a:ext cx="6045199" cy="42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2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6A0CAE-EA27-AF28-84D5-43763F1D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981" y="340405"/>
            <a:ext cx="4818038" cy="1111323"/>
          </a:xfrm>
        </p:spPr>
        <p:txBody>
          <a:bodyPr/>
          <a:lstStyle/>
          <a:p>
            <a:pPr algn="ctr"/>
            <a:r>
              <a:rPr lang="sv-SE" dirty="0"/>
              <a:t>Penicillinresistenta pneumokocker (PRP)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6EF435-A19C-D1A0-675E-32584D116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70904" y="1627957"/>
            <a:ext cx="8946980" cy="463223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PNSP </a:t>
            </a:r>
            <a:r>
              <a:rPr lang="sv-SE" dirty="0">
                <a:sym typeface="Wingdings" panose="05000000000000000000" pitchFamily="2" charset="2"/>
              </a:rPr>
              <a:t> PRP 2025</a:t>
            </a:r>
          </a:p>
          <a:p>
            <a:pPr marL="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pPr lvl="1"/>
            <a:r>
              <a:rPr lang="sv-SE" dirty="0">
                <a:sym typeface="Wingdings" panose="05000000000000000000" pitchFamily="2" charset="2"/>
              </a:rPr>
              <a:t>PRP= Penicillin G R vid behandling av andra infektioner än meningit/</a:t>
            </a:r>
            <a:r>
              <a:rPr lang="sv-SE" dirty="0" err="1">
                <a:sym typeface="Wingdings" panose="05000000000000000000" pitchFamily="2" charset="2"/>
              </a:rPr>
              <a:t>endokardit</a:t>
            </a:r>
            <a:endParaRPr lang="sv-SE" dirty="0">
              <a:sym typeface="Wingdings" panose="05000000000000000000" pitchFamily="2" charset="2"/>
            </a:endParaRPr>
          </a:p>
          <a:p>
            <a:pPr lvl="1"/>
            <a:endParaRPr lang="sv-SE" dirty="0">
              <a:sym typeface="Wingdings" panose="05000000000000000000" pitchFamily="2" charset="2"/>
            </a:endParaRPr>
          </a:p>
          <a:p>
            <a:pPr lvl="1"/>
            <a:r>
              <a:rPr lang="sv-SE" dirty="0"/>
              <a:t>Utfallet </a:t>
            </a:r>
            <a:r>
              <a:rPr lang="sv-SE" dirty="0" err="1"/>
              <a:t>PcG</a:t>
            </a:r>
            <a:r>
              <a:rPr lang="sv-SE" dirty="0"/>
              <a:t> (meningit) R och </a:t>
            </a:r>
            <a:r>
              <a:rPr lang="sv-SE" dirty="0" err="1"/>
              <a:t>PcG</a:t>
            </a:r>
            <a:r>
              <a:rPr lang="sv-SE" dirty="0"/>
              <a:t> (behandling av andra infektioner än meningit/</a:t>
            </a:r>
            <a:r>
              <a:rPr lang="sv-SE" dirty="0" err="1"/>
              <a:t>endokardit</a:t>
            </a:r>
            <a:r>
              <a:rPr lang="sv-SE" dirty="0"/>
              <a:t>) I är möjligt, då uppfylls inte kriterierna för PRP</a:t>
            </a:r>
          </a:p>
          <a:p>
            <a:pPr marL="252000" lvl="1" indent="0">
              <a:buNone/>
            </a:pPr>
            <a:endParaRPr lang="sv-SE" dirty="0"/>
          </a:p>
          <a:p>
            <a:pPr lvl="1"/>
            <a:r>
              <a:rPr lang="sv-SE" dirty="0"/>
              <a:t>PRP är anmälningspliktigt och kommenteras alltid i svar</a:t>
            </a:r>
          </a:p>
        </p:txBody>
      </p:sp>
    </p:spTree>
    <p:extLst>
      <p:ext uri="{BB962C8B-B14F-4D97-AF65-F5344CB8AC3E}">
        <p14:creationId xmlns:p14="http://schemas.microsoft.com/office/powerpoint/2010/main" val="2076482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5E14F-39A6-2FE3-C580-0F13C6D7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874" y="122731"/>
            <a:ext cx="10011265" cy="857657"/>
          </a:xfrm>
        </p:spPr>
        <p:txBody>
          <a:bodyPr/>
          <a:lstStyle/>
          <a:p>
            <a:pPr algn="ctr"/>
            <a:r>
              <a:rPr lang="sv-SE" dirty="0"/>
              <a:t>VRE (</a:t>
            </a:r>
            <a:r>
              <a:rPr lang="sv-SE" dirty="0" err="1"/>
              <a:t>vankomycinresistenta</a:t>
            </a:r>
            <a:r>
              <a:rPr lang="sv-SE" dirty="0"/>
              <a:t> enterokocker)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D65684-4287-F96A-3A08-FC7934ADD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3542" y="1432874"/>
            <a:ext cx="4562333" cy="4899211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40A36B7-E7C3-B207-4005-C5E936D31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59" y="1313337"/>
            <a:ext cx="6523282" cy="423132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9322604-0693-5D89-7781-6C0CF820A5B0}"/>
              </a:ext>
            </a:extLst>
          </p:cNvPr>
          <p:cNvSpPr/>
          <p:nvPr/>
        </p:nvSpPr>
        <p:spPr>
          <a:xfrm>
            <a:off x="4601410" y="5859813"/>
            <a:ext cx="3297000" cy="472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Källa: Smittskydd och </a:t>
            </a:r>
            <a:r>
              <a:rPr lang="sv-SE" dirty="0" err="1"/>
              <a:t>FoHM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3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B60D7-1BD4-D72E-1DC8-D6FC009A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342901"/>
            <a:ext cx="8640000" cy="704850"/>
          </a:xfrm>
        </p:spPr>
        <p:txBody>
          <a:bodyPr/>
          <a:lstStyle/>
          <a:p>
            <a:pPr algn="ctr"/>
            <a:r>
              <a:rPr lang="sv-SE" dirty="0"/>
              <a:t>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A8BA5E-9B48-34F9-A976-930DEC76A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50" y="1228725"/>
            <a:ext cx="5170546" cy="5162550"/>
          </a:xfrm>
        </p:spPr>
        <p:txBody>
          <a:bodyPr/>
          <a:lstStyle/>
          <a:p>
            <a:endParaRPr lang="sv-SE" dirty="0"/>
          </a:p>
          <a:p>
            <a:endParaRPr lang="sv-SE" sz="1400" dirty="0"/>
          </a:p>
          <a:p>
            <a:endParaRPr lang="sv-SE" sz="1200" dirty="0"/>
          </a:p>
          <a:p>
            <a:endParaRPr lang="sv-SE" sz="14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1358C7-0588-554F-609C-D2C818597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7292" y="1404594"/>
            <a:ext cx="5912407" cy="4430598"/>
          </a:xfrm>
        </p:spPr>
        <p:txBody>
          <a:bodyPr/>
          <a:lstStyle/>
          <a:p>
            <a:r>
              <a:rPr lang="sv-SE" dirty="0"/>
              <a:t>Observera att konfidensintervall påverkas av nämnartal</a:t>
            </a:r>
          </a:p>
          <a:p>
            <a:endParaRPr lang="sv-SE" dirty="0"/>
          </a:p>
          <a:p>
            <a:r>
              <a:rPr lang="sv-SE" sz="2000" dirty="0"/>
              <a:t>Selekterat material= </a:t>
            </a:r>
            <a:r>
              <a:rPr lang="sv-SE" dirty="0"/>
              <a:t>korrigerat per patient </a:t>
            </a:r>
          </a:p>
          <a:p>
            <a:r>
              <a:rPr lang="sv-SE" sz="2000" dirty="0"/>
              <a:t>Ej sel</a:t>
            </a:r>
            <a:r>
              <a:rPr lang="sv-SE" dirty="0"/>
              <a:t>ekterat material= ej korrigerat per patient (dvs varje patient kan förekomma flera ggr om upprepade fynd med samma art/resistens)</a:t>
            </a:r>
          </a:p>
          <a:p>
            <a:endParaRPr lang="sv-SE" sz="2000" dirty="0"/>
          </a:p>
          <a:p>
            <a:r>
              <a:rPr lang="sv-SE" dirty="0" err="1"/>
              <a:t>FoHM</a:t>
            </a:r>
            <a:r>
              <a:rPr lang="sv-SE" dirty="0"/>
              <a:t>=Folkhälsomyndigheten</a:t>
            </a:r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05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5639679-A646-74D8-FAF0-7E9B7E1E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490195"/>
            <a:ext cx="7200000" cy="644956"/>
          </a:xfrm>
        </p:spPr>
        <p:txBody>
          <a:bodyPr/>
          <a:lstStyle/>
          <a:p>
            <a:pPr algn="ctr"/>
            <a:r>
              <a:rPr lang="sv-SE" dirty="0"/>
              <a:t>Resistensbestämning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222E751-ABD2-04C0-FBFA-5C02DC03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800" y="1517715"/>
            <a:ext cx="7673419" cy="4760536"/>
          </a:xfrm>
        </p:spPr>
        <p:txBody>
          <a:bodyPr/>
          <a:lstStyle/>
          <a:p>
            <a:r>
              <a:rPr lang="sv-SE" dirty="0"/>
              <a:t>S/I/R-definition sedan 2019</a:t>
            </a:r>
          </a:p>
          <a:p>
            <a:pPr lvl="1"/>
            <a:r>
              <a:rPr lang="sv-SE" dirty="0">
                <a:solidFill>
                  <a:srgbClr val="92D050"/>
                </a:solidFill>
              </a:rPr>
              <a:t>S= Känslig vid normal dosering</a:t>
            </a:r>
          </a:p>
          <a:p>
            <a:pPr lvl="1"/>
            <a:r>
              <a:rPr lang="sv-SE" dirty="0">
                <a:solidFill>
                  <a:srgbClr val="00B050"/>
                </a:solidFill>
              </a:rPr>
              <a:t>I= Känslig vid hög dosering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R= Resistent</a:t>
            </a: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Resistensbestämning utförs </a:t>
            </a:r>
            <a:r>
              <a:rPr lang="sv-SE" dirty="0" err="1"/>
              <a:t>ffa</a:t>
            </a:r>
            <a:r>
              <a:rPr lang="sv-SE" dirty="0"/>
              <a:t> med lappdiffusion, men i vissa fall med MIC-bestämning (buljongspädning el gradienttest)</a:t>
            </a:r>
          </a:p>
        </p:txBody>
      </p:sp>
    </p:spTree>
    <p:extLst>
      <p:ext uri="{BB962C8B-B14F-4D97-AF65-F5344CB8AC3E}">
        <p14:creationId xmlns:p14="http://schemas.microsoft.com/office/powerpoint/2010/main" val="5508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2B4791D-CB6B-3FE6-6967-C335257F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147" y="379147"/>
            <a:ext cx="4140000" cy="756317"/>
          </a:xfrm>
        </p:spPr>
        <p:txBody>
          <a:bodyPr/>
          <a:lstStyle/>
          <a:p>
            <a:r>
              <a:rPr lang="sv-SE" dirty="0" err="1"/>
              <a:t>Escherichia</a:t>
            </a:r>
            <a:r>
              <a:rPr lang="sv-SE" dirty="0"/>
              <a:t> </a:t>
            </a:r>
            <a:r>
              <a:rPr lang="sv-SE" dirty="0" err="1"/>
              <a:t>coli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210A04D-C4DA-7618-947D-70ABFAA87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289" y="1406769"/>
            <a:ext cx="4140000" cy="5072084"/>
          </a:xfrm>
        </p:spPr>
        <p:txBody>
          <a:bodyPr/>
          <a:lstStyle/>
          <a:p>
            <a:r>
              <a:rPr lang="sv-SE" dirty="0"/>
              <a:t>Antibiotika vid okomplicerad UVI</a:t>
            </a:r>
          </a:p>
          <a:p>
            <a:endParaRPr lang="sv-SE" dirty="0"/>
          </a:p>
          <a:p>
            <a:r>
              <a:rPr lang="sv-SE" dirty="0"/>
              <a:t>Samtliga odlingar (</a:t>
            </a:r>
            <a:r>
              <a:rPr lang="sv-SE" dirty="0" err="1"/>
              <a:t>ffa</a:t>
            </a:r>
            <a:r>
              <a:rPr lang="sv-SE" dirty="0"/>
              <a:t> urin), ej selekterat material</a:t>
            </a:r>
          </a:p>
          <a:p>
            <a:r>
              <a:rPr lang="sv-SE" dirty="0"/>
              <a:t>2025 n≈9500 </a:t>
            </a:r>
            <a:r>
              <a:rPr lang="sv-SE" dirty="0" err="1"/>
              <a:t>odl</a:t>
            </a:r>
            <a:endParaRPr lang="sv-SE" dirty="0"/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A62E3B2-56A1-2C95-94A6-15D9C6D8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47" y="1293649"/>
            <a:ext cx="5693790" cy="39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BADEDD-959D-7AC5-BE01-2DE60B12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276" y="439438"/>
            <a:ext cx="4140000" cy="746267"/>
          </a:xfrm>
        </p:spPr>
        <p:txBody>
          <a:bodyPr/>
          <a:lstStyle/>
          <a:p>
            <a:r>
              <a:rPr lang="sv-SE" dirty="0" err="1"/>
              <a:t>Escherichia</a:t>
            </a:r>
            <a:r>
              <a:rPr lang="sv-SE" dirty="0"/>
              <a:t> </a:t>
            </a:r>
            <a:r>
              <a:rPr lang="sv-SE" dirty="0" err="1"/>
              <a:t>coli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30659D-CAE4-A797-716D-23DB8FC2B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5276" y="1547446"/>
            <a:ext cx="4140000" cy="4582049"/>
          </a:xfrm>
        </p:spPr>
        <p:txBody>
          <a:bodyPr/>
          <a:lstStyle/>
          <a:p>
            <a:r>
              <a:rPr lang="sv-SE" dirty="0"/>
              <a:t>Antibiotika vid komplicerad UVI/annat fokus</a:t>
            </a:r>
          </a:p>
          <a:p>
            <a:endParaRPr lang="sv-SE" dirty="0"/>
          </a:p>
          <a:p>
            <a:r>
              <a:rPr lang="sv-SE" dirty="0"/>
              <a:t>Samtliga odlingar, ej selekterat material</a:t>
            </a:r>
          </a:p>
          <a:p>
            <a:r>
              <a:rPr lang="sv-SE" dirty="0"/>
              <a:t>2025 n≈10500 </a:t>
            </a:r>
            <a:r>
              <a:rPr lang="sv-SE" dirty="0" err="1"/>
              <a:t>odl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79ACB9C-F8DD-14F0-12A8-7EC3384EC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802" y="1253766"/>
            <a:ext cx="5882325" cy="40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522CE9-4E35-BC56-B1D5-0FCFC18A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490194"/>
            <a:ext cx="8640000" cy="716437"/>
          </a:xfrm>
        </p:spPr>
        <p:txBody>
          <a:bodyPr/>
          <a:lstStyle/>
          <a:p>
            <a:pPr algn="ctr"/>
            <a:r>
              <a:rPr lang="sv-SE" dirty="0"/>
              <a:t>ESBL/ESBL-CARBA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DC3FCFC-24DB-7ECF-881C-2E41F18A5E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986" y="1630837"/>
            <a:ext cx="5257014" cy="4364609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1BCA6C8-E107-E2E8-AFAC-3F9DC7A46C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3800" y="1630838"/>
            <a:ext cx="5079214" cy="436460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7096A8B-68EA-FA45-2E61-A6DDCA914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302" y="6193410"/>
            <a:ext cx="3279932" cy="4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7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99AF89-E0E4-7D7C-D18D-9835121D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167" y="396965"/>
            <a:ext cx="4140000" cy="687117"/>
          </a:xfrm>
        </p:spPr>
        <p:txBody>
          <a:bodyPr/>
          <a:lstStyle/>
          <a:p>
            <a:r>
              <a:rPr lang="sv-SE" dirty="0"/>
              <a:t>E </a:t>
            </a:r>
            <a:r>
              <a:rPr lang="sv-SE" dirty="0" err="1"/>
              <a:t>coli</a:t>
            </a:r>
            <a:r>
              <a:rPr lang="sv-SE" dirty="0"/>
              <a:t> blododling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CE5791-8700-0E0A-A521-0A516532B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6580" y="1555423"/>
            <a:ext cx="4299563" cy="4506012"/>
          </a:xfrm>
        </p:spPr>
        <p:txBody>
          <a:bodyPr/>
          <a:lstStyle/>
          <a:p>
            <a:r>
              <a:rPr lang="sv-SE" dirty="0"/>
              <a:t>Selekterat material, 2025 n≈330 </a:t>
            </a:r>
            <a:r>
              <a:rPr lang="sv-SE" dirty="0" err="1"/>
              <a:t>pat</a:t>
            </a:r>
            <a:endParaRPr lang="sv-SE" dirty="0"/>
          </a:p>
          <a:p>
            <a:pPr lvl="1"/>
            <a:r>
              <a:rPr lang="sv-SE" dirty="0" err="1"/>
              <a:t>Cefotaxim</a:t>
            </a:r>
            <a:r>
              <a:rPr lang="sv-SE" dirty="0"/>
              <a:t> 5,5%</a:t>
            </a:r>
          </a:p>
          <a:p>
            <a:pPr lvl="1"/>
            <a:r>
              <a:rPr lang="sv-SE" dirty="0" err="1"/>
              <a:t>Piperacillin-tazobaktam</a:t>
            </a:r>
            <a:r>
              <a:rPr lang="sv-SE" dirty="0"/>
              <a:t> 4,3%</a:t>
            </a:r>
          </a:p>
          <a:p>
            <a:pPr lvl="1"/>
            <a:r>
              <a:rPr lang="sv-SE" dirty="0" err="1"/>
              <a:t>Gentamicin</a:t>
            </a:r>
            <a:r>
              <a:rPr lang="sv-SE" dirty="0"/>
              <a:t> 4,3%</a:t>
            </a:r>
          </a:p>
          <a:p>
            <a:pPr lvl="1"/>
            <a:r>
              <a:rPr lang="sv-SE" dirty="0" err="1"/>
              <a:t>Ciprofloxacin</a:t>
            </a:r>
            <a:r>
              <a:rPr lang="sv-SE" dirty="0"/>
              <a:t> 9,7%</a:t>
            </a:r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13B042-BDE9-879D-F3A2-D62B716EE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133" y="1249905"/>
            <a:ext cx="6136849" cy="40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AC8A11E-1661-B0DB-062E-485A8259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61" y="338954"/>
            <a:ext cx="4140000" cy="997477"/>
          </a:xfrm>
        </p:spPr>
        <p:txBody>
          <a:bodyPr/>
          <a:lstStyle/>
          <a:p>
            <a:pPr algn="ctr"/>
            <a:r>
              <a:rPr lang="sv-SE" dirty="0" err="1"/>
              <a:t>Staphylococcus</a:t>
            </a:r>
            <a:r>
              <a:rPr lang="sv-SE" dirty="0"/>
              <a:t> </a:t>
            </a:r>
            <a:r>
              <a:rPr lang="sv-SE" dirty="0" err="1"/>
              <a:t>aureus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58313B2-98FA-9D3F-9463-FDC9C98BF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4261" y="1617785"/>
            <a:ext cx="4411752" cy="4772967"/>
          </a:xfrm>
        </p:spPr>
        <p:txBody>
          <a:bodyPr/>
          <a:lstStyle/>
          <a:p>
            <a:r>
              <a:rPr lang="sv-SE" dirty="0"/>
              <a:t>Samtliga odlingar, selekterat material </a:t>
            </a:r>
          </a:p>
          <a:p>
            <a:r>
              <a:rPr lang="sv-SE" dirty="0"/>
              <a:t>2025 n≈4000 </a:t>
            </a:r>
            <a:r>
              <a:rPr lang="sv-SE" dirty="0" err="1"/>
              <a:t>pat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A0F53DA-8944-1FA2-0566-906CC2F52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432" y="1083497"/>
            <a:ext cx="5780307" cy="40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0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05F85D7-778F-8AD4-D9D4-D7A88371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522515"/>
            <a:ext cx="8640000" cy="743578"/>
          </a:xfrm>
        </p:spPr>
        <p:txBody>
          <a:bodyPr/>
          <a:lstStyle/>
          <a:p>
            <a:pPr algn="ctr"/>
            <a:r>
              <a:rPr lang="sv-SE" dirty="0"/>
              <a:t>MRSA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E5CC3BA-84A3-7892-B430-9746036F20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F772C65-384C-7D5B-C0B8-616C4DD8D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FADBC18-29C3-E922-4B03-43A3464D9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496" y="1828800"/>
            <a:ext cx="5694091" cy="355077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C60B98E9-C7D9-C314-4648-2D311B97DA8C}"/>
              </a:ext>
            </a:extLst>
          </p:cNvPr>
          <p:cNvSpPr/>
          <p:nvPr/>
        </p:nvSpPr>
        <p:spPr>
          <a:xfrm>
            <a:off x="7388862" y="5594016"/>
            <a:ext cx="3463357" cy="3482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Källa: </a:t>
            </a:r>
            <a:r>
              <a:rPr lang="sv-SE" dirty="0" err="1"/>
              <a:t>FoHM</a:t>
            </a:r>
            <a:r>
              <a:rPr lang="sv-SE" dirty="0"/>
              <a:t> och Smittskydd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513AAD8-5E7B-2BEA-E282-F2B43F8A6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46" y="1828800"/>
            <a:ext cx="5017950" cy="35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166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1_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75613E3-39A8-5041-81CF-849C9BCE2BB5}" vid="{77CA4362-85CD-F04D-A0F3-6C77618F2087}"/>
    </a:ext>
  </a:extLst>
</a:theme>
</file>

<file path=ppt/theme/theme5.xml><?xml version="1.0" encoding="utf-8"?>
<a:theme xmlns:a="http://schemas.openxmlformats.org/drawingml/2006/main" name="2_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ya CSK (kopia)" id="{955B9465-99A5-A842-A918-BBD7E48FCCD8}" vid="{1CFE9D2A-C91B-FD48-B069-6AB4135BBF7D}"/>
    </a:ext>
  </a:extLst>
</a:theme>
</file>

<file path=ppt/theme/theme6.xml><?xml version="1.0" encoding="utf-8"?>
<a:theme xmlns:a="http://schemas.openxmlformats.org/drawingml/2006/main" name="Skanska och Region Värmland - Nya CSK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7" id="{DAB25614-E349-3A4B-ADA3-F4CAF3C4E1D8}" vid="{7E494418-A327-B640-8218-FA87115691C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da619c-f891-459a-86c0-7e00aaa13cfd" xsi:nil="true"/>
    <lcf76f155ced4ddcb4097134ff3c332f xmlns="58d3a820-0123-4d66-b4fe-26423cfd971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7B2A405BFC404FA792E5543916DE1B" ma:contentTypeVersion="13" ma:contentTypeDescription="Skapa ett nytt dokument." ma:contentTypeScope="" ma:versionID="dd59924a1f1268875b8fc6fae01e5c53">
  <xsd:schema xmlns:xsd="http://www.w3.org/2001/XMLSchema" xmlns:xs="http://www.w3.org/2001/XMLSchema" xmlns:p="http://schemas.microsoft.com/office/2006/metadata/properties" xmlns:ns2="58d3a820-0123-4d66-b4fe-26423cfd9710" xmlns:ns3="1fda619c-f891-459a-86c0-7e00aaa13cfd" targetNamespace="http://schemas.microsoft.com/office/2006/metadata/properties" ma:root="true" ma:fieldsID="14ef6ad0abdc102307eb140089361d12" ns2:_="" ns3:_="">
    <xsd:import namespace="58d3a820-0123-4d66-b4fe-26423cfd9710"/>
    <xsd:import namespace="1fda619c-f891-459a-86c0-7e00aaa13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3a820-0123-4d66-b4fe-26423cfd9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619c-f891-459a-86c0-7e00aaa13c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86d69cd-e472-4347-a418-ca1eeccea2fd}" ma:internalName="TaxCatchAll" ma:showField="CatchAllData" ma:web="1fda619c-f891-459a-86c0-7e00aaa13c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B605F-ACCE-4A47-B116-6635D9B654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11FECC-3DEA-409B-B06B-B15311012908}">
  <ds:schemaRefs>
    <ds:schemaRef ds:uri="http://schemas.microsoft.com/office/2006/documentManagement/types"/>
    <ds:schemaRef ds:uri="http://purl.org/dc/elements/1.1/"/>
    <ds:schemaRef ds:uri="41a6f869-e4b3-4ec1-bc10-4e6eaccd55c9"/>
    <ds:schemaRef ds:uri="http://schemas.openxmlformats.org/package/2006/metadata/core-properties"/>
    <ds:schemaRef ds:uri="e5da7c42-df87-4a4f-91a9-bd4304181443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02BA61-C099-4472-A624-A12F3184BDF7}"/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13170</TotalTime>
  <Words>391</Words>
  <Application>Microsoft Office PowerPoint</Application>
  <PresentationFormat>Bredbild</PresentationFormat>
  <Paragraphs>86</Paragraphs>
  <Slides>16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16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Region Varmland</vt:lpstr>
      <vt:lpstr>Region Varmland Grå</vt:lpstr>
      <vt:lpstr>Stor rubrik</vt:lpstr>
      <vt:lpstr>1_Region Varmland Grå</vt:lpstr>
      <vt:lpstr>2_Region Varmland Grå</vt:lpstr>
      <vt:lpstr>Skanska och Region Värmland - Nya CSK</vt:lpstr>
      <vt:lpstr>Antibiotikaresistens Värmland 2025</vt:lpstr>
      <vt:lpstr>Information</vt:lpstr>
      <vt:lpstr>Resistensbestämning</vt:lpstr>
      <vt:lpstr>Escherichia coli</vt:lpstr>
      <vt:lpstr>Escherichia coli</vt:lpstr>
      <vt:lpstr>ESBL/ESBL-CARBA</vt:lpstr>
      <vt:lpstr>E coli blododling</vt:lpstr>
      <vt:lpstr>Staphylococcus aureus</vt:lpstr>
      <vt:lpstr>MRSA</vt:lpstr>
      <vt:lpstr>Grupp A-streptokocker</vt:lpstr>
      <vt:lpstr>Haemophilus influenzae</vt:lpstr>
      <vt:lpstr>Pseudomonas aeruginosa</vt:lpstr>
      <vt:lpstr>Streptococcus pneumoniae</vt:lpstr>
      <vt:lpstr>S pneumoniae PcV/PcG</vt:lpstr>
      <vt:lpstr>Penicillinresistenta pneumokocker (PRP)</vt:lpstr>
      <vt:lpstr>VRE (vankomycinresistenta enterokocker)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Elisabeth Wikander</dc:creator>
  <cp:lastModifiedBy>Maria Bäck</cp:lastModifiedBy>
  <cp:revision>230</cp:revision>
  <cp:lastPrinted>2024-12-17T12:10:16Z</cp:lastPrinted>
  <dcterms:created xsi:type="dcterms:W3CDTF">2019-11-13T10:59:05Z</dcterms:created>
  <dcterms:modified xsi:type="dcterms:W3CDTF">2026-01-30T14:40:20Z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0x010100737B2A405BFC404FA792E5543916DE1B</vt:lpwstr>
  </property>
</Properties>
</file>