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 id="2147483684" r:id="rId6"/>
  </p:sldMasterIdLst>
  <p:notesMasterIdLst>
    <p:notesMasterId r:id="rId49"/>
  </p:notesMasterIdLst>
  <p:sldIdLst>
    <p:sldId id="9307" r:id="rId7"/>
    <p:sldId id="9312" r:id="rId8"/>
    <p:sldId id="256" r:id="rId9"/>
    <p:sldId id="1746" r:id="rId10"/>
    <p:sldId id="1753" r:id="rId11"/>
    <p:sldId id="1750" r:id="rId12"/>
    <p:sldId id="1748" r:id="rId13"/>
    <p:sldId id="1755" r:id="rId14"/>
    <p:sldId id="1754" r:id="rId15"/>
    <p:sldId id="1760" r:id="rId16"/>
    <p:sldId id="1756" r:id="rId17"/>
    <p:sldId id="1747" r:id="rId18"/>
    <p:sldId id="1758" r:id="rId19"/>
    <p:sldId id="304" r:id="rId20"/>
    <p:sldId id="1743" r:id="rId21"/>
    <p:sldId id="686" r:id="rId22"/>
    <p:sldId id="298" r:id="rId23"/>
    <p:sldId id="9309" r:id="rId24"/>
    <p:sldId id="9311" r:id="rId25"/>
    <p:sldId id="9313" r:id="rId26"/>
    <p:sldId id="1749" r:id="rId27"/>
    <p:sldId id="1764" r:id="rId28"/>
    <p:sldId id="1768" r:id="rId29"/>
    <p:sldId id="9279" r:id="rId30"/>
    <p:sldId id="9288" r:id="rId31"/>
    <p:sldId id="9289" r:id="rId32"/>
    <p:sldId id="265" r:id="rId33"/>
    <p:sldId id="296" r:id="rId34"/>
    <p:sldId id="268" r:id="rId35"/>
    <p:sldId id="297" r:id="rId36"/>
    <p:sldId id="9310" r:id="rId37"/>
    <p:sldId id="9306" r:id="rId38"/>
    <p:sldId id="9296" r:id="rId39"/>
    <p:sldId id="9297" r:id="rId40"/>
    <p:sldId id="9298" r:id="rId41"/>
    <p:sldId id="9299" r:id="rId42"/>
    <p:sldId id="9300" r:id="rId43"/>
    <p:sldId id="9301" r:id="rId44"/>
    <p:sldId id="9302" r:id="rId45"/>
    <p:sldId id="9304" r:id="rId46"/>
    <p:sldId id="9305" r:id="rId47"/>
    <p:sldId id="1745" r:id="rId48"/>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D2C10E-72FC-45A2-9C06-B58495CFA6B0}" v="4" dt="2022-06-02T11:18:32.364"/>
    <p1510:client id="{6FD07249-2AD5-499E-906F-ADE17CC33953}" v="1109" dt="2022-06-03T11:17:23.9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778" y="5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presProps" Target="pres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8" Type="http://schemas.openxmlformats.org/officeDocument/2006/relationships/slide" Target="slides/slide2.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7D04E3-CA35-4A0D-A9E4-EC6735260DA7}" type="doc">
      <dgm:prSet loTypeId="urn:microsoft.com/office/officeart/2005/8/layout/vList2" loCatId="list" qsTypeId="urn:microsoft.com/office/officeart/2005/8/quickstyle/simple5" qsCatId="simple" csTypeId="urn:microsoft.com/office/officeart/2005/8/colors/accent1_2" csCatId="accent1"/>
      <dgm:spPr/>
      <dgm:t>
        <a:bodyPr/>
        <a:lstStyle/>
        <a:p>
          <a:endParaRPr lang="en-US"/>
        </a:p>
      </dgm:t>
    </dgm:pt>
    <dgm:pt modelId="{51D3E01A-A042-4674-BD73-308F66043703}">
      <dgm:prSet/>
      <dgm:spPr/>
      <dgm:t>
        <a:bodyPr/>
        <a:lstStyle/>
        <a:p>
          <a:r>
            <a:rPr lang="en-US" baseline="0"/>
            <a:t>Nationell patientöversikt (NPÖ)</a:t>
          </a:r>
          <a:endParaRPr lang="en-US"/>
        </a:p>
      </dgm:t>
    </dgm:pt>
    <dgm:pt modelId="{54216A94-3932-453E-A45F-30055F77152A}" type="parTrans" cxnId="{FECBC752-0853-423D-B655-0478EF0011A4}">
      <dgm:prSet/>
      <dgm:spPr/>
      <dgm:t>
        <a:bodyPr/>
        <a:lstStyle/>
        <a:p>
          <a:endParaRPr lang="en-US"/>
        </a:p>
      </dgm:t>
    </dgm:pt>
    <dgm:pt modelId="{91A0B14B-20FE-43D9-99F6-3625822A8075}" type="sibTrans" cxnId="{FECBC752-0853-423D-B655-0478EF0011A4}">
      <dgm:prSet/>
      <dgm:spPr/>
      <dgm:t>
        <a:bodyPr/>
        <a:lstStyle/>
        <a:p>
          <a:endParaRPr lang="en-US"/>
        </a:p>
      </dgm:t>
    </dgm:pt>
    <dgm:pt modelId="{822D59F3-D8A3-48A9-85AE-29FFCCD24501}">
      <dgm:prSet/>
      <dgm:spPr/>
      <dgm:t>
        <a:bodyPr/>
        <a:lstStyle/>
        <a:p>
          <a:r>
            <a:rPr lang="en-US" baseline="0"/>
            <a:t>Journalen via nätet (Journalen)</a:t>
          </a:r>
          <a:endParaRPr lang="en-US"/>
        </a:p>
      </dgm:t>
    </dgm:pt>
    <dgm:pt modelId="{21A7CBA8-2426-4F28-B2FF-8CDF21FD68E4}" type="parTrans" cxnId="{9007DE21-E717-420A-8E28-9856DF36E539}">
      <dgm:prSet/>
      <dgm:spPr/>
      <dgm:t>
        <a:bodyPr/>
        <a:lstStyle/>
        <a:p>
          <a:endParaRPr lang="en-US"/>
        </a:p>
      </dgm:t>
    </dgm:pt>
    <dgm:pt modelId="{02DD2C9D-154A-45A9-ABCD-1B0BAB31B67D}" type="sibTrans" cxnId="{9007DE21-E717-420A-8E28-9856DF36E539}">
      <dgm:prSet/>
      <dgm:spPr/>
      <dgm:t>
        <a:bodyPr/>
        <a:lstStyle/>
        <a:p>
          <a:endParaRPr lang="en-US"/>
        </a:p>
      </dgm:t>
    </dgm:pt>
    <dgm:pt modelId="{D68E5ADC-FD11-4263-8261-BDD7A559CADE}">
      <dgm:prSet/>
      <dgm:spPr/>
      <dgm:t>
        <a:bodyPr/>
        <a:lstStyle/>
        <a:p>
          <a:r>
            <a:rPr lang="en-US" baseline="0"/>
            <a:t>Stöd och behandling (om tid finns)</a:t>
          </a:r>
          <a:endParaRPr lang="en-US"/>
        </a:p>
      </dgm:t>
    </dgm:pt>
    <dgm:pt modelId="{2AC54CEC-A978-45AD-8188-65F28F4A5723}" type="parTrans" cxnId="{DC71E857-670B-4373-BCD8-72974D4A96FE}">
      <dgm:prSet/>
      <dgm:spPr/>
      <dgm:t>
        <a:bodyPr/>
        <a:lstStyle/>
        <a:p>
          <a:endParaRPr lang="en-US"/>
        </a:p>
      </dgm:t>
    </dgm:pt>
    <dgm:pt modelId="{A1829E1B-9C16-4872-B14A-003F37E1182D}" type="sibTrans" cxnId="{DC71E857-670B-4373-BCD8-72974D4A96FE}">
      <dgm:prSet/>
      <dgm:spPr/>
      <dgm:t>
        <a:bodyPr/>
        <a:lstStyle/>
        <a:p>
          <a:endParaRPr lang="en-US"/>
        </a:p>
      </dgm:t>
    </dgm:pt>
    <dgm:pt modelId="{E9C5CF65-8434-472D-AF3A-D210BADBB9E5}" type="pres">
      <dgm:prSet presAssocID="{6C7D04E3-CA35-4A0D-A9E4-EC6735260DA7}" presName="linear" presStyleCnt="0">
        <dgm:presLayoutVars>
          <dgm:animLvl val="lvl"/>
          <dgm:resizeHandles val="exact"/>
        </dgm:presLayoutVars>
      </dgm:prSet>
      <dgm:spPr/>
    </dgm:pt>
    <dgm:pt modelId="{5E6F50EA-4492-44EB-A8FE-70DFCDFC96CE}" type="pres">
      <dgm:prSet presAssocID="{51D3E01A-A042-4674-BD73-308F66043703}" presName="parentText" presStyleLbl="node1" presStyleIdx="0" presStyleCnt="3">
        <dgm:presLayoutVars>
          <dgm:chMax val="0"/>
          <dgm:bulletEnabled val="1"/>
        </dgm:presLayoutVars>
      </dgm:prSet>
      <dgm:spPr/>
    </dgm:pt>
    <dgm:pt modelId="{B93F3284-F269-42D3-BE4A-1A1AAB6C11DD}" type="pres">
      <dgm:prSet presAssocID="{91A0B14B-20FE-43D9-99F6-3625822A8075}" presName="spacer" presStyleCnt="0"/>
      <dgm:spPr/>
    </dgm:pt>
    <dgm:pt modelId="{5A7EFB5F-41FE-49BF-8C12-0DFDA194EAF0}" type="pres">
      <dgm:prSet presAssocID="{822D59F3-D8A3-48A9-85AE-29FFCCD24501}" presName="parentText" presStyleLbl="node1" presStyleIdx="1" presStyleCnt="3">
        <dgm:presLayoutVars>
          <dgm:chMax val="0"/>
          <dgm:bulletEnabled val="1"/>
        </dgm:presLayoutVars>
      </dgm:prSet>
      <dgm:spPr/>
    </dgm:pt>
    <dgm:pt modelId="{55375136-2331-4C61-BE2C-C5F2242B7050}" type="pres">
      <dgm:prSet presAssocID="{02DD2C9D-154A-45A9-ABCD-1B0BAB31B67D}" presName="spacer" presStyleCnt="0"/>
      <dgm:spPr/>
    </dgm:pt>
    <dgm:pt modelId="{A08F834B-29A9-40DD-90EE-958CF5ADF95F}" type="pres">
      <dgm:prSet presAssocID="{D68E5ADC-FD11-4263-8261-BDD7A559CADE}" presName="parentText" presStyleLbl="node1" presStyleIdx="2" presStyleCnt="3">
        <dgm:presLayoutVars>
          <dgm:chMax val="0"/>
          <dgm:bulletEnabled val="1"/>
        </dgm:presLayoutVars>
      </dgm:prSet>
      <dgm:spPr/>
    </dgm:pt>
  </dgm:ptLst>
  <dgm:cxnLst>
    <dgm:cxn modelId="{B93E1E08-167B-48A9-9799-3D259D6D6A3A}" type="presOf" srcId="{51D3E01A-A042-4674-BD73-308F66043703}" destId="{5E6F50EA-4492-44EB-A8FE-70DFCDFC96CE}" srcOrd="0" destOrd="0" presId="urn:microsoft.com/office/officeart/2005/8/layout/vList2"/>
    <dgm:cxn modelId="{1385481F-09D0-421F-BE06-086FA0E5EF29}" type="presOf" srcId="{6C7D04E3-CA35-4A0D-A9E4-EC6735260DA7}" destId="{E9C5CF65-8434-472D-AF3A-D210BADBB9E5}" srcOrd="0" destOrd="0" presId="urn:microsoft.com/office/officeart/2005/8/layout/vList2"/>
    <dgm:cxn modelId="{9007DE21-E717-420A-8E28-9856DF36E539}" srcId="{6C7D04E3-CA35-4A0D-A9E4-EC6735260DA7}" destId="{822D59F3-D8A3-48A9-85AE-29FFCCD24501}" srcOrd="1" destOrd="0" parTransId="{21A7CBA8-2426-4F28-B2FF-8CDF21FD68E4}" sibTransId="{02DD2C9D-154A-45A9-ABCD-1B0BAB31B67D}"/>
    <dgm:cxn modelId="{FECBC752-0853-423D-B655-0478EF0011A4}" srcId="{6C7D04E3-CA35-4A0D-A9E4-EC6735260DA7}" destId="{51D3E01A-A042-4674-BD73-308F66043703}" srcOrd="0" destOrd="0" parTransId="{54216A94-3932-453E-A45F-30055F77152A}" sibTransId="{91A0B14B-20FE-43D9-99F6-3625822A8075}"/>
    <dgm:cxn modelId="{DC71E857-670B-4373-BCD8-72974D4A96FE}" srcId="{6C7D04E3-CA35-4A0D-A9E4-EC6735260DA7}" destId="{D68E5ADC-FD11-4263-8261-BDD7A559CADE}" srcOrd="2" destOrd="0" parTransId="{2AC54CEC-A978-45AD-8188-65F28F4A5723}" sibTransId="{A1829E1B-9C16-4872-B14A-003F37E1182D}"/>
    <dgm:cxn modelId="{9F99A0CD-6B38-4164-87B4-DCB20B88FD71}" type="presOf" srcId="{D68E5ADC-FD11-4263-8261-BDD7A559CADE}" destId="{A08F834B-29A9-40DD-90EE-958CF5ADF95F}" srcOrd="0" destOrd="0" presId="urn:microsoft.com/office/officeart/2005/8/layout/vList2"/>
    <dgm:cxn modelId="{C13B44F2-C452-4963-91AC-1FE22A7DE8C0}" type="presOf" srcId="{822D59F3-D8A3-48A9-85AE-29FFCCD24501}" destId="{5A7EFB5F-41FE-49BF-8C12-0DFDA194EAF0}" srcOrd="0" destOrd="0" presId="urn:microsoft.com/office/officeart/2005/8/layout/vList2"/>
    <dgm:cxn modelId="{A18BA2FA-0BB6-401E-B26C-8E7EA22EAD74}" type="presParOf" srcId="{E9C5CF65-8434-472D-AF3A-D210BADBB9E5}" destId="{5E6F50EA-4492-44EB-A8FE-70DFCDFC96CE}" srcOrd="0" destOrd="0" presId="urn:microsoft.com/office/officeart/2005/8/layout/vList2"/>
    <dgm:cxn modelId="{12990D5A-E7BC-4A42-91D8-3FF53C5157F4}" type="presParOf" srcId="{E9C5CF65-8434-472D-AF3A-D210BADBB9E5}" destId="{B93F3284-F269-42D3-BE4A-1A1AAB6C11DD}" srcOrd="1" destOrd="0" presId="urn:microsoft.com/office/officeart/2005/8/layout/vList2"/>
    <dgm:cxn modelId="{D2257404-6BC5-4F47-93EB-05219666F203}" type="presParOf" srcId="{E9C5CF65-8434-472D-AF3A-D210BADBB9E5}" destId="{5A7EFB5F-41FE-49BF-8C12-0DFDA194EAF0}" srcOrd="2" destOrd="0" presId="urn:microsoft.com/office/officeart/2005/8/layout/vList2"/>
    <dgm:cxn modelId="{ADE526CB-9C1D-4D75-B94F-713EF44EF74E}" type="presParOf" srcId="{E9C5CF65-8434-472D-AF3A-D210BADBB9E5}" destId="{55375136-2331-4C61-BE2C-C5F2242B7050}" srcOrd="3" destOrd="0" presId="urn:microsoft.com/office/officeart/2005/8/layout/vList2"/>
    <dgm:cxn modelId="{49472646-E900-4BB2-903B-00284B5B28A5}" type="presParOf" srcId="{E9C5CF65-8434-472D-AF3A-D210BADBB9E5}" destId="{A08F834B-29A9-40DD-90EE-958CF5ADF95F}"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6F50EA-4492-44EB-A8FE-70DFCDFC96CE}">
      <dsp:nvSpPr>
        <dsp:cNvPr id="0" name=""/>
        <dsp:cNvSpPr/>
      </dsp:nvSpPr>
      <dsp:spPr>
        <a:xfrm>
          <a:off x="0" y="241811"/>
          <a:ext cx="10959008" cy="126360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5740" tIns="205740" rIns="205740" bIns="205740" numCol="1" spcCol="1270" anchor="ctr" anchorCtr="0">
          <a:noAutofit/>
        </a:bodyPr>
        <a:lstStyle/>
        <a:p>
          <a:pPr marL="0" lvl="0" indent="0" algn="l" defTabSz="2400300">
            <a:lnSpc>
              <a:spcPct val="90000"/>
            </a:lnSpc>
            <a:spcBef>
              <a:spcPct val="0"/>
            </a:spcBef>
            <a:spcAft>
              <a:spcPct val="35000"/>
            </a:spcAft>
            <a:buNone/>
          </a:pPr>
          <a:r>
            <a:rPr lang="en-US" sz="5400" kern="1200" baseline="0"/>
            <a:t>Nationell patientöversikt (NPÖ)</a:t>
          </a:r>
          <a:endParaRPr lang="en-US" sz="5400" kern="1200"/>
        </a:p>
      </dsp:txBody>
      <dsp:txXfrm>
        <a:off x="61684" y="303495"/>
        <a:ext cx="10835640" cy="1140232"/>
      </dsp:txXfrm>
    </dsp:sp>
    <dsp:sp modelId="{5A7EFB5F-41FE-49BF-8C12-0DFDA194EAF0}">
      <dsp:nvSpPr>
        <dsp:cNvPr id="0" name=""/>
        <dsp:cNvSpPr/>
      </dsp:nvSpPr>
      <dsp:spPr>
        <a:xfrm>
          <a:off x="0" y="1660931"/>
          <a:ext cx="10959008" cy="126360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5740" tIns="205740" rIns="205740" bIns="205740" numCol="1" spcCol="1270" anchor="ctr" anchorCtr="0">
          <a:noAutofit/>
        </a:bodyPr>
        <a:lstStyle/>
        <a:p>
          <a:pPr marL="0" lvl="0" indent="0" algn="l" defTabSz="2400300">
            <a:lnSpc>
              <a:spcPct val="90000"/>
            </a:lnSpc>
            <a:spcBef>
              <a:spcPct val="0"/>
            </a:spcBef>
            <a:spcAft>
              <a:spcPct val="35000"/>
            </a:spcAft>
            <a:buNone/>
          </a:pPr>
          <a:r>
            <a:rPr lang="en-US" sz="5400" kern="1200" baseline="0"/>
            <a:t>Journalen via nätet (Journalen)</a:t>
          </a:r>
          <a:endParaRPr lang="en-US" sz="5400" kern="1200"/>
        </a:p>
      </dsp:txBody>
      <dsp:txXfrm>
        <a:off x="61684" y="1722615"/>
        <a:ext cx="10835640" cy="1140232"/>
      </dsp:txXfrm>
    </dsp:sp>
    <dsp:sp modelId="{A08F834B-29A9-40DD-90EE-958CF5ADF95F}">
      <dsp:nvSpPr>
        <dsp:cNvPr id="0" name=""/>
        <dsp:cNvSpPr/>
      </dsp:nvSpPr>
      <dsp:spPr>
        <a:xfrm>
          <a:off x="0" y="3080052"/>
          <a:ext cx="10959008" cy="126360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5740" tIns="205740" rIns="205740" bIns="205740" numCol="1" spcCol="1270" anchor="ctr" anchorCtr="0">
          <a:noAutofit/>
        </a:bodyPr>
        <a:lstStyle/>
        <a:p>
          <a:pPr marL="0" lvl="0" indent="0" algn="l" defTabSz="2400300">
            <a:lnSpc>
              <a:spcPct val="90000"/>
            </a:lnSpc>
            <a:spcBef>
              <a:spcPct val="0"/>
            </a:spcBef>
            <a:spcAft>
              <a:spcPct val="35000"/>
            </a:spcAft>
            <a:buNone/>
          </a:pPr>
          <a:r>
            <a:rPr lang="en-US" sz="5400" kern="1200" baseline="0"/>
            <a:t>Stöd och behandling (om tid finns)</a:t>
          </a:r>
          <a:endParaRPr lang="en-US" sz="5400" kern="1200"/>
        </a:p>
      </dsp:txBody>
      <dsp:txXfrm>
        <a:off x="61684" y="3141736"/>
        <a:ext cx="10835640" cy="114023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B413B0-BFF6-4F6E-A40E-6C10FCBC00D4}" type="datetimeFigureOut">
              <a:rPr lang="sv-SE" smtClean="0"/>
              <a:t>2022-06-03</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C33D08-1CD1-4E84-BDE1-59A2C0323A47}" type="slidenum">
              <a:rPr lang="sv-SE" smtClean="0"/>
              <a:t>‹#›</a:t>
            </a:fld>
            <a:endParaRPr lang="sv-SE"/>
          </a:p>
        </p:txBody>
      </p:sp>
    </p:spTree>
    <p:extLst>
      <p:ext uri="{BB962C8B-B14F-4D97-AF65-F5344CB8AC3E}">
        <p14:creationId xmlns:p14="http://schemas.microsoft.com/office/powerpoint/2010/main" val="370554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canea.liv.se/Document/Document?DocumentNumber=17329" TargetMode="External"/><Relationship Id="rId2" Type="http://schemas.openxmlformats.org/officeDocument/2006/relationships/slide" Target="../slides/slide28.xml"/><Relationship Id="rId1" Type="http://schemas.openxmlformats.org/officeDocument/2006/relationships/notesMaster" Target="../notesMasters/notesMaster1.xml"/><Relationship Id="rId5" Type="http://schemas.openxmlformats.org/officeDocument/2006/relationships/hyperlink" Target="http://canea.liv.se/Document/Document?DocumentNumber=9340" TargetMode="External"/><Relationship Id="rId4" Type="http://schemas.openxmlformats.org/officeDocument/2006/relationships/hyperlink" Target="http://canea.liv.se/Document/Document?DocumentNumber=9246"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inera.se/globalassets/tjanster/nationell-patientoversikt/dokument/ramverk/nationellt-regelverk-for-producenter-till-nationell-patientoversikt.pdf"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Lagen ska underlätta informationsutbyte mellan vårdgivare och mellan vårdgivare och patient. </a:t>
            </a:r>
            <a:br>
              <a:rPr lang="sv-SE"/>
            </a:br>
            <a:br>
              <a:rPr lang="sv-SE"/>
            </a:br>
            <a:r>
              <a:rPr lang="sv-SE"/>
              <a:t>Säkerheten i informationsutbytet är viktig men skyddet av patientens integritet väger tyngre i lagen.</a:t>
            </a:r>
          </a:p>
          <a:p>
            <a:r>
              <a:rPr lang="sv-SE"/>
              <a:t>Registrering och behandling av personuppgifter är nödvändig för en fungerande verksamhet, men patienten har rätt till en fredad zon. Det står till och med inskrivet i grundlagen att patienten ska skyddas mot att den personliga integriteten kränks genom att uppgifter om personen databehandlas. Hur det skyddet ska se ut beskrivs i delar av patientdatalagen.</a:t>
            </a:r>
          </a:p>
          <a:p>
            <a:r>
              <a:rPr lang="sv-SE"/>
              <a:t>Patientdatalagen kommer att påverka informationshanteringen inom hälso- och sjukvård. För införande av </a:t>
            </a:r>
            <a:r>
              <a:rPr lang="sv-SE" err="1"/>
              <a:t>it-stöd</a:t>
            </a:r>
            <a:r>
              <a:rPr lang="sv-SE"/>
              <a:t> i vården krävs att vårdgivaren (regioner, kommuner och privata vårdgivare), Socialstyrelsen och andra intressenter är överens hur lagen tolkas och </a:t>
            </a:r>
            <a:r>
              <a:rPr lang="sv-SE" err="1"/>
              <a:t>it-stöden</a:t>
            </a:r>
            <a:r>
              <a:rPr lang="sv-SE"/>
              <a:t> ska utformas utifrån tolkningen</a:t>
            </a:r>
          </a:p>
          <a:p>
            <a:endParaRPr lang="sv-SE"/>
          </a:p>
        </p:txBody>
      </p:sp>
      <p:sp>
        <p:nvSpPr>
          <p:cNvPr id="4" name="Platshållare för bildnummer 3"/>
          <p:cNvSpPr>
            <a:spLocks noGrp="1"/>
          </p:cNvSpPr>
          <p:nvPr>
            <p:ph type="sldNum" sz="quarter" idx="5"/>
          </p:nvPr>
        </p:nvSpPr>
        <p:spPr/>
        <p:txBody>
          <a:bodyPr/>
          <a:lstStyle/>
          <a:p>
            <a:fld id="{CDC33D08-1CD1-4E84-BDE1-59A2C0323A47}" type="slidenum">
              <a:rPr lang="sv-SE" smtClean="0"/>
              <a:t>4</a:t>
            </a:fld>
            <a:endParaRPr lang="sv-SE"/>
          </a:p>
        </p:txBody>
      </p:sp>
    </p:spTree>
    <p:extLst>
      <p:ext uri="{BB962C8B-B14F-4D97-AF65-F5344CB8AC3E}">
        <p14:creationId xmlns:p14="http://schemas.microsoft.com/office/powerpoint/2010/main" val="16958148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a:t>Försegla</a:t>
            </a:r>
            <a:r>
              <a:rPr lang="sv-SE" b="1" baseline="0"/>
              <a:t> konto</a:t>
            </a:r>
            <a:r>
              <a:rPr lang="sv-SE" b="1"/>
              <a:t>:</a:t>
            </a:r>
            <a:r>
              <a:rPr lang="sv-SE" b="1" baseline="0"/>
              <a:t> </a:t>
            </a:r>
            <a:r>
              <a:rPr lang="sv-SE" sz="1200" kern="1200">
                <a:solidFill>
                  <a:schemeClr val="tx1"/>
                </a:solidFill>
                <a:effectLst/>
                <a:latin typeface="+mn-lt"/>
                <a:ea typeface="+mn-ea"/>
                <a:cs typeface="+mn-cs"/>
              </a:rPr>
              <a:t>Förseglingen görs</a:t>
            </a:r>
            <a:r>
              <a:rPr lang="sv-SE" sz="1200" kern="1200" baseline="0">
                <a:solidFill>
                  <a:schemeClr val="tx1"/>
                </a:solidFill>
                <a:effectLst/>
                <a:latin typeface="+mn-lt"/>
                <a:ea typeface="+mn-ea"/>
                <a:cs typeface="+mn-cs"/>
              </a:rPr>
              <a:t> i första hand </a:t>
            </a:r>
            <a:r>
              <a:rPr lang="sv-SE" sz="1200" kern="1200">
                <a:solidFill>
                  <a:schemeClr val="tx1"/>
                </a:solidFill>
                <a:effectLst/>
                <a:latin typeface="+mn-lt"/>
                <a:ea typeface="+mn-ea"/>
                <a:cs typeface="+mn-cs"/>
              </a:rPr>
              <a:t>direkt i e-tjänsten Journalen av invånaren själv men</a:t>
            </a:r>
            <a:r>
              <a:rPr lang="sv-SE" sz="1200" kern="1200" baseline="0">
                <a:solidFill>
                  <a:schemeClr val="tx1"/>
                </a:solidFill>
                <a:effectLst/>
                <a:latin typeface="+mn-lt"/>
                <a:ea typeface="+mn-ea"/>
                <a:cs typeface="+mn-cs"/>
              </a:rPr>
              <a:t> för d</a:t>
            </a:r>
            <a:r>
              <a:rPr lang="sv-SE" sz="1200" kern="1200">
                <a:solidFill>
                  <a:schemeClr val="tx1"/>
                </a:solidFill>
                <a:effectLst/>
                <a:latin typeface="+mn-lt"/>
                <a:ea typeface="+mn-ea"/>
                <a:cs typeface="+mn-cs"/>
              </a:rPr>
              <a:t>e som inte kan eller vill försegla via detta</a:t>
            </a:r>
          </a:p>
          <a:p>
            <a:r>
              <a:rPr lang="sv-SE" sz="1200" kern="1200">
                <a:solidFill>
                  <a:schemeClr val="tx1"/>
                </a:solidFill>
                <a:effectLst/>
                <a:latin typeface="+mn-lt"/>
                <a:ea typeface="+mn-ea"/>
                <a:cs typeface="+mn-cs"/>
              </a:rPr>
              <a:t>alternativ kan det göras</a:t>
            </a:r>
            <a:r>
              <a:rPr lang="sv-SE" sz="1200" kern="1200" baseline="0">
                <a:solidFill>
                  <a:schemeClr val="tx1"/>
                </a:solidFill>
                <a:effectLst/>
                <a:latin typeface="+mn-lt"/>
                <a:ea typeface="+mn-ea"/>
                <a:cs typeface="+mn-cs"/>
              </a:rPr>
              <a:t> av administratör, </a:t>
            </a:r>
            <a:r>
              <a:rPr lang="sv-SE" sz="1200" kern="1200">
                <a:solidFill>
                  <a:schemeClr val="tx1"/>
                </a:solidFill>
                <a:effectLst/>
                <a:latin typeface="+mn-lt"/>
                <a:ea typeface="+mn-ea"/>
                <a:cs typeface="+mn-cs"/>
              </a:rPr>
              <a:t>genom telefonsamtal eller brev till Landstingets enhet Patient och medborgarstöd.</a:t>
            </a:r>
            <a:r>
              <a:rPr lang="sv-SE" sz="1200" kern="1200" baseline="0">
                <a:solidFill>
                  <a:schemeClr val="tx1"/>
                </a:solidFill>
                <a:effectLst/>
                <a:latin typeface="+mn-lt"/>
                <a:ea typeface="+mn-ea"/>
                <a:cs typeface="+mn-cs"/>
              </a:rPr>
              <a:t> </a:t>
            </a:r>
            <a:r>
              <a:rPr lang="sv-SE" sz="1200" kern="1200">
                <a:solidFill>
                  <a:schemeClr val="tx1"/>
                </a:solidFill>
                <a:effectLst/>
                <a:latin typeface="+mn-lt"/>
                <a:ea typeface="+mn-ea"/>
                <a:cs typeface="+mn-cs"/>
              </a:rPr>
              <a:t>Förseglingen gäller hela tjänsten, alltså samtliga verksamheter i samtliga regioner och landsting som är anslutna till tjänsten. Invånaren kan begära upplåsning av förseglingen via fastlagd rutin. </a:t>
            </a:r>
            <a:r>
              <a:rPr lang="sv-SE" sz="1200" kern="1200" baseline="0">
                <a:solidFill>
                  <a:schemeClr val="tx1"/>
                </a:solidFill>
                <a:effectLst/>
                <a:latin typeface="+mn-lt"/>
                <a:ea typeface="+mn-ea"/>
                <a:cs typeface="+mn-cs"/>
              </a:rPr>
              <a:t> Om en invånare inte kan/vill försegla sin journal direkt i e-tjänsten kan detta göras i vyn försegla konto i administrationsgränssnittet.</a:t>
            </a:r>
          </a:p>
          <a:p>
            <a:endParaRPr lang="sv-SE" b="1"/>
          </a:p>
          <a:p>
            <a:r>
              <a:rPr lang="sv-SE" b="1"/>
              <a:t>Spärra</a:t>
            </a:r>
            <a:r>
              <a:rPr lang="sv-SE" b="1" baseline="0"/>
              <a:t> vårdnadshavare</a:t>
            </a:r>
            <a:r>
              <a:rPr lang="sv-SE" baseline="0"/>
              <a:t>: </a:t>
            </a:r>
            <a:r>
              <a:rPr lang="sv-SE" sz="1200" kern="1200">
                <a:solidFill>
                  <a:schemeClr val="tx1"/>
                </a:solidFill>
                <a:effectLst/>
                <a:latin typeface="+mn-lt"/>
                <a:ea typeface="+mn-ea"/>
                <a:cs typeface="+mn-cs"/>
              </a:rPr>
              <a:t>I vissa fall kan sekretess gälla mot vårdnadshavaren, t.ex. då det kan antas att den</a:t>
            </a:r>
            <a:r>
              <a:rPr lang="sv-SE" sz="1200" kern="1200" baseline="0">
                <a:solidFill>
                  <a:schemeClr val="tx1"/>
                </a:solidFill>
                <a:effectLst/>
                <a:latin typeface="+mn-lt"/>
                <a:ea typeface="+mn-ea"/>
                <a:cs typeface="+mn-cs"/>
              </a:rPr>
              <a:t> </a:t>
            </a:r>
            <a:r>
              <a:rPr lang="sv-SE" sz="1200" kern="1200">
                <a:solidFill>
                  <a:schemeClr val="tx1"/>
                </a:solidFill>
                <a:effectLst/>
                <a:latin typeface="+mn-lt"/>
                <a:ea typeface="+mn-ea"/>
                <a:cs typeface="+mn-cs"/>
              </a:rPr>
              <a:t>underåriga lider betydande men om uppgifterna röjs för vårdnadshavaren. </a:t>
            </a:r>
          </a:p>
          <a:p>
            <a:r>
              <a:rPr lang="sv-SE" sz="1200" kern="1200">
                <a:solidFill>
                  <a:schemeClr val="tx1"/>
                </a:solidFill>
                <a:effectLst/>
                <a:latin typeface="+mn-lt"/>
                <a:ea typeface="+mn-ea"/>
                <a:cs typeface="+mn-cs"/>
              </a:rPr>
              <a:t>Alla vårdnadshavare har automatiskt tillgång till sina barns journaler till dess att de fyller 13 år. Om en vårdnadshavare inte bör kunna läsa sitt barns journal kan åtkomsten spärras i vyn vårdnadsrätt</a:t>
            </a:r>
          </a:p>
          <a:p>
            <a:endParaRPr lang="sv-SE" baseline="0"/>
          </a:p>
          <a:p>
            <a:pPr marL="0" marR="0" indent="0" algn="l" defTabSz="914400" rtl="0" eaLnBrk="1" fontAlgn="auto" latinLnBrk="0" hangingPunct="1">
              <a:lnSpc>
                <a:spcPct val="100000"/>
              </a:lnSpc>
              <a:spcBef>
                <a:spcPts val="0"/>
              </a:spcBef>
              <a:spcAft>
                <a:spcPts val="0"/>
              </a:spcAft>
              <a:buClrTx/>
              <a:buSzTx/>
              <a:buFontTx/>
              <a:buNone/>
              <a:tabLst/>
              <a:defRPr/>
            </a:pPr>
            <a:r>
              <a:rPr lang="sv-SE" b="1" baseline="0"/>
              <a:t>Dela journal: </a:t>
            </a:r>
            <a:r>
              <a:rPr lang="sv-SE" sz="1200" kern="1200">
                <a:solidFill>
                  <a:schemeClr val="tx1"/>
                </a:solidFill>
                <a:effectLst/>
                <a:latin typeface="+mn-lt"/>
                <a:ea typeface="+mn-ea"/>
                <a:cs typeface="+mn-cs"/>
              </a:rPr>
              <a:t>Vuxna personer ska kunna utse andra vuxna till ombud och ge dem direktåtkomst till journalinformation. Ombud skapas normalt av invånarna själva inne i e-tjänsten Journalen. Om ena parten är oförmögen att acceptera eller skapa en ombudsförfrågan kan en administratör utföra detta.</a:t>
            </a:r>
            <a:r>
              <a:rPr lang="sv-SE" sz="1200" kern="1200" baseline="0">
                <a:solidFill>
                  <a:schemeClr val="tx1"/>
                </a:solidFill>
                <a:effectLst/>
                <a:latin typeface="+mn-lt"/>
                <a:ea typeface="+mn-ea"/>
                <a:cs typeface="+mn-cs"/>
              </a:rPr>
              <a:t> </a:t>
            </a:r>
            <a:r>
              <a:rPr lang="sv-SE" sz="1200" kern="1200">
                <a:solidFill>
                  <a:schemeClr val="tx1"/>
                </a:solidFill>
                <a:effectLst/>
                <a:latin typeface="+mn-lt"/>
                <a:ea typeface="+mn-ea"/>
                <a:cs typeface="+mn-cs"/>
              </a:rPr>
              <a:t>I de fall där den ena parten inte är förmögen att acceptera eller skapa en ombudsförfrågan via användargränssnittet kan detta göras från administrationsgränssnittet.</a:t>
            </a:r>
          </a:p>
          <a:p>
            <a:endParaRPr lang="sv-SE" baseline="0"/>
          </a:p>
          <a:p>
            <a:pPr marL="0" marR="0" indent="0" algn="l" defTabSz="914400" rtl="0" eaLnBrk="1" fontAlgn="auto" latinLnBrk="0" hangingPunct="1">
              <a:lnSpc>
                <a:spcPct val="100000"/>
              </a:lnSpc>
              <a:spcBef>
                <a:spcPts val="0"/>
              </a:spcBef>
              <a:spcAft>
                <a:spcPts val="0"/>
              </a:spcAft>
              <a:buClrTx/>
              <a:buSzTx/>
              <a:buFontTx/>
              <a:buNone/>
              <a:tabLst/>
              <a:defRPr/>
            </a:pPr>
            <a:r>
              <a:rPr lang="sv-SE" b="1" baseline="0"/>
              <a:t>Minderårig tillgång</a:t>
            </a:r>
            <a:r>
              <a:rPr lang="sv-SE" baseline="0"/>
              <a:t>: </a:t>
            </a:r>
            <a:r>
              <a:rPr lang="sv-SE" sz="1200" kern="1200">
                <a:solidFill>
                  <a:schemeClr val="tx1"/>
                </a:solidFill>
                <a:effectLst/>
                <a:latin typeface="+mn-lt"/>
                <a:ea typeface="+mn-ea"/>
                <a:cs typeface="+mn-cs"/>
              </a:rPr>
              <a:t>Barn upp till 18 år ska inte ha direktåtkomst till sin egen journalinformation.</a:t>
            </a:r>
            <a:r>
              <a:rPr lang="sv-SE" sz="1200" kern="1200" baseline="0">
                <a:solidFill>
                  <a:schemeClr val="tx1"/>
                </a:solidFill>
                <a:effectLst/>
                <a:latin typeface="+mn-lt"/>
                <a:ea typeface="+mn-ea"/>
                <a:cs typeface="+mn-cs"/>
              </a:rPr>
              <a:t> </a:t>
            </a:r>
            <a:r>
              <a:rPr lang="sv-SE" sz="1200" kern="1200">
                <a:solidFill>
                  <a:schemeClr val="tx1"/>
                </a:solidFill>
                <a:effectLst/>
                <a:latin typeface="+mn-lt"/>
                <a:ea typeface="+mn-ea"/>
                <a:cs typeface="+mn-cs"/>
              </a:rPr>
              <a:t>Undantag från denna regel kan i enskilda fall beslutas av verksamhetschef.</a:t>
            </a:r>
            <a:r>
              <a:rPr lang="sv-SE" sz="1200" kern="1200" baseline="0">
                <a:solidFill>
                  <a:schemeClr val="tx1"/>
                </a:solidFill>
                <a:effectLst/>
                <a:latin typeface="+mn-lt"/>
                <a:ea typeface="+mn-ea"/>
                <a:cs typeface="+mn-cs"/>
              </a:rPr>
              <a:t> </a:t>
            </a:r>
            <a:r>
              <a:rPr lang="sv-SE" sz="1200" kern="1200">
                <a:solidFill>
                  <a:schemeClr val="tx1"/>
                </a:solidFill>
                <a:effectLst/>
                <a:latin typeface="+mn-lt"/>
                <a:ea typeface="+mn-ea"/>
                <a:cs typeface="+mn-cs"/>
              </a:rPr>
              <a:t>Detta undantag gäller då endast journalinformation från aktuell</a:t>
            </a:r>
            <a:r>
              <a:rPr lang="sv-SE" sz="1200" kern="1200" baseline="0">
                <a:solidFill>
                  <a:schemeClr val="tx1"/>
                </a:solidFill>
                <a:effectLst/>
                <a:latin typeface="+mn-lt"/>
                <a:ea typeface="+mn-ea"/>
                <a:cs typeface="+mn-cs"/>
              </a:rPr>
              <a:t> </a:t>
            </a:r>
            <a:r>
              <a:rPr lang="sv-SE" sz="1200" kern="1200">
                <a:solidFill>
                  <a:schemeClr val="tx1"/>
                </a:solidFill>
                <a:effectLst/>
                <a:latin typeface="+mn-lt"/>
                <a:ea typeface="+mn-ea"/>
                <a:cs typeface="+mn-cs"/>
              </a:rPr>
              <a:t>verksamhet/klinik. I Journalen är nu den minderårigas journal tillgänglig för vårdnadshavaren, men endast  journalinformation från angiven enhet. När eventuellt angivet datum för tillgång till en enhet infaller upphör vårdnadshavarens tillgång.</a:t>
            </a:r>
          </a:p>
          <a:p>
            <a:endParaRPr lang="sv-SE" sz="1200" kern="1200">
              <a:solidFill>
                <a:schemeClr val="tx1"/>
              </a:solidFill>
              <a:effectLst/>
              <a:latin typeface="+mn-lt"/>
              <a:ea typeface="+mn-ea"/>
              <a:cs typeface="+mn-cs"/>
            </a:endParaRPr>
          </a:p>
          <a:p>
            <a:endParaRPr lang="sv-SE"/>
          </a:p>
        </p:txBody>
      </p:sp>
      <p:sp>
        <p:nvSpPr>
          <p:cNvPr id="4" name="Platshållare för bildnummer 3"/>
          <p:cNvSpPr>
            <a:spLocks noGrp="1"/>
          </p:cNvSpPr>
          <p:nvPr>
            <p:ph type="sldNum" sz="quarter" idx="10"/>
          </p:nvPr>
        </p:nvSpPr>
        <p:spPr/>
        <p:txBody>
          <a:bodyPr/>
          <a:lstStyle/>
          <a:p>
            <a:fld id="{4C642DB5-11BA-4B21-AF01-20CD71D1FAFB}" type="slidenum">
              <a:rPr lang="sv-SE" smtClean="0"/>
              <a:t>27</a:t>
            </a:fld>
            <a:endParaRPr lang="sv-SE"/>
          </a:p>
        </p:txBody>
      </p:sp>
    </p:spTree>
    <p:extLst>
      <p:ext uri="{BB962C8B-B14F-4D97-AF65-F5344CB8AC3E}">
        <p14:creationId xmlns:p14="http://schemas.microsoft.com/office/powerpoint/2010/main" val="30616494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a:solidFill>
                  <a:schemeClr val="tx1"/>
                </a:solidFill>
                <a:effectLst/>
                <a:latin typeface="+mn-lt"/>
                <a:ea typeface="+mn-ea"/>
                <a:cs typeface="+mn-cs"/>
              </a:rPr>
              <a:t>Tidiga hypoteser</a:t>
            </a:r>
            <a:r>
              <a:rPr lang="sv-SE" sz="1200" kern="1200">
                <a:solidFill>
                  <a:schemeClr val="tx1"/>
                </a:solidFill>
                <a:effectLst/>
                <a:latin typeface="+mn-lt"/>
                <a:ea typeface="+mn-ea"/>
                <a:cs typeface="+mn-cs"/>
              </a:rPr>
              <a:t>. Mallen Tidiga hypoteser ska användas i undantagsfall och först efter noga avvägande av behandlande vårdpersonal som ansvarar för journalanteckningen. Nytt sökord i mallen är "</a:t>
            </a:r>
            <a:r>
              <a:rPr lang="sv-SE" sz="1200" kern="1200" err="1">
                <a:solidFill>
                  <a:schemeClr val="tx1"/>
                </a:solidFill>
                <a:effectLst/>
                <a:latin typeface="+mn-lt"/>
                <a:ea typeface="+mn-ea"/>
                <a:cs typeface="+mn-cs"/>
              </a:rPr>
              <a:t>Menprövad</a:t>
            </a:r>
            <a:r>
              <a:rPr lang="sv-SE" sz="1200" kern="1200">
                <a:solidFill>
                  <a:schemeClr val="tx1"/>
                </a:solidFill>
                <a:effectLst/>
                <a:latin typeface="+mn-lt"/>
                <a:ea typeface="+mn-ea"/>
                <a:cs typeface="+mn-cs"/>
              </a:rPr>
              <a:t> information". Övrig information ska dokumenteras enligt Riktlinje för vårddokumentation. </a:t>
            </a:r>
            <a:r>
              <a:rPr lang="sv-SE" sz="1200" b="1" u="sng" kern="1200">
                <a:solidFill>
                  <a:schemeClr val="tx1"/>
                </a:solidFill>
                <a:effectLst/>
                <a:latin typeface="+mn-lt"/>
                <a:ea typeface="+mn-ea"/>
                <a:cs typeface="+mn-cs"/>
                <a:hlinkClick r:id="rId3"/>
              </a:rPr>
              <a:t>Här finns uppdaterad instruktion för Tidiga hypoteser</a:t>
            </a:r>
            <a:r>
              <a:rPr lang="sv-SE" sz="1200" kern="1200">
                <a:solidFill>
                  <a:schemeClr val="tx1"/>
                </a:solidFill>
                <a:effectLst/>
                <a:latin typeface="+mn-lt"/>
                <a:ea typeface="+mn-ea"/>
                <a:cs typeface="+mn-cs"/>
              </a:rPr>
              <a:t>.</a:t>
            </a:r>
          </a:p>
          <a:p>
            <a:endParaRPr lang="sv-SE" sz="1200" kern="1200">
              <a:solidFill>
                <a:schemeClr val="tx1"/>
              </a:solidFill>
              <a:effectLst/>
              <a:latin typeface="+mn-lt"/>
              <a:ea typeface="+mn-ea"/>
              <a:cs typeface="+mn-cs"/>
            </a:endParaRPr>
          </a:p>
          <a:p>
            <a:r>
              <a:rPr lang="sv-SE" sz="1200" b="1" kern="1200">
                <a:solidFill>
                  <a:schemeClr val="tx1"/>
                </a:solidFill>
                <a:effectLst/>
                <a:latin typeface="+mn-lt"/>
                <a:ea typeface="+mn-ea"/>
                <a:cs typeface="+mn-cs"/>
              </a:rPr>
              <a:t>Våldsutsatthet</a:t>
            </a:r>
            <a:r>
              <a:rPr lang="sv-SE" sz="1200" kern="1200">
                <a:solidFill>
                  <a:schemeClr val="tx1"/>
                </a:solidFill>
                <a:effectLst/>
                <a:latin typeface="+mn-lt"/>
                <a:ea typeface="+mn-ea"/>
                <a:cs typeface="+mn-cs"/>
              </a:rPr>
              <a:t>. Syftet med mallen är att skydda våldsutsatta individer från att förövaren ska kunna ta del av den utsatta individens journalanteckning angående detta. Besöket/kontakten dokumenteras i ordinarie journalmall. När information om våldsutsatthet framkommer ska dokumentationsmallen Våldsutsatthet användas. Här finns </a:t>
            </a:r>
            <a:r>
              <a:rPr lang="sv-SE" sz="1200" b="1" u="sng" kern="1200">
                <a:solidFill>
                  <a:schemeClr val="tx1"/>
                </a:solidFill>
                <a:effectLst/>
                <a:latin typeface="+mn-lt"/>
                <a:ea typeface="+mn-ea"/>
                <a:cs typeface="+mn-cs"/>
                <a:hlinkClick r:id="rId4"/>
              </a:rPr>
              <a:t>instruktion</a:t>
            </a:r>
            <a:r>
              <a:rPr lang="sv-SE" sz="1200" kern="1200">
                <a:solidFill>
                  <a:schemeClr val="tx1"/>
                </a:solidFill>
                <a:effectLst/>
                <a:latin typeface="+mn-lt"/>
                <a:ea typeface="+mn-ea"/>
                <a:cs typeface="+mn-cs"/>
              </a:rPr>
              <a:t> och </a:t>
            </a:r>
            <a:r>
              <a:rPr lang="sv-SE" sz="1200" b="1" u="sng" kern="1200">
                <a:solidFill>
                  <a:schemeClr val="tx1"/>
                </a:solidFill>
                <a:effectLst/>
                <a:latin typeface="+mn-lt"/>
                <a:ea typeface="+mn-ea"/>
                <a:cs typeface="+mn-cs"/>
                <a:hlinkClick r:id="rId5"/>
              </a:rPr>
              <a:t>kodningstabell</a:t>
            </a:r>
            <a:r>
              <a:rPr lang="sv-SE" sz="1200" kern="1200">
                <a:solidFill>
                  <a:schemeClr val="tx1"/>
                </a:solidFill>
                <a:effectLst/>
                <a:latin typeface="+mn-lt"/>
                <a:ea typeface="+mn-ea"/>
                <a:cs typeface="+mn-cs"/>
              </a:rPr>
              <a:t> Våldsutsatthet.</a:t>
            </a:r>
          </a:p>
          <a:p>
            <a:endParaRPr lang="sv-SE"/>
          </a:p>
        </p:txBody>
      </p:sp>
      <p:sp>
        <p:nvSpPr>
          <p:cNvPr id="4" name="Platshållare för bildnummer 3"/>
          <p:cNvSpPr>
            <a:spLocks noGrp="1"/>
          </p:cNvSpPr>
          <p:nvPr>
            <p:ph type="sldNum" sz="quarter" idx="5"/>
          </p:nvPr>
        </p:nvSpPr>
        <p:spPr/>
        <p:txBody>
          <a:bodyPr/>
          <a:lstStyle/>
          <a:p>
            <a:fld id="{6492BAC4-D716-4955-B0BB-F038C8D327E4}" type="slidenum">
              <a:rPr lang="sv-SE" smtClean="0"/>
              <a:t>28</a:t>
            </a:fld>
            <a:endParaRPr lang="sv-SE"/>
          </a:p>
        </p:txBody>
      </p:sp>
    </p:spTree>
    <p:extLst>
      <p:ext uri="{BB962C8B-B14F-4D97-AF65-F5344CB8AC3E}">
        <p14:creationId xmlns:p14="http://schemas.microsoft.com/office/powerpoint/2010/main" val="37403546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a:t>Försegla</a:t>
            </a:r>
            <a:r>
              <a:rPr lang="sv-SE" b="1" baseline="0"/>
              <a:t> konto</a:t>
            </a:r>
            <a:r>
              <a:rPr lang="sv-SE" b="1"/>
              <a:t>:</a:t>
            </a:r>
            <a:r>
              <a:rPr lang="sv-SE" b="1" baseline="0"/>
              <a:t> </a:t>
            </a:r>
            <a:r>
              <a:rPr lang="sv-SE" sz="1200" kern="1200">
                <a:solidFill>
                  <a:schemeClr val="tx1"/>
                </a:solidFill>
                <a:effectLst/>
                <a:latin typeface="+mn-lt"/>
                <a:ea typeface="+mn-ea"/>
                <a:cs typeface="+mn-cs"/>
              </a:rPr>
              <a:t>Förseglingen görs</a:t>
            </a:r>
            <a:r>
              <a:rPr lang="sv-SE" sz="1200" kern="1200" baseline="0">
                <a:solidFill>
                  <a:schemeClr val="tx1"/>
                </a:solidFill>
                <a:effectLst/>
                <a:latin typeface="+mn-lt"/>
                <a:ea typeface="+mn-ea"/>
                <a:cs typeface="+mn-cs"/>
              </a:rPr>
              <a:t> i första hand </a:t>
            </a:r>
            <a:r>
              <a:rPr lang="sv-SE" sz="1200" kern="1200">
                <a:solidFill>
                  <a:schemeClr val="tx1"/>
                </a:solidFill>
                <a:effectLst/>
                <a:latin typeface="+mn-lt"/>
                <a:ea typeface="+mn-ea"/>
                <a:cs typeface="+mn-cs"/>
              </a:rPr>
              <a:t>direkt i e-tjänsten Journalen av invånaren själv men</a:t>
            </a:r>
            <a:r>
              <a:rPr lang="sv-SE" sz="1200" kern="1200" baseline="0">
                <a:solidFill>
                  <a:schemeClr val="tx1"/>
                </a:solidFill>
                <a:effectLst/>
                <a:latin typeface="+mn-lt"/>
                <a:ea typeface="+mn-ea"/>
                <a:cs typeface="+mn-cs"/>
              </a:rPr>
              <a:t> för d</a:t>
            </a:r>
            <a:r>
              <a:rPr lang="sv-SE" sz="1200" kern="1200">
                <a:solidFill>
                  <a:schemeClr val="tx1"/>
                </a:solidFill>
                <a:effectLst/>
                <a:latin typeface="+mn-lt"/>
                <a:ea typeface="+mn-ea"/>
                <a:cs typeface="+mn-cs"/>
              </a:rPr>
              <a:t>e som inte kan eller vill försegla via detta</a:t>
            </a:r>
          </a:p>
          <a:p>
            <a:r>
              <a:rPr lang="sv-SE" sz="1200" kern="1200">
                <a:solidFill>
                  <a:schemeClr val="tx1"/>
                </a:solidFill>
                <a:effectLst/>
                <a:latin typeface="+mn-lt"/>
                <a:ea typeface="+mn-ea"/>
                <a:cs typeface="+mn-cs"/>
              </a:rPr>
              <a:t>alternativ kan det göras</a:t>
            </a:r>
            <a:r>
              <a:rPr lang="sv-SE" sz="1200" kern="1200" baseline="0">
                <a:solidFill>
                  <a:schemeClr val="tx1"/>
                </a:solidFill>
                <a:effectLst/>
                <a:latin typeface="+mn-lt"/>
                <a:ea typeface="+mn-ea"/>
                <a:cs typeface="+mn-cs"/>
              </a:rPr>
              <a:t> av administratör, </a:t>
            </a:r>
            <a:r>
              <a:rPr lang="sv-SE" sz="1200" kern="1200">
                <a:solidFill>
                  <a:schemeClr val="tx1"/>
                </a:solidFill>
                <a:effectLst/>
                <a:latin typeface="+mn-lt"/>
                <a:ea typeface="+mn-ea"/>
                <a:cs typeface="+mn-cs"/>
              </a:rPr>
              <a:t>genom telefonsamtal eller brev till Landstingets enhet Patient och medborgarstöd.</a:t>
            </a:r>
            <a:r>
              <a:rPr lang="sv-SE" sz="1200" kern="1200" baseline="0">
                <a:solidFill>
                  <a:schemeClr val="tx1"/>
                </a:solidFill>
                <a:effectLst/>
                <a:latin typeface="+mn-lt"/>
                <a:ea typeface="+mn-ea"/>
                <a:cs typeface="+mn-cs"/>
              </a:rPr>
              <a:t> </a:t>
            </a:r>
            <a:r>
              <a:rPr lang="sv-SE" sz="1200" kern="1200">
                <a:solidFill>
                  <a:schemeClr val="tx1"/>
                </a:solidFill>
                <a:effectLst/>
                <a:latin typeface="+mn-lt"/>
                <a:ea typeface="+mn-ea"/>
                <a:cs typeface="+mn-cs"/>
              </a:rPr>
              <a:t>Förseglingen gäller hela tjänsten, alltså samtliga verksamheter i samtliga regioner och landsting som är anslutna till tjänsten. Invånaren kan begära upplåsning av förseglingen via fastlagd rutin. </a:t>
            </a:r>
            <a:r>
              <a:rPr lang="sv-SE" sz="1200" kern="1200" baseline="0">
                <a:solidFill>
                  <a:schemeClr val="tx1"/>
                </a:solidFill>
                <a:effectLst/>
                <a:latin typeface="+mn-lt"/>
                <a:ea typeface="+mn-ea"/>
                <a:cs typeface="+mn-cs"/>
              </a:rPr>
              <a:t> Om en invånare inte kan/vill försegla sin journal direkt i e-tjänsten kan detta göras i vyn försegla konto i administrationsgränssnittet.</a:t>
            </a:r>
          </a:p>
          <a:p>
            <a:endParaRPr lang="sv-SE" b="1"/>
          </a:p>
          <a:p>
            <a:r>
              <a:rPr lang="sv-SE" b="1"/>
              <a:t>Spärra</a:t>
            </a:r>
            <a:r>
              <a:rPr lang="sv-SE" b="1" baseline="0"/>
              <a:t> vårdnadshavare</a:t>
            </a:r>
            <a:r>
              <a:rPr lang="sv-SE" baseline="0"/>
              <a:t>: </a:t>
            </a:r>
            <a:r>
              <a:rPr lang="sv-SE" sz="1200" kern="1200">
                <a:solidFill>
                  <a:schemeClr val="tx1"/>
                </a:solidFill>
                <a:effectLst/>
                <a:latin typeface="+mn-lt"/>
                <a:ea typeface="+mn-ea"/>
                <a:cs typeface="+mn-cs"/>
              </a:rPr>
              <a:t>I vissa fall kan sekretess gälla mot vårdnadshavaren, t.ex. då det kan antas att den</a:t>
            </a:r>
            <a:r>
              <a:rPr lang="sv-SE" sz="1200" kern="1200" baseline="0">
                <a:solidFill>
                  <a:schemeClr val="tx1"/>
                </a:solidFill>
                <a:effectLst/>
                <a:latin typeface="+mn-lt"/>
                <a:ea typeface="+mn-ea"/>
                <a:cs typeface="+mn-cs"/>
              </a:rPr>
              <a:t> </a:t>
            </a:r>
            <a:r>
              <a:rPr lang="sv-SE" sz="1200" kern="1200">
                <a:solidFill>
                  <a:schemeClr val="tx1"/>
                </a:solidFill>
                <a:effectLst/>
                <a:latin typeface="+mn-lt"/>
                <a:ea typeface="+mn-ea"/>
                <a:cs typeface="+mn-cs"/>
              </a:rPr>
              <a:t>underåriga lider betydande men om uppgifterna röjs för vårdnadshavaren. </a:t>
            </a:r>
          </a:p>
          <a:p>
            <a:r>
              <a:rPr lang="sv-SE" sz="1200" kern="1200">
                <a:solidFill>
                  <a:schemeClr val="tx1"/>
                </a:solidFill>
                <a:effectLst/>
                <a:latin typeface="+mn-lt"/>
                <a:ea typeface="+mn-ea"/>
                <a:cs typeface="+mn-cs"/>
              </a:rPr>
              <a:t>Alla vårdnadshavare har automatiskt tillgång till sina barns journaler till dess att de fyller 13 år. Om en vårdnadshavare inte bör kunna läsa sitt barns journal kan åtkomsten spärras i vyn vårdnadsrätt</a:t>
            </a:r>
          </a:p>
          <a:p>
            <a:endParaRPr lang="sv-SE" baseline="0"/>
          </a:p>
          <a:p>
            <a:pPr marL="0" marR="0" indent="0" algn="l" defTabSz="914400" rtl="0" eaLnBrk="1" fontAlgn="auto" latinLnBrk="0" hangingPunct="1">
              <a:lnSpc>
                <a:spcPct val="100000"/>
              </a:lnSpc>
              <a:spcBef>
                <a:spcPts val="0"/>
              </a:spcBef>
              <a:spcAft>
                <a:spcPts val="0"/>
              </a:spcAft>
              <a:buClrTx/>
              <a:buSzTx/>
              <a:buFontTx/>
              <a:buNone/>
              <a:tabLst/>
              <a:defRPr/>
            </a:pPr>
            <a:r>
              <a:rPr lang="sv-SE" b="1" baseline="0"/>
              <a:t>Minderårig tillgång</a:t>
            </a:r>
            <a:r>
              <a:rPr lang="sv-SE" baseline="0"/>
              <a:t>: </a:t>
            </a:r>
            <a:r>
              <a:rPr lang="sv-SE" sz="1200" kern="1200">
                <a:solidFill>
                  <a:schemeClr val="tx1"/>
                </a:solidFill>
                <a:effectLst/>
                <a:latin typeface="+mn-lt"/>
                <a:ea typeface="+mn-ea"/>
                <a:cs typeface="+mn-cs"/>
              </a:rPr>
              <a:t>Barn upp till och med 18 år ska inte ha direktåtkomst till sin egen journalinformation.</a:t>
            </a:r>
            <a:r>
              <a:rPr lang="sv-SE" sz="1200" kern="1200" baseline="0">
                <a:solidFill>
                  <a:schemeClr val="tx1"/>
                </a:solidFill>
                <a:effectLst/>
                <a:latin typeface="+mn-lt"/>
                <a:ea typeface="+mn-ea"/>
                <a:cs typeface="+mn-cs"/>
              </a:rPr>
              <a:t> </a:t>
            </a:r>
            <a:r>
              <a:rPr lang="sv-SE" sz="1200" kern="1200">
                <a:solidFill>
                  <a:schemeClr val="tx1"/>
                </a:solidFill>
                <a:effectLst/>
                <a:latin typeface="+mn-lt"/>
                <a:ea typeface="+mn-ea"/>
                <a:cs typeface="+mn-cs"/>
              </a:rPr>
              <a:t>Undantag från denna regel kan i enskilda fall beslutas av verksamhetschef.</a:t>
            </a:r>
            <a:r>
              <a:rPr lang="sv-SE" sz="1200" kern="1200" baseline="0">
                <a:solidFill>
                  <a:schemeClr val="tx1"/>
                </a:solidFill>
                <a:effectLst/>
                <a:latin typeface="+mn-lt"/>
                <a:ea typeface="+mn-ea"/>
                <a:cs typeface="+mn-cs"/>
              </a:rPr>
              <a:t> </a:t>
            </a:r>
            <a:r>
              <a:rPr lang="sv-SE" sz="1200" kern="1200">
                <a:solidFill>
                  <a:schemeClr val="tx1"/>
                </a:solidFill>
                <a:effectLst/>
                <a:latin typeface="+mn-lt"/>
                <a:ea typeface="+mn-ea"/>
                <a:cs typeface="+mn-cs"/>
              </a:rPr>
              <a:t>Detta undantag gäller då endast journalinformation från aktuell</a:t>
            </a:r>
            <a:r>
              <a:rPr lang="sv-SE" sz="1200" kern="1200" baseline="0">
                <a:solidFill>
                  <a:schemeClr val="tx1"/>
                </a:solidFill>
                <a:effectLst/>
                <a:latin typeface="+mn-lt"/>
                <a:ea typeface="+mn-ea"/>
                <a:cs typeface="+mn-cs"/>
              </a:rPr>
              <a:t> </a:t>
            </a:r>
            <a:r>
              <a:rPr lang="sv-SE" sz="1200" kern="1200">
                <a:solidFill>
                  <a:schemeClr val="tx1"/>
                </a:solidFill>
                <a:effectLst/>
                <a:latin typeface="+mn-lt"/>
                <a:ea typeface="+mn-ea"/>
                <a:cs typeface="+mn-cs"/>
              </a:rPr>
              <a:t>verksamhet/klinik. I Journalen är nu den minderårigas journal tillgänglig för vårdnadshavaren, men endast  journalinformation från angiven enhet. När eventuellt angivet datum för tillgång till en enhet infaller upphör vårdnadshavarens tillgång.</a:t>
            </a:r>
          </a:p>
          <a:p>
            <a:endParaRPr lang="sv-SE" sz="1200" kern="1200">
              <a:solidFill>
                <a:schemeClr val="tx1"/>
              </a:solidFill>
              <a:effectLst/>
              <a:latin typeface="+mn-lt"/>
              <a:ea typeface="+mn-ea"/>
              <a:cs typeface="+mn-cs"/>
            </a:endParaRPr>
          </a:p>
          <a:p>
            <a:endParaRPr lang="sv-SE"/>
          </a:p>
        </p:txBody>
      </p:sp>
      <p:sp>
        <p:nvSpPr>
          <p:cNvPr id="4" name="Platshållare för bildnummer 3"/>
          <p:cNvSpPr>
            <a:spLocks noGrp="1"/>
          </p:cNvSpPr>
          <p:nvPr>
            <p:ph type="sldNum" sz="quarter" idx="10"/>
          </p:nvPr>
        </p:nvSpPr>
        <p:spPr/>
        <p:txBody>
          <a:bodyPr/>
          <a:lstStyle/>
          <a:p>
            <a:fld id="{4C642DB5-11BA-4B21-AF01-20CD71D1FAFB}" type="slidenum">
              <a:rPr lang="sv-SE" smtClean="0"/>
              <a:t>29</a:t>
            </a:fld>
            <a:endParaRPr lang="sv-SE"/>
          </a:p>
        </p:txBody>
      </p:sp>
    </p:spTree>
    <p:extLst>
      <p:ext uri="{BB962C8B-B14F-4D97-AF65-F5344CB8AC3E}">
        <p14:creationId xmlns:p14="http://schemas.microsoft.com/office/powerpoint/2010/main" val="18719067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t>det ska öppnas en nationell utgivarenhet - Björn ska vara del i detta? Kanske start till hösten?</a:t>
            </a:r>
          </a:p>
          <a:p>
            <a:endParaRPr lang="sv-SE"/>
          </a:p>
        </p:txBody>
      </p:sp>
      <p:sp>
        <p:nvSpPr>
          <p:cNvPr id="4" name="Platshållare för bildnummer 3"/>
          <p:cNvSpPr>
            <a:spLocks noGrp="1"/>
          </p:cNvSpPr>
          <p:nvPr>
            <p:ph type="sldNum" sz="quarter" idx="5"/>
          </p:nvPr>
        </p:nvSpPr>
        <p:spPr/>
        <p:txBody>
          <a:bodyPr/>
          <a:lstStyle/>
          <a:p>
            <a:fld id="{2C76EAF1-83F1-9243-9C52-1F36BBDC7B37}" type="slidenum">
              <a:rPr lang="sv-SE" smtClean="0"/>
              <a:t>33</a:t>
            </a:fld>
            <a:endParaRPr lang="sv-SE"/>
          </a:p>
        </p:txBody>
      </p:sp>
    </p:spTree>
    <p:extLst>
      <p:ext uri="{BB962C8B-B14F-4D97-AF65-F5344CB8AC3E}">
        <p14:creationId xmlns:p14="http://schemas.microsoft.com/office/powerpoint/2010/main" val="5044513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a:buChar char="•"/>
            </a:pPr>
            <a:r>
              <a:rPr lang="sv-SE"/>
              <a:t> det ska öppnas en nationell utgivarenhet - Björn ska vara del i detta? Kanske start till hösten?</a:t>
            </a:r>
          </a:p>
          <a:p>
            <a:endParaRPr lang="sv-SE">
              <a:cs typeface="Calibri"/>
            </a:endParaRPr>
          </a:p>
        </p:txBody>
      </p:sp>
      <p:sp>
        <p:nvSpPr>
          <p:cNvPr id="4" name="Platshållare för bildnummer 3"/>
          <p:cNvSpPr>
            <a:spLocks noGrp="1"/>
          </p:cNvSpPr>
          <p:nvPr>
            <p:ph type="sldNum" sz="quarter" idx="5"/>
          </p:nvPr>
        </p:nvSpPr>
        <p:spPr/>
        <p:txBody>
          <a:bodyPr/>
          <a:lstStyle/>
          <a:p>
            <a:fld id="{1AB314A8-979F-4292-B57D-EBAB83CAAF1A}" type="slidenum">
              <a:rPr lang="sv-SE" smtClean="0"/>
              <a:t>35</a:t>
            </a:fld>
            <a:endParaRPr lang="sv-SE"/>
          </a:p>
        </p:txBody>
      </p:sp>
    </p:spTree>
    <p:extLst>
      <p:ext uri="{BB962C8B-B14F-4D97-AF65-F5344CB8AC3E}">
        <p14:creationId xmlns:p14="http://schemas.microsoft.com/office/powerpoint/2010/main" val="1546516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pPr marL="0" indent="0">
              <a:buFont typeface="Arial" pitchFamily="34" charset="0"/>
              <a:buNone/>
            </a:pPr>
            <a:endParaRPr lang="sv-SE" sz="240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FABE25-5EDC-4F4E-8362-203947644F86}"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34683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sz="2200"/>
              <a:t>Patienten/invånaren är medspelare</a:t>
            </a:r>
          </a:p>
          <a:p>
            <a:pPr marL="0" indent="0">
              <a:buFont typeface="Arial" panose="020B0604020202020204" pitchFamily="34" charset="0"/>
              <a:buNone/>
            </a:pPr>
            <a:r>
              <a:rPr lang="sv-SE" sz="2200"/>
              <a:t>Öppnar för ökad:</a:t>
            </a:r>
          </a:p>
          <a:p>
            <a:pPr marL="800100" lvl="1" indent="-342900">
              <a:buFont typeface="Arial" panose="020B0604020202020204" pitchFamily="34" charset="0"/>
              <a:buChar char="•"/>
            </a:pPr>
            <a:r>
              <a:rPr lang="sv-SE" sz="2200"/>
              <a:t>delaktighet </a:t>
            </a:r>
          </a:p>
          <a:p>
            <a:pPr marL="800100" lvl="1" indent="-342900">
              <a:buFont typeface="Arial" panose="020B0604020202020204" pitchFamily="34" charset="0"/>
              <a:buChar char="•"/>
            </a:pPr>
            <a:r>
              <a:rPr lang="sv-SE" sz="2200"/>
              <a:t>tillgänglighet </a:t>
            </a:r>
          </a:p>
          <a:p>
            <a:pPr marL="800100" lvl="1" indent="-342900">
              <a:buFont typeface="Arial" panose="020B0604020202020204" pitchFamily="34" charset="0"/>
              <a:buChar char="•"/>
            </a:pPr>
            <a:r>
              <a:rPr lang="sv-SE" sz="2200"/>
              <a:t>jämlik vård och lika behandlingsprinciper</a:t>
            </a:r>
          </a:p>
          <a:p>
            <a:pPr marL="800100" lvl="1" indent="-342900">
              <a:buFont typeface="Arial" panose="020B0604020202020204" pitchFamily="34" charset="0"/>
              <a:buChar char="•"/>
            </a:pPr>
            <a:r>
              <a:rPr lang="sv-SE" sz="2200"/>
              <a:t>medskapande </a:t>
            </a:r>
          </a:p>
          <a:p>
            <a:pPr marL="800100" lvl="1" indent="-342900">
              <a:buFont typeface="Arial" panose="020B0604020202020204" pitchFamily="34" charset="0"/>
              <a:buChar char="•"/>
            </a:pPr>
            <a:r>
              <a:rPr lang="sv-SE" sz="2200"/>
              <a:t>självständighet</a:t>
            </a:r>
          </a:p>
          <a:p>
            <a:pPr marL="0" indent="0">
              <a:buFont typeface="Arial" pitchFamily="34" charset="0"/>
              <a:buNone/>
            </a:pPr>
            <a:endParaRPr lang="sv-SE" sz="2400" baseline="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FABE25-5EDC-4F4E-8362-203947644F86}"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16603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a:effectLst/>
                <a:latin typeface="Calibri" panose="020F0502020204030204" pitchFamily="34" charset="0"/>
                <a:ea typeface="Calibri" panose="020F0502020204030204" pitchFamily="34" charset="0"/>
                <a:cs typeface="Arial" panose="020B0604020202020204" pitchFamily="34" charset="0"/>
              </a:rPr>
              <a:t>Genom e-tjänsten </a:t>
            </a:r>
            <a:r>
              <a:rPr lang="sv-SE" sz="1800" i="1">
                <a:effectLst/>
                <a:latin typeface="Calibri" panose="020F0502020204030204" pitchFamily="34" charset="0"/>
                <a:ea typeface="Calibri" panose="020F0502020204030204" pitchFamily="34" charset="0"/>
                <a:cs typeface="Arial" panose="020B0604020202020204" pitchFamily="34" charset="0"/>
              </a:rPr>
              <a:t>Stöd och behandling 1177</a:t>
            </a:r>
            <a:r>
              <a:rPr lang="sv-SE" sz="1800">
                <a:effectLst/>
                <a:latin typeface="Calibri" panose="020F0502020204030204" pitchFamily="34" charset="0"/>
                <a:ea typeface="Calibri" panose="020F0502020204030204" pitchFamily="34" charset="0"/>
                <a:cs typeface="Arial" panose="020B0604020202020204" pitchFamily="34" charset="0"/>
              </a:rPr>
              <a:t> får patienterna en större medverkan i och överblick över sin vård. Patienterna behöver inte passa särskilda tider utan kan på ett säkert sätt ta del av stöd- eller behandlingsprogram var och när det passar dem bäst. Behandlarna får genom Stöd och behandling ett komplement till traditionella </a:t>
            </a:r>
            <a:r>
              <a:rPr lang="sv-SE" sz="1800" err="1">
                <a:effectLst/>
                <a:latin typeface="Calibri" panose="020F0502020204030204" pitchFamily="34" charset="0"/>
                <a:ea typeface="Calibri" panose="020F0502020204030204" pitchFamily="34" charset="0"/>
                <a:cs typeface="Arial" panose="020B0604020202020204" pitchFamily="34" charset="0"/>
              </a:rPr>
              <a:t>vårdmöten</a:t>
            </a:r>
            <a:r>
              <a:rPr lang="sv-SE" sz="1800">
                <a:effectLst/>
                <a:latin typeface="Calibri" panose="020F0502020204030204" pitchFamily="34" charset="0"/>
                <a:ea typeface="Calibri" panose="020F0502020204030204" pitchFamily="34" charset="0"/>
                <a:cs typeface="Arial" panose="020B0604020202020204" pitchFamily="34" charset="0"/>
              </a:rPr>
              <a:t>. Att kunna följa sina patienters framsteg, ta del av information som de lägger in, och på olika sätt ge direkt återkoppling, ger behandlarna ett effektivare arbetssätt. Det ger dem möjlighet att hjälpa fler och en ökad kvalitet i mötet med patienterna. Region Värmland erbjuder 6 behandlingsprogram (</a:t>
            </a:r>
            <a:r>
              <a:rPr lang="sv-SE" sz="1800" i="1">
                <a:effectLst/>
                <a:latin typeface="Calibri" panose="020F0502020204030204" pitchFamily="34" charset="0"/>
                <a:ea typeface="Calibri" panose="020F0502020204030204" pitchFamily="34" charset="0"/>
                <a:cs typeface="Arial" panose="020B0604020202020204" pitchFamily="34" charset="0"/>
              </a:rPr>
              <a:t>Depressionshjälpen, Oroshjälpen, </a:t>
            </a:r>
            <a:r>
              <a:rPr lang="sv-SE" sz="1800" i="1" err="1">
                <a:effectLst/>
                <a:latin typeface="Calibri" panose="020F0502020204030204" pitchFamily="34" charset="0"/>
                <a:ea typeface="Calibri" panose="020F0502020204030204" pitchFamily="34" charset="0"/>
                <a:cs typeface="Arial" panose="020B0604020202020204" pitchFamily="34" charset="0"/>
              </a:rPr>
              <a:t>Sovhjälpen</a:t>
            </a:r>
            <a:r>
              <a:rPr lang="sv-SE" sz="1800" i="1">
                <a:effectLst/>
                <a:latin typeface="Calibri" panose="020F0502020204030204" pitchFamily="34" charset="0"/>
                <a:ea typeface="Calibri" panose="020F0502020204030204" pitchFamily="34" charset="0"/>
                <a:cs typeface="Arial" panose="020B0604020202020204" pitchFamily="34" charset="0"/>
              </a:rPr>
              <a:t>, Stresshjälpen, Ångesthjälpen, Ångesthjälpen ung</a:t>
            </a:r>
            <a:r>
              <a:rPr lang="sv-SE" sz="1800">
                <a:effectLst/>
                <a:latin typeface="Calibri" panose="020F0502020204030204" pitchFamily="34" charset="0"/>
                <a:ea typeface="Calibri" panose="020F0502020204030204" pitchFamily="34" charset="0"/>
                <a:cs typeface="Arial" panose="020B0604020202020204" pitchFamily="34" charset="0"/>
              </a:rPr>
              <a:t>) via Stöd och behandling 1177. Målgruppen för behandlingen är patienter med mild till måttlig problematik. </a:t>
            </a:r>
          </a:p>
          <a:p>
            <a:endParaRPr lang="sv-SE"/>
          </a:p>
        </p:txBody>
      </p:sp>
      <p:sp>
        <p:nvSpPr>
          <p:cNvPr id="4" name="Platshållare för bildnummer 3"/>
          <p:cNvSpPr>
            <a:spLocks noGrp="1"/>
          </p:cNvSpPr>
          <p:nvPr>
            <p:ph type="sldNum" sz="quarter" idx="5"/>
          </p:nvPr>
        </p:nvSpPr>
        <p:spPr/>
        <p:txBody>
          <a:bodyPr/>
          <a:lstStyle/>
          <a:p>
            <a:fld id="{9B697703-9964-41DD-90B4-7770975FBD69}" type="slidenum">
              <a:rPr lang="sv-SE" smtClean="0"/>
              <a:t>39</a:t>
            </a:fld>
            <a:endParaRPr lang="sv-SE"/>
          </a:p>
        </p:txBody>
      </p:sp>
    </p:spTree>
    <p:extLst>
      <p:ext uri="{BB962C8B-B14F-4D97-AF65-F5344CB8AC3E}">
        <p14:creationId xmlns:p14="http://schemas.microsoft.com/office/powerpoint/2010/main" val="34256404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spcAft>
                <a:spcPts val="1200"/>
              </a:spcAft>
            </a:pPr>
            <a:r>
              <a:rPr lang="sv-SE" sz="1800" i="1">
                <a:solidFill>
                  <a:srgbClr val="000000"/>
                </a:solidFill>
                <a:effectLst/>
                <a:latin typeface="Calibri" panose="020F0502020204030204" pitchFamily="34" charset="0"/>
                <a:ea typeface="Calibri" panose="020F0502020204030204" pitchFamily="34" charset="0"/>
                <a:cs typeface="Arial" panose="020B0604020202020204" pitchFamily="34" charset="0"/>
              </a:rPr>
              <a:t>Min vårdplan via 1177</a:t>
            </a:r>
            <a:r>
              <a:rPr lang="sv-SE" sz="1800">
                <a:solidFill>
                  <a:srgbClr val="000000"/>
                </a:solidFill>
                <a:effectLst/>
                <a:latin typeface="Calibri" panose="020F0502020204030204" pitchFamily="34" charset="0"/>
                <a:ea typeface="Calibri" panose="020F0502020204030204" pitchFamily="34" charset="0"/>
                <a:cs typeface="Arial" panose="020B0604020202020204" pitchFamily="34" charset="0"/>
              </a:rPr>
              <a:t> är en del av den nationella cancerstrategin och innehåller bland annat information om patientens diagnos och vilka utredningar patienten ska göra och när. I Min vårdplan får patienten information och stöd under sin utredning, behandling, rehabilitering och uppföljning. Patienten kan även skicka meddelanden till sin kontaktsjuksköterska, läsa fördjupad information via länkar och besvara formulär.</a:t>
            </a:r>
            <a:endParaRPr lang="sv-SE" sz="1800">
              <a:effectLst/>
              <a:latin typeface="Times New Roman" panose="02020603050405020304" pitchFamily="18" charset="0"/>
              <a:ea typeface="Times New Roman" panose="02020603050405020304" pitchFamily="18" charset="0"/>
            </a:endParaRPr>
          </a:p>
          <a:p>
            <a:pPr>
              <a:spcAft>
                <a:spcPts val="1200"/>
              </a:spcAft>
            </a:pPr>
            <a:r>
              <a:rPr lang="sv-SE" sz="1800">
                <a:solidFill>
                  <a:srgbClr val="000000"/>
                </a:solidFill>
                <a:effectLst/>
                <a:latin typeface="Calibri" panose="020F0502020204030204" pitchFamily="34" charset="0"/>
                <a:ea typeface="Calibri" panose="020F0502020204030204" pitchFamily="34" charset="0"/>
                <a:cs typeface="Arial" panose="020B0604020202020204" pitchFamily="34" charset="0"/>
              </a:rPr>
              <a:t>Patienten når Min vårdplan via sin smartphone, läsplatta eller dator. Vårdplanen kan uppdateras på distans och följa med patienten genom vårdprocessen även när olika vårdgivare är involverade. Min vårdplan gör också att verksamheterna har ett nationellt sammanställt informationsmaterial att utgå från i sitt arbete, så att de slipper ägna tid till att själva ta fram och förvalta den. </a:t>
            </a:r>
            <a:endParaRPr lang="sv-SE" sz="1800">
              <a:effectLst/>
              <a:latin typeface="Times New Roman" panose="02020603050405020304" pitchFamily="18" charset="0"/>
              <a:ea typeface="Times New Roman" panose="02020603050405020304" pitchFamily="18" charset="0"/>
            </a:endParaRPr>
          </a:p>
          <a:p>
            <a:pPr>
              <a:spcAft>
                <a:spcPts val="1200"/>
              </a:spcAft>
            </a:pPr>
            <a:r>
              <a:rPr lang="sv-SE" sz="1800">
                <a:solidFill>
                  <a:srgbClr val="000000"/>
                </a:solidFill>
                <a:effectLst/>
                <a:latin typeface="Calibri" panose="020F0502020204030204" pitchFamily="34" charset="0"/>
                <a:ea typeface="Yu Mincho" panose="02020400000000000000" pitchFamily="18" charset="-128"/>
                <a:cs typeface="Arial" panose="020B0604020202020204" pitchFamily="34" charset="0"/>
              </a:rPr>
              <a:t>Under 2021 har 6 diagnosgrupper och nationella vårdplaner implementeras i regionen. Införandet fortsätter under 2022 i nära samverkan med alla regioner och Regionala cancercentrum. </a:t>
            </a:r>
            <a:br>
              <a:rPr lang="sv-SE" sz="1800">
                <a:solidFill>
                  <a:srgbClr val="000000"/>
                </a:solidFill>
                <a:effectLst/>
                <a:latin typeface="Calibri" panose="020F0502020204030204" pitchFamily="34" charset="0"/>
                <a:ea typeface="Yu Mincho" panose="02020400000000000000" pitchFamily="18" charset="-128"/>
                <a:cs typeface="Arial" panose="020B0604020202020204" pitchFamily="34" charset="0"/>
              </a:rPr>
            </a:br>
            <a:br>
              <a:rPr lang="sv-SE" sz="1800">
                <a:solidFill>
                  <a:srgbClr val="000000"/>
                </a:solidFill>
                <a:effectLst/>
                <a:latin typeface="Calibri" panose="020F0502020204030204" pitchFamily="34" charset="0"/>
                <a:ea typeface="Yu Mincho" panose="02020400000000000000" pitchFamily="18" charset="-128"/>
                <a:cs typeface="Arial" panose="020B0604020202020204" pitchFamily="34" charset="0"/>
              </a:rPr>
            </a:br>
            <a:r>
              <a:rPr lang="sv-SE" sz="1800">
                <a:effectLst/>
                <a:latin typeface="Calibri" panose="020F0502020204030204" pitchFamily="34" charset="0"/>
                <a:ea typeface="Calibri" panose="020F0502020204030204" pitchFamily="34" charset="0"/>
              </a:rPr>
              <a:t>Inom regionens ansvarsområde för effektmålet </a:t>
            </a:r>
            <a:r>
              <a:rPr lang="sv-SE" sz="1800" i="1">
                <a:effectLst/>
                <a:latin typeface="Calibri" panose="020F0502020204030204" pitchFamily="34" charset="0"/>
                <a:ea typeface="Calibri" panose="020F0502020204030204" pitchFamily="34" charset="0"/>
              </a:rPr>
              <a:t>god, jämlik och jämställd hälsa</a:t>
            </a:r>
            <a:r>
              <a:rPr lang="sv-SE" sz="1800">
                <a:effectLst/>
                <a:latin typeface="Calibri" panose="020F0502020204030204" pitchFamily="34" charset="0"/>
                <a:ea typeface="Calibri" panose="020F0502020204030204" pitchFamily="34" charset="0"/>
              </a:rPr>
              <a:t> ingår; tillgänglighet, vårdkvalitet, patientens perspektiv, folkhälsa och digitala tjänster”. </a:t>
            </a:r>
            <a:endParaRPr lang="sv-SE" sz="1800">
              <a:effectLst/>
              <a:latin typeface="Times New Roman" panose="02020603050405020304" pitchFamily="18" charset="0"/>
              <a:ea typeface="Times New Roman" panose="02020603050405020304" pitchFamily="18" charset="0"/>
            </a:endParaRPr>
          </a:p>
          <a:p>
            <a:endParaRPr lang="sv-SE"/>
          </a:p>
        </p:txBody>
      </p:sp>
      <p:sp>
        <p:nvSpPr>
          <p:cNvPr id="4" name="Platshållare för bildnummer 3"/>
          <p:cNvSpPr>
            <a:spLocks noGrp="1"/>
          </p:cNvSpPr>
          <p:nvPr>
            <p:ph type="sldNum" sz="quarter" idx="5"/>
          </p:nvPr>
        </p:nvSpPr>
        <p:spPr/>
        <p:txBody>
          <a:bodyPr/>
          <a:lstStyle/>
          <a:p>
            <a:fld id="{2C76EAF1-83F1-9243-9C52-1F36BBDC7B37}" type="slidenum">
              <a:rPr lang="sv-SE" smtClean="0"/>
              <a:t>40</a:t>
            </a:fld>
            <a:endParaRPr lang="sv-SE"/>
          </a:p>
        </p:txBody>
      </p:sp>
    </p:spTree>
    <p:extLst>
      <p:ext uri="{BB962C8B-B14F-4D97-AF65-F5344CB8AC3E}">
        <p14:creationId xmlns:p14="http://schemas.microsoft.com/office/powerpoint/2010/main" val="2208644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NPÖ är ett system som innebär sammanhållen journalföring. Regler om detta finns i bland annat 6 kap PDL. För att du som användare ska få ta del av uppgifter som en annan vårdgivare har gjort tillgängliga i systemet krävs: </a:t>
            </a:r>
          </a:p>
          <a:p>
            <a:endParaRPr lang="sv-SE"/>
          </a:p>
          <a:p>
            <a:endParaRPr lang="sv-SE"/>
          </a:p>
          <a:p>
            <a:r>
              <a:rPr lang="sv-SE" b="1">
                <a:effectLst/>
              </a:rPr>
              <a:t>Samtycke från patient</a:t>
            </a:r>
            <a:endParaRPr lang="sv-SE">
              <a:effectLst/>
            </a:endParaRPr>
          </a:p>
          <a:p>
            <a:r>
              <a:rPr lang="sv-SE">
                <a:effectLst/>
              </a:rPr>
              <a:t>Innan information hämtas från NPÖ måste patientens samtycke inhämtas. I samband med det att samtycket inhämtas ska patienten även informeras om vad det innebär att information hämtas från NPÖ. Samtycket behöver inte vara skriftligt men om det lämnas muntligt måste detta antecknas i journalen. Företrädesvis antecknas detta redan innan någon information hämtas från NPÖ.  Om patienten inte ger sitt samtycke är det inte tillåtet att hämta någon information från NPÖ. Föräldrar ska inte tillfrågas om samtycke för sina barn när det gäller sammanhållen journalföring. </a:t>
            </a:r>
          </a:p>
          <a:p>
            <a:r>
              <a:rPr lang="sv-SE">
                <a:effectLst/>
              </a:rPr>
              <a:t>Observera att om patienten är </a:t>
            </a:r>
            <a:r>
              <a:rPr lang="sv-SE" err="1">
                <a:effectLst/>
              </a:rPr>
              <a:t>beslutsoförmögen</a:t>
            </a:r>
            <a:r>
              <a:rPr lang="sv-SE">
                <a:effectLst/>
              </a:rPr>
              <a:t> så kan samtycke inte inhämtas från närstående.</a:t>
            </a:r>
          </a:p>
          <a:p>
            <a:endParaRPr lang="sv-SE"/>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C33D08-1CD1-4E84-BDE1-59A2C0323A47}"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56776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t>Inga undantag! Det är inte information från någon specifik organisation, vårdenhet eller yrkesgrupp som avses utan särskilda situationer där specifik information, enligt offentlighets- och sekretesslagen eller patientdatalagen, ska undantas från sammanhållen journalföring</a:t>
            </a:r>
          </a:p>
          <a:p>
            <a:endParaRPr lang="sv-SE"/>
          </a:p>
        </p:txBody>
      </p:sp>
      <p:sp>
        <p:nvSpPr>
          <p:cNvPr id="4" name="Platshållare för bildnummer 3"/>
          <p:cNvSpPr>
            <a:spLocks noGrp="1"/>
          </p:cNvSpPr>
          <p:nvPr>
            <p:ph type="sldNum" sz="quarter" idx="5"/>
          </p:nvPr>
        </p:nvSpPr>
        <p:spPr/>
        <p:txBody>
          <a:bodyPr/>
          <a:lstStyle/>
          <a:p>
            <a:fld id="{CDC33D08-1CD1-4E84-BDE1-59A2C0323A47}" type="slidenum">
              <a:rPr lang="sv-SE" smtClean="0"/>
              <a:t>13</a:t>
            </a:fld>
            <a:endParaRPr lang="sv-SE"/>
          </a:p>
        </p:txBody>
      </p:sp>
    </p:spTree>
    <p:extLst>
      <p:ext uri="{BB962C8B-B14F-4D97-AF65-F5344CB8AC3E}">
        <p14:creationId xmlns:p14="http://schemas.microsoft.com/office/powerpoint/2010/main" val="6365658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685800" y="1143000"/>
            <a:ext cx="5486400" cy="3086100"/>
          </a:xfrm>
        </p:spPr>
      </p:sp>
      <p:sp>
        <p:nvSpPr>
          <p:cNvPr id="3" name="Platshållare för anteckningar 2"/>
          <p:cNvSpPr>
            <a:spLocks noGrp="1"/>
          </p:cNvSpPr>
          <p:nvPr>
            <p:ph type="body" idx="1"/>
          </p:nvPr>
        </p:nvSpPr>
        <p:spPr/>
        <p:txBody>
          <a:bodyPr/>
          <a:lstStyle/>
          <a:p>
            <a:pPr lvl="0"/>
            <a:r>
              <a:rPr lang="sv-SE"/>
              <a:t>Uppgifter om uppgiftslämnare (tredje person) i en journalanteckning.</a:t>
            </a:r>
          </a:p>
          <a:p>
            <a:pPr lvl="0"/>
            <a:r>
              <a:rPr lang="sv-SE"/>
              <a:t>Uppgifter om patienten själv, om det är av synnerlig vikt med hänsyn till ändamålet med pågående vård och behandling att uppgiften inte lämnas ut till patienten.</a:t>
            </a:r>
          </a:p>
          <a:p>
            <a:pPr lvl="0"/>
            <a:r>
              <a:rPr lang="sv-SE"/>
              <a:t>Uppgifter som kan vara till men för en person som befinner sig i våldsutsatthet.</a:t>
            </a:r>
          </a:p>
          <a:p>
            <a:pPr lvl="0"/>
            <a:r>
              <a:rPr lang="sv-SE"/>
              <a:t>Uppgifter som är föremål för förundersökningssekretess på begäran av polis eller åklagare.</a:t>
            </a:r>
          </a:p>
          <a:p>
            <a:endParaRPr lang="sv-SE"/>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DCC89-1446-4F1D-9E3B-4B105E9DFB5E}"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32131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u="none" strike="noStrike" kern="1200" cap="none" spc="0" baseline="0">
                <a:solidFill>
                  <a:srgbClr val="000000"/>
                </a:solidFill>
                <a:effectLst/>
                <a:uFillTx/>
                <a:latin typeface="Calibri"/>
              </a:rPr>
              <a:t>Det finns ett </a:t>
            </a:r>
            <a:r>
              <a:rPr lang="sv-SE" sz="1200" b="0" i="0" u="sng" strike="noStrike" kern="1200" cap="none" spc="0" baseline="0">
                <a:solidFill>
                  <a:srgbClr val="000000"/>
                </a:solidFill>
                <a:effectLst/>
                <a:uFillTx/>
                <a:latin typeface="Calibri"/>
                <a:hlinkClick r:id="rId3"/>
              </a:rPr>
              <a:t>nationellt ramverk för sammanhållen journalföring som beslutades i april 2014</a:t>
            </a:r>
            <a:r>
              <a:rPr lang="sv-SE" sz="1200" b="0" i="0" u="none" strike="noStrike" kern="1200" cap="none" spc="0" baseline="0">
                <a:solidFill>
                  <a:srgbClr val="000000"/>
                </a:solidFill>
                <a:effectLst/>
                <a:uFillTx/>
                <a:latin typeface="Calibri"/>
              </a:rPr>
              <a:t>. Syftet med ett nationellt ramverk är att få en gemensam struktur och skapa tillförlitlighet genom att hälso- och sjukvårdspersonalen vet vad de kan förvänta sig att se. Ramverket har tagits fram tillsammans med alla vårdgivare som är anslutna som producenter till Nationell patientöversikt (NPÖ). Ramverket kommer under våren 2018 att uppdateras och beslutas på nytt. </a:t>
            </a:r>
            <a:br>
              <a:rPr lang="sv-SE" sz="1200" b="0" i="0" u="none" strike="noStrike" kern="1200" cap="none" spc="0" baseline="0">
                <a:solidFill>
                  <a:srgbClr val="000000"/>
                </a:solidFill>
                <a:effectLst/>
                <a:uFillTx/>
                <a:latin typeface="Calibri"/>
              </a:rPr>
            </a:br>
            <a:endParaRPr lang="sv-SE"/>
          </a:p>
          <a:p>
            <a:endParaRPr lang="sv-SE"/>
          </a:p>
        </p:txBody>
      </p:sp>
      <p:sp>
        <p:nvSpPr>
          <p:cNvPr id="4" name="Platshållare för bildnummer 3"/>
          <p:cNvSpPr>
            <a:spLocks noGrp="1"/>
          </p:cNvSpPr>
          <p:nvPr>
            <p:ph type="sldNum" sz="quarter" idx="10"/>
          </p:nvPr>
        </p:nvSpPr>
        <p:spPr/>
        <p:txBody>
          <a:bodyPr/>
          <a:lstStyle/>
          <a:p>
            <a:pPr>
              <a:defRPr/>
            </a:pPr>
            <a:fld id="{0DB794A2-9F25-4988-AAEE-32BC81AC8716}" type="slidenum">
              <a:rPr lang="sv-SE" smtClean="0">
                <a:solidFill>
                  <a:prstClr val="black"/>
                </a:solidFill>
              </a:rPr>
              <a:pPr>
                <a:defRPr/>
              </a:pPr>
              <a:t>16</a:t>
            </a:fld>
            <a:endParaRPr lang="sv-SE">
              <a:solidFill>
                <a:prstClr val="black"/>
              </a:solidFill>
            </a:endParaRPr>
          </a:p>
        </p:txBody>
      </p:sp>
    </p:spTree>
    <p:extLst>
      <p:ext uri="{BB962C8B-B14F-4D97-AF65-F5344CB8AC3E}">
        <p14:creationId xmlns:p14="http://schemas.microsoft.com/office/powerpoint/2010/main" val="19952008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u="none" strike="noStrike" kern="1200" baseline="0">
                <a:solidFill>
                  <a:schemeClr val="tx1"/>
                </a:solidFill>
                <a:latin typeface="+mn-lt"/>
                <a:ea typeface="+mn-ea"/>
                <a:cs typeface="+mn-cs"/>
              </a:rPr>
              <a:t>Läkemedelsförteckningen från </a:t>
            </a:r>
            <a:r>
              <a:rPr lang="sv-SE" sz="1200" b="0" i="0" u="none" strike="noStrike" kern="1200" baseline="0" err="1">
                <a:solidFill>
                  <a:schemeClr val="tx1"/>
                </a:solidFill>
                <a:latin typeface="+mn-lt"/>
                <a:ea typeface="+mn-ea"/>
                <a:cs typeface="+mn-cs"/>
              </a:rPr>
              <a:t>eHälsomyndigheten</a:t>
            </a:r>
            <a:r>
              <a:rPr lang="sv-SE" sz="1200" b="0" i="0" u="none" strike="noStrike" kern="1200" baseline="0">
                <a:solidFill>
                  <a:schemeClr val="tx1"/>
                </a:solidFill>
                <a:latin typeface="+mn-lt"/>
                <a:ea typeface="+mn-ea"/>
                <a:cs typeface="+mn-cs"/>
              </a:rPr>
              <a:t> visar de läkemedel som har expedierats av apotek under de senaste 15 månaderna, för patienten ifråga. </a:t>
            </a:r>
          </a:p>
          <a:p>
            <a:r>
              <a:rPr lang="sv-SE" sz="1200" b="0" i="0" u="none" strike="noStrike" kern="1200" baseline="0">
                <a:solidFill>
                  <a:schemeClr val="tx1"/>
                </a:solidFill>
                <a:latin typeface="+mn-lt"/>
                <a:ea typeface="+mn-ea"/>
                <a:cs typeface="+mn-cs"/>
              </a:rPr>
              <a:t>För att du ska få tillgång till </a:t>
            </a:r>
            <a:r>
              <a:rPr lang="sv-SE" sz="1200" b="0" i="0" u="none" strike="noStrike" kern="1200" baseline="0" err="1">
                <a:solidFill>
                  <a:schemeClr val="tx1"/>
                </a:solidFill>
                <a:latin typeface="+mn-lt"/>
                <a:ea typeface="+mn-ea"/>
                <a:cs typeface="+mn-cs"/>
              </a:rPr>
              <a:t>eHälsomyndighetens</a:t>
            </a:r>
            <a:r>
              <a:rPr lang="sv-SE" sz="1200" b="0" i="0" u="none" strike="noStrike" kern="1200" baseline="0">
                <a:solidFill>
                  <a:schemeClr val="tx1"/>
                </a:solidFill>
                <a:latin typeface="+mn-lt"/>
                <a:ea typeface="+mn-ea"/>
                <a:cs typeface="+mn-cs"/>
              </a:rPr>
              <a:t> läkemedelsförteckning krävs att du uppfyller något av följande: </a:t>
            </a:r>
          </a:p>
          <a:p>
            <a:r>
              <a:rPr lang="sv-SE" sz="1200" b="0" i="0" u="none" strike="noStrike" kern="1200" baseline="0">
                <a:solidFill>
                  <a:schemeClr val="tx1"/>
                </a:solidFill>
                <a:latin typeface="+mn-lt"/>
                <a:ea typeface="+mn-ea"/>
                <a:cs typeface="+mn-cs"/>
              </a:rPr>
              <a:t>• Du har en personlig förskrivarkod. </a:t>
            </a:r>
          </a:p>
          <a:p>
            <a:r>
              <a:rPr lang="sv-SE" sz="1200" b="0" i="0" u="none" strike="noStrike" kern="1200" baseline="0">
                <a:solidFill>
                  <a:schemeClr val="tx1"/>
                </a:solidFill>
                <a:latin typeface="+mn-lt"/>
                <a:ea typeface="+mn-ea"/>
                <a:cs typeface="+mn-cs"/>
              </a:rPr>
              <a:t>• Du har en gruppförskrivarkod som ger rätt att förskriva läkemedel. </a:t>
            </a:r>
          </a:p>
          <a:p>
            <a:r>
              <a:rPr lang="sv-SE" sz="1200" b="0" i="0" u="none" strike="noStrike" kern="1200" baseline="0">
                <a:solidFill>
                  <a:schemeClr val="tx1"/>
                </a:solidFill>
                <a:latin typeface="+mn-lt"/>
                <a:ea typeface="+mn-ea"/>
                <a:cs typeface="+mn-cs"/>
              </a:rPr>
              <a:t>• Du är sjuksköterska. </a:t>
            </a:r>
          </a:p>
          <a:p>
            <a:endParaRPr lang="sv-SE"/>
          </a:p>
        </p:txBody>
      </p:sp>
      <p:sp>
        <p:nvSpPr>
          <p:cNvPr id="4" name="Platshållare för bildnummer 3"/>
          <p:cNvSpPr>
            <a:spLocks noGrp="1"/>
          </p:cNvSpPr>
          <p:nvPr>
            <p:ph type="sldNum" sz="quarter" idx="5"/>
          </p:nvPr>
        </p:nvSpPr>
        <p:spPr/>
        <p:txBody>
          <a:bodyPr/>
          <a:lstStyle/>
          <a:p>
            <a:fld id="{43436D37-8752-44A9-8716-99CDEF51E0AF}" type="slidenum">
              <a:rPr lang="sv-SE" smtClean="0"/>
              <a:t>17</a:t>
            </a:fld>
            <a:endParaRPr lang="sv-SE"/>
          </a:p>
        </p:txBody>
      </p:sp>
    </p:spTree>
    <p:extLst>
      <p:ext uri="{BB962C8B-B14F-4D97-AF65-F5344CB8AC3E}">
        <p14:creationId xmlns:p14="http://schemas.microsoft.com/office/powerpoint/2010/main" val="39973570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b="1">
                <a:effectLst/>
                <a:latin typeface="Calibri" panose="020F0502020204030204" pitchFamily="34" charset="0"/>
                <a:ea typeface="Calibri" panose="020F0502020204030204" pitchFamily="34" charset="0"/>
              </a:rPr>
              <a:t>Skapar trygghet och förståelse</a:t>
            </a:r>
            <a:br>
              <a:rPr lang="sv-SE" sz="1800" b="1">
                <a:effectLst/>
                <a:latin typeface="Calibri" panose="020F0502020204030204" pitchFamily="34" charset="0"/>
                <a:ea typeface="Calibri" panose="020F0502020204030204" pitchFamily="34" charset="0"/>
              </a:rPr>
            </a:br>
            <a:r>
              <a:rPr lang="sv-SE" sz="1800">
                <a:effectLst/>
                <a:latin typeface="Calibri" panose="020F0502020204030204" pitchFamily="34" charset="0"/>
                <a:ea typeface="Times New Roman" panose="02020603050405020304" pitchFamily="18" charset="0"/>
              </a:rPr>
              <a:t>Undersökningsresultatet pekar på att trygghet och delaktighet är två viktiga faktorer för invånarna då de använder Journalen. </a:t>
            </a:r>
            <a:r>
              <a:rPr lang="sv-SE" sz="1800">
                <a:solidFill>
                  <a:srgbClr val="242424"/>
                </a:solidFill>
                <a:effectLst/>
                <a:latin typeface="Calibri" panose="020F0502020204030204" pitchFamily="34" charset="0"/>
                <a:ea typeface="Calibri" panose="020F0502020204030204" pitchFamily="34" charset="0"/>
                <a:cs typeface="Calibri" panose="020F0502020204030204" pitchFamily="34" charset="0"/>
              </a:rPr>
              <a:t>Man känner sig trygg i att ta del av informationen via journalen 1177 och tycker också att det är värdefullt att ta del av informationen efter besöket.  </a:t>
            </a:r>
            <a:r>
              <a:rPr lang="sv-SE" sz="1800">
                <a:effectLst/>
                <a:latin typeface="Calibri" panose="020F0502020204030204" pitchFamily="34" charset="0"/>
                <a:ea typeface="Times New Roman" panose="02020603050405020304" pitchFamily="18" charset="0"/>
              </a:rPr>
              <a:t>Sex av tio tillfrågade instämmer exempelvis helt i att Journalen hjälper till att komma ihåg vad som sades under ett vårdbesök. </a:t>
            </a:r>
            <a:endParaRPr lang="sv-SE" sz="1800">
              <a:effectLst/>
              <a:latin typeface="Calibri" panose="020F0502020204030204" pitchFamily="34" charset="0"/>
              <a:ea typeface="Calibri" panose="020F0502020204030204" pitchFamily="34" charset="0"/>
            </a:endParaRPr>
          </a:p>
          <a:p>
            <a:pPr marL="342900" lvl="0" indent="-342900">
              <a:buFont typeface="Calibri" panose="020F0502020204030204" pitchFamily="34" charset="0"/>
              <a:buChar char="-"/>
            </a:pPr>
            <a:r>
              <a:rPr lang="sv-SE" sz="1800">
                <a:effectLst/>
                <a:latin typeface="Calibri" panose="020F0502020204030204" pitchFamily="34" charset="0"/>
                <a:ea typeface="Times New Roman" panose="02020603050405020304" pitchFamily="18" charset="0"/>
              </a:rPr>
              <a:t>Att kunna läsa sin journal inför ett vårdbesök gör att många känner sig bättre förberedda och mer informerade om sin egen hälsa. Att kunna gå igenom anteckningarna hemma i lugn och ro efter besöket är också en trygghet. På så sätt bidrar Journalen till att stärka invånarens egenmakt och delaktighet samtidigt som vårdkvaliteten och kostnadseffektiviteten inom hälso- och sjukvården ökar, säger Birgitta Hjerpe, verksamhetsutvecklare i Region Värmland. </a:t>
            </a:r>
          </a:p>
          <a:p>
            <a:r>
              <a:rPr lang="sv-SE" sz="1800">
                <a:effectLst/>
                <a:latin typeface="Calibri" panose="020F0502020204030204" pitchFamily="34" charset="0"/>
                <a:ea typeface="Times New Roman" panose="02020603050405020304" pitchFamily="18" charset="0"/>
              </a:rPr>
              <a:t> </a:t>
            </a:r>
            <a:endParaRPr lang="sv-SE" sz="1800">
              <a:effectLst/>
              <a:latin typeface="Calibri" panose="020F0502020204030204" pitchFamily="34" charset="0"/>
              <a:ea typeface="Calibri" panose="020F0502020204030204" pitchFamily="34" charset="0"/>
            </a:endParaRPr>
          </a:p>
          <a:p>
            <a:pPr marL="342900" lvl="0" indent="-342900">
              <a:buClr>
                <a:srgbClr val="242424"/>
              </a:buClr>
              <a:buSzPts val="1100"/>
              <a:buFont typeface="Segoe UI" panose="020B0502040204020203" pitchFamily="34" charset="0"/>
              <a:buChar char="-"/>
            </a:pPr>
            <a:r>
              <a:rPr lang="sv-SE" sz="1800">
                <a:effectLst/>
                <a:latin typeface="Calibri" panose="020F0502020204030204" pitchFamily="34" charset="0"/>
                <a:ea typeface="Times New Roman" panose="02020603050405020304" pitchFamily="18" charset="0"/>
              </a:rPr>
              <a:t>Vi har en hög andel användare i länet och de är också väldigt aktiva användare, säger Birgitta. Det är roligt att värmlänningen uppskattar tjänsten och att intresset för den har ökat i Värmland. Det blir ett kvitto på att man känner sig trygg i att använda den. </a:t>
            </a:r>
            <a:endParaRPr lang="sv-SE" sz="1800">
              <a:effectLst/>
              <a:latin typeface="Calibri" panose="020F0502020204030204" pitchFamily="34" charset="0"/>
              <a:ea typeface="Calibri" panose="020F0502020204030204" pitchFamily="34" charset="0"/>
            </a:endParaRPr>
          </a:p>
          <a:p>
            <a:endParaRPr lang="sv-SE"/>
          </a:p>
        </p:txBody>
      </p:sp>
      <p:sp>
        <p:nvSpPr>
          <p:cNvPr id="4" name="Platshållare för bildnummer 3"/>
          <p:cNvSpPr>
            <a:spLocks noGrp="1"/>
          </p:cNvSpPr>
          <p:nvPr>
            <p:ph type="sldNum" sz="quarter" idx="5"/>
          </p:nvPr>
        </p:nvSpPr>
        <p:spPr/>
        <p:txBody>
          <a:bodyPr/>
          <a:lstStyle/>
          <a:p>
            <a:fld id="{2C76EAF1-83F1-9243-9C52-1F36BBDC7B37}" type="slidenum">
              <a:rPr lang="sv-SE" smtClean="0"/>
              <a:t>24</a:t>
            </a:fld>
            <a:endParaRPr lang="sv-SE"/>
          </a:p>
        </p:txBody>
      </p:sp>
    </p:spTree>
    <p:extLst>
      <p:ext uri="{BB962C8B-B14F-4D97-AF65-F5344CB8AC3E}">
        <p14:creationId xmlns:p14="http://schemas.microsoft.com/office/powerpoint/2010/main" val="23855984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200" b="0" i="0" u="none" strike="noStrike" kern="1200" baseline="0">
              <a:solidFill>
                <a:schemeClr val="tx1"/>
              </a:solidFill>
              <a:latin typeface="+mn-lt"/>
              <a:ea typeface="+mn-ea"/>
              <a:cs typeface="+mn-cs"/>
            </a:endParaRPr>
          </a:p>
          <a:p>
            <a:endParaRPr lang="sv-SE">
              <a:cs typeface="Calibri"/>
            </a:endParaRP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86E235-E855-44E7-9E90-F320E6F51769}"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59763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2C76EAF1-83F1-9243-9C52-1F36BBDC7B37}" type="slidenum">
              <a:rPr lang="sv-SE" smtClean="0"/>
              <a:t>26</a:t>
            </a:fld>
            <a:endParaRPr lang="sv-SE"/>
          </a:p>
        </p:txBody>
      </p:sp>
    </p:spTree>
    <p:extLst>
      <p:ext uri="{BB962C8B-B14F-4D97-AF65-F5344CB8AC3E}">
        <p14:creationId xmlns:p14="http://schemas.microsoft.com/office/powerpoint/2010/main" val="14685423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tart">
    <p:bg>
      <p:bgPr>
        <a:solidFill>
          <a:schemeClr val="accent1"/>
        </a:solidFill>
        <a:effectLst/>
      </p:bgPr>
    </p:bg>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C858E219-4E6D-4932-AA5D-6A3481107EA6}"/>
              </a:ext>
            </a:extLst>
          </p:cNvPr>
          <p:cNvPicPr>
            <a:picLocks noChangeAspect="1"/>
          </p:cNvPicPr>
          <p:nvPr/>
        </p:nvPicPr>
        <p:blipFill rotWithShape="1">
          <a:blip r:embed="rId2">
            <a:alphaModFix amt="15000"/>
            <a:extLst>
              <a:ext uri="{28A0092B-C50C-407E-A947-70E740481C1C}">
                <a14:useLocalDpi xmlns:a14="http://schemas.microsoft.com/office/drawing/2010/main" val="0"/>
              </a:ext>
            </a:extLst>
          </a:blip>
          <a:srcRect l="17109" t="28708"/>
          <a:stretch/>
        </p:blipFill>
        <p:spPr>
          <a:xfrm>
            <a:off x="-1" y="0"/>
            <a:ext cx="4121077" cy="3428998"/>
          </a:xfrm>
          <a:prstGeom prst="rect">
            <a:avLst/>
          </a:prstGeom>
        </p:spPr>
      </p:pic>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4255644" y="2493628"/>
            <a:ext cx="5599074" cy="1311128"/>
          </a:xfrm>
        </p:spPr>
        <p:txBody>
          <a:bodyPr anchor="b">
            <a:noAutofit/>
          </a:bodyPr>
          <a:lstStyle>
            <a:lvl1pPr algn="l">
              <a:lnSpc>
                <a:spcPct val="100000"/>
              </a:lnSpc>
              <a:defRPr sz="4400" b="1">
                <a:solidFill>
                  <a:schemeClr val="bg1"/>
                </a:solidFill>
              </a:defRPr>
            </a:lvl1pPr>
          </a:lstStyle>
          <a:p>
            <a:r>
              <a:rPr lang="sv-SE"/>
              <a:t>Rubrik på en eller </a:t>
            </a:r>
            <a:br>
              <a:rPr lang="sv-SE"/>
            </a:br>
            <a:r>
              <a:rPr lang="sv-SE"/>
              <a:t>två rader</a:t>
            </a:r>
          </a:p>
        </p:txBody>
      </p:sp>
      <p:sp>
        <p:nvSpPr>
          <p:cNvPr id="3" name="Underrubrik 2">
            <a:extLst>
              <a:ext uri="{FF2B5EF4-FFF2-40B4-BE49-F238E27FC236}">
                <a16:creationId xmlns:a16="http://schemas.microsoft.com/office/drawing/2014/main" id="{47CDCF15-ABC8-4682-83AF-D8634F151B68}"/>
              </a:ext>
            </a:extLst>
          </p:cNvPr>
          <p:cNvSpPr>
            <a:spLocks noGrp="1"/>
          </p:cNvSpPr>
          <p:nvPr>
            <p:ph type="subTitle" idx="1" hasCustomPrompt="1"/>
          </p:nvPr>
        </p:nvSpPr>
        <p:spPr>
          <a:xfrm>
            <a:off x="4255645" y="3804757"/>
            <a:ext cx="5599074" cy="645902"/>
          </a:xfrm>
        </p:spPr>
        <p:txBody>
          <a:bodyPr>
            <a:noAutofit/>
          </a:bodyPr>
          <a:lstStyle>
            <a:lvl1pPr marL="0" indent="0" algn="l">
              <a:lnSpc>
                <a:spcPct val="100000"/>
              </a:lnSpc>
              <a:spcBef>
                <a:spcPts val="0"/>
              </a:spcBef>
              <a:buNone/>
              <a:defRPr sz="16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Underrubrik/Namn, Datum</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bg1"/>
                </a:solidFill>
              </a:defRPr>
            </a:lvl1pPr>
          </a:lstStyle>
          <a:p>
            <a:fld id="{6661A35B-5759-402D-A031-2298209AB0E2}" type="datetimeFigureOut">
              <a:rPr lang="sv-SE" smtClean="0"/>
              <a:t>2022-06-03</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bg1"/>
                </a:solidFill>
              </a:defRPr>
            </a:lvl1pPr>
          </a:lstStyle>
          <a:p>
            <a:fld id="{CC95FCE1-8E5F-4560-B29E-7FB78EB7A839}" type="slidenum">
              <a:rPr lang="sv-SE" smtClean="0"/>
              <a:t>‹#›</a:t>
            </a:fld>
            <a:endParaRPr lang="sv-SE"/>
          </a:p>
        </p:txBody>
      </p:sp>
      <p:pic>
        <p:nvPicPr>
          <p:cNvPr id="10" name="Bildobjekt 9">
            <a:extLst>
              <a:ext uri="{FF2B5EF4-FFF2-40B4-BE49-F238E27FC236}">
                <a16:creationId xmlns:a16="http://schemas.microsoft.com/office/drawing/2014/main" id="{C45BB37F-78FC-4AA5-BA09-60B3473C57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8872" y="6056300"/>
            <a:ext cx="1667528" cy="482612"/>
          </a:xfrm>
          <a:prstGeom prst="rect">
            <a:avLst/>
          </a:prstGeom>
        </p:spPr>
      </p:pic>
    </p:spTree>
    <p:extLst>
      <p:ext uri="{BB962C8B-B14F-4D97-AF65-F5344CB8AC3E}">
        <p14:creationId xmlns:p14="http://schemas.microsoft.com/office/powerpoint/2010/main" val="3944411306"/>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om">
    <p:bg>
      <p:bgPr>
        <a:solidFill>
          <a:schemeClr val="bg1"/>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BF7BF05E-0759-41B0-A771-97D723EF6ECD}"/>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518086033"/>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Avslut">
    <p:bg>
      <p:bgPr>
        <a:solidFill>
          <a:schemeClr val="accent1"/>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8302B766-1A21-4681-B97B-01C97262C002}"/>
              </a:ext>
            </a:extLst>
          </p:cNvPr>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Platshållare för datum 4">
            <a:extLst>
              <a:ext uri="{FF2B5EF4-FFF2-40B4-BE49-F238E27FC236}">
                <a16:creationId xmlns:a16="http://schemas.microsoft.com/office/drawing/2014/main" id="{B710450C-1CB8-48CB-BBC9-7DC124B22122}"/>
              </a:ext>
            </a:extLst>
          </p:cNvPr>
          <p:cNvSpPr>
            <a:spLocks noGrp="1"/>
          </p:cNvSpPr>
          <p:nvPr>
            <p:ph type="dt" sz="half" idx="10"/>
          </p:nvPr>
        </p:nvSpPr>
        <p:spPr/>
        <p:txBody>
          <a:bodyPr/>
          <a:lstStyle>
            <a:lvl1pPr>
              <a:defRPr>
                <a:solidFill>
                  <a:schemeClr val="bg1"/>
                </a:solidFill>
              </a:defRPr>
            </a:lvl1pPr>
          </a:lstStyle>
          <a:p>
            <a:fld id="{6661A35B-5759-402D-A031-2298209AB0E2}" type="datetimeFigureOut">
              <a:rPr lang="sv-SE" smtClean="0"/>
              <a:t>2022-06-03</a:t>
            </a:fld>
            <a:endParaRPr lang="sv-SE"/>
          </a:p>
        </p:txBody>
      </p:sp>
      <p:sp>
        <p:nvSpPr>
          <p:cNvPr id="6" name="Platshållare för sidfot 5">
            <a:extLst>
              <a:ext uri="{FF2B5EF4-FFF2-40B4-BE49-F238E27FC236}">
                <a16:creationId xmlns:a16="http://schemas.microsoft.com/office/drawing/2014/main" id="{E466EFA4-20AE-4AD4-B435-6B0C7A76D4F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7" name="Platshållare för bildnummer 6">
            <a:extLst>
              <a:ext uri="{FF2B5EF4-FFF2-40B4-BE49-F238E27FC236}">
                <a16:creationId xmlns:a16="http://schemas.microsoft.com/office/drawing/2014/main" id="{07F53102-507D-4A65-80DF-48F934CE2983}"/>
              </a:ext>
            </a:extLst>
          </p:cNvPr>
          <p:cNvSpPr>
            <a:spLocks noGrp="1"/>
          </p:cNvSpPr>
          <p:nvPr>
            <p:ph type="sldNum" sz="quarter" idx="12"/>
          </p:nvPr>
        </p:nvSpPr>
        <p:spPr/>
        <p:txBody>
          <a:bodyPr/>
          <a:lstStyle>
            <a:lvl1pPr>
              <a:defRPr>
                <a:solidFill>
                  <a:schemeClr val="bg1"/>
                </a:solidFill>
              </a:defRPr>
            </a:lvl1pPr>
          </a:lstStyle>
          <a:p>
            <a:fld id="{CC95FCE1-8E5F-4560-B29E-7FB78EB7A839}" type="slidenum">
              <a:rPr lang="sv-SE" smtClean="0"/>
              <a:t>‹#›</a:t>
            </a:fld>
            <a:endParaRPr lang="sv-SE"/>
          </a:p>
        </p:txBody>
      </p:sp>
      <p:pic>
        <p:nvPicPr>
          <p:cNvPr id="8" name="Bildobjekt 7">
            <a:extLst>
              <a:ext uri="{FF2B5EF4-FFF2-40B4-BE49-F238E27FC236}">
                <a16:creationId xmlns:a16="http://schemas.microsoft.com/office/drawing/2014/main" id="{01505DD5-2D9F-4AA5-8E4B-961FE767EB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4713" y="2898400"/>
            <a:ext cx="3422574" cy="990553"/>
          </a:xfrm>
          <a:prstGeom prst="rect">
            <a:avLst/>
          </a:prstGeom>
        </p:spPr>
      </p:pic>
    </p:spTree>
    <p:extLst>
      <p:ext uri="{BB962C8B-B14F-4D97-AF65-F5344CB8AC3E}">
        <p14:creationId xmlns:p14="http://schemas.microsoft.com/office/powerpoint/2010/main" val="5036575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Rubrikbild">
    <p:bg>
      <p:bgPr>
        <a:solidFill>
          <a:srgbClr val="003A7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1" y="2130426"/>
            <a:ext cx="9748220" cy="2738735"/>
          </a:xfrm>
        </p:spPr>
        <p:txBody>
          <a:bodyPr>
            <a:normAutofit/>
          </a:bodyPr>
          <a:lstStyle>
            <a:lvl1pPr algn="ctr">
              <a:defRPr sz="7200" b="1">
                <a:solidFill>
                  <a:schemeClr val="bg1"/>
                </a:solidFill>
              </a:defRPr>
            </a:lvl1pPr>
          </a:lstStyle>
          <a:p>
            <a:r>
              <a:rPr lang="sv-SE"/>
              <a:t>Klicka här för att ändra format</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80212" y="5340115"/>
            <a:ext cx="1044451" cy="1324867"/>
          </a:xfrm>
          <a:prstGeom prst="rect">
            <a:avLst/>
          </a:prstGeom>
        </p:spPr>
      </p:pic>
    </p:spTree>
    <p:extLst>
      <p:ext uri="{BB962C8B-B14F-4D97-AF65-F5344CB8AC3E}">
        <p14:creationId xmlns:p14="http://schemas.microsoft.com/office/powerpoint/2010/main" val="17699798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33278843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59008" cy="1143000"/>
          </a:xfrm>
        </p:spPr>
        <p:txBody>
          <a:bodyPr/>
          <a:lstStyle>
            <a:lvl1pPr>
              <a:defRPr b="1"/>
            </a:lvl1pPr>
          </a:lstStyle>
          <a:p>
            <a:r>
              <a:rPr lang="sv-SE"/>
              <a:t>Klicka här för att ändra format</a:t>
            </a:r>
          </a:p>
        </p:txBody>
      </p:sp>
      <p:sp>
        <p:nvSpPr>
          <p:cNvPr id="3" name="Content Placeholder 2"/>
          <p:cNvSpPr>
            <a:spLocks noGrp="1"/>
          </p:cNvSpPr>
          <p:nvPr>
            <p:ph idx="1"/>
          </p:nvPr>
        </p:nvSpPr>
        <p:spPr>
          <a:xfrm>
            <a:off x="609600" y="1600201"/>
            <a:ext cx="10959008" cy="4585464"/>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5621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Start">
    <p:bg>
      <p:bgPr>
        <a:solidFill>
          <a:schemeClr val="tx2"/>
        </a:solidFill>
        <a:effectLst/>
      </p:bgPr>
    </p:bg>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C858E219-4E6D-4932-AA5D-6A3481107EA6}"/>
              </a:ext>
            </a:extLst>
          </p:cNvPr>
          <p:cNvPicPr>
            <a:picLocks noChangeAspect="1"/>
          </p:cNvPicPr>
          <p:nvPr/>
        </p:nvPicPr>
        <p:blipFill rotWithShape="1">
          <a:blip r:embed="rId2">
            <a:alphaModFix amt="15000"/>
            <a:extLst>
              <a:ext uri="{28A0092B-C50C-407E-A947-70E740481C1C}">
                <a14:useLocalDpi xmlns:a14="http://schemas.microsoft.com/office/drawing/2010/main" val="0"/>
              </a:ext>
            </a:extLst>
          </a:blip>
          <a:srcRect l="17109" t="28708"/>
          <a:stretch/>
        </p:blipFill>
        <p:spPr>
          <a:xfrm>
            <a:off x="-1" y="0"/>
            <a:ext cx="4121077" cy="3428998"/>
          </a:xfrm>
          <a:prstGeom prst="rect">
            <a:avLst/>
          </a:prstGeom>
        </p:spPr>
      </p:pic>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4255644" y="2493628"/>
            <a:ext cx="5599074" cy="1311128"/>
          </a:xfrm>
        </p:spPr>
        <p:txBody>
          <a:bodyPr anchor="b">
            <a:noAutofit/>
          </a:bodyPr>
          <a:lstStyle>
            <a:lvl1pPr algn="l">
              <a:lnSpc>
                <a:spcPct val="100000"/>
              </a:lnSpc>
              <a:defRPr sz="4400" b="1">
                <a:solidFill>
                  <a:schemeClr val="bg1"/>
                </a:solidFill>
              </a:defRPr>
            </a:lvl1pPr>
          </a:lstStyle>
          <a:p>
            <a:r>
              <a:rPr lang="sv-SE"/>
              <a:t>Rubrik på en eller </a:t>
            </a:r>
            <a:br>
              <a:rPr lang="sv-SE"/>
            </a:br>
            <a:r>
              <a:rPr lang="sv-SE"/>
              <a:t>två rader</a:t>
            </a:r>
          </a:p>
        </p:txBody>
      </p:sp>
      <p:sp>
        <p:nvSpPr>
          <p:cNvPr id="3" name="Underrubrik 2">
            <a:extLst>
              <a:ext uri="{FF2B5EF4-FFF2-40B4-BE49-F238E27FC236}">
                <a16:creationId xmlns:a16="http://schemas.microsoft.com/office/drawing/2014/main" id="{47CDCF15-ABC8-4682-83AF-D8634F151B68}"/>
              </a:ext>
            </a:extLst>
          </p:cNvPr>
          <p:cNvSpPr>
            <a:spLocks noGrp="1"/>
          </p:cNvSpPr>
          <p:nvPr>
            <p:ph type="subTitle" idx="1" hasCustomPrompt="1"/>
          </p:nvPr>
        </p:nvSpPr>
        <p:spPr>
          <a:xfrm>
            <a:off x="4255645" y="3804757"/>
            <a:ext cx="5599074" cy="645902"/>
          </a:xfrm>
        </p:spPr>
        <p:txBody>
          <a:bodyPr>
            <a:noAutofit/>
          </a:bodyPr>
          <a:lstStyle>
            <a:lvl1pPr marL="0" indent="0" algn="l">
              <a:lnSpc>
                <a:spcPct val="100000"/>
              </a:lnSpc>
              <a:spcBef>
                <a:spcPts val="0"/>
              </a:spcBef>
              <a:buNone/>
              <a:defRPr sz="16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Underrubrik/Namn, Datum</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bg1"/>
                </a:solidFill>
              </a:defRPr>
            </a:lvl1pPr>
          </a:lstStyle>
          <a:p>
            <a:fld id="{7B6AD9C4-35A3-4D7A-9B19-F30406AB6CAC}" type="datetimeFigureOut">
              <a:rPr lang="sv-SE" smtClean="0"/>
              <a:t>2022-06-03</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bg1"/>
                </a:solidFill>
              </a:defRPr>
            </a:lvl1pPr>
          </a:lstStyle>
          <a:p>
            <a:fld id="{1943B2B7-BEA8-4334-A326-592BBB640B02}" type="slidenum">
              <a:rPr lang="sv-SE" smtClean="0"/>
              <a:t>‹#›</a:t>
            </a:fld>
            <a:endParaRPr lang="sv-SE"/>
          </a:p>
        </p:txBody>
      </p:sp>
      <p:pic>
        <p:nvPicPr>
          <p:cNvPr id="10" name="Bildobjekt 9">
            <a:extLst>
              <a:ext uri="{FF2B5EF4-FFF2-40B4-BE49-F238E27FC236}">
                <a16:creationId xmlns:a16="http://schemas.microsoft.com/office/drawing/2014/main" id="{C45BB37F-78FC-4AA5-BA09-60B3473C57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8872" y="6056300"/>
            <a:ext cx="1667528" cy="482612"/>
          </a:xfrm>
          <a:prstGeom prst="rect">
            <a:avLst/>
          </a:prstGeom>
        </p:spPr>
      </p:pic>
    </p:spTree>
    <p:extLst>
      <p:ext uri="{BB962C8B-B14F-4D97-AF65-F5344CB8AC3E}">
        <p14:creationId xmlns:p14="http://schemas.microsoft.com/office/powerpoint/2010/main" val="1651570661"/>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Avsnitt">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4255644" y="2494800"/>
            <a:ext cx="5599074" cy="1311128"/>
          </a:xfrm>
        </p:spPr>
        <p:txBody>
          <a:bodyPr anchor="b">
            <a:noAutofit/>
          </a:bodyPr>
          <a:lstStyle>
            <a:lvl1pPr algn="l">
              <a:lnSpc>
                <a:spcPct val="100000"/>
              </a:lnSpc>
              <a:defRPr sz="4400" b="1">
                <a:solidFill>
                  <a:schemeClr val="tx2"/>
                </a:solidFill>
              </a:defRPr>
            </a:lvl1pPr>
          </a:lstStyle>
          <a:p>
            <a:r>
              <a:rPr lang="sv-SE"/>
              <a:t>Kapitelrubrik på en eller två rader</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p>
            <a:fld id="{7B6AD9C4-35A3-4D7A-9B19-F30406AB6CAC}" type="datetimeFigureOut">
              <a:rPr lang="sv-SE" smtClean="0"/>
              <a:t>2022-06-03</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p>
            <a:fld id="{1943B2B7-BEA8-4334-A326-592BBB640B02}" type="slidenum">
              <a:rPr lang="sv-SE" smtClean="0"/>
              <a:t>‹#›</a:t>
            </a:fld>
            <a:endParaRPr lang="sv-SE"/>
          </a:p>
        </p:txBody>
      </p:sp>
      <p:sp>
        <p:nvSpPr>
          <p:cNvPr id="11" name="Underrubrik 2">
            <a:extLst>
              <a:ext uri="{FF2B5EF4-FFF2-40B4-BE49-F238E27FC236}">
                <a16:creationId xmlns:a16="http://schemas.microsoft.com/office/drawing/2014/main" id="{4E603FF1-A2AA-4DFA-A81C-565179070150}"/>
              </a:ext>
            </a:extLst>
          </p:cNvPr>
          <p:cNvSpPr>
            <a:spLocks noGrp="1"/>
          </p:cNvSpPr>
          <p:nvPr>
            <p:ph type="subTitle" idx="1" hasCustomPrompt="1"/>
          </p:nvPr>
        </p:nvSpPr>
        <p:spPr>
          <a:xfrm>
            <a:off x="4255645" y="3804757"/>
            <a:ext cx="5599074" cy="645902"/>
          </a:xfrm>
        </p:spPr>
        <p:txBody>
          <a:bodyPr>
            <a:noAutofit/>
          </a:bodyPr>
          <a:lstStyle>
            <a:lvl1pPr marL="0" indent="0" algn="l">
              <a:lnSpc>
                <a:spcPct val="100000"/>
              </a:lnSpc>
              <a:spcBef>
                <a:spcPts val="0"/>
              </a:spcBef>
              <a:buNone/>
              <a:defRPr sz="1600" b="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Underrubrik</a:t>
            </a:r>
          </a:p>
        </p:txBody>
      </p:sp>
      <p:pic>
        <p:nvPicPr>
          <p:cNvPr id="9" name="Bildobjekt 8">
            <a:extLst>
              <a:ext uri="{FF2B5EF4-FFF2-40B4-BE49-F238E27FC236}">
                <a16:creationId xmlns:a16="http://schemas.microsoft.com/office/drawing/2014/main" id="{4654C601-3316-4300-8504-A56E14101421}"/>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l="17233" t="28855"/>
          <a:stretch/>
        </p:blipFill>
        <p:spPr>
          <a:xfrm>
            <a:off x="-1" y="0"/>
            <a:ext cx="4121077" cy="3428391"/>
          </a:xfrm>
          <a:prstGeom prst="rect">
            <a:avLst/>
          </a:prstGeom>
        </p:spPr>
      </p:pic>
    </p:spTree>
    <p:extLst>
      <p:ext uri="{BB962C8B-B14F-4D97-AF65-F5344CB8AC3E}">
        <p14:creationId xmlns:p14="http://schemas.microsoft.com/office/powerpoint/2010/main" val="870628965"/>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Rubrik">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3216000" y="2433976"/>
            <a:ext cx="5760000" cy="1311128"/>
          </a:xfrm>
        </p:spPr>
        <p:txBody>
          <a:bodyPr anchor="ctr" anchorCtr="0">
            <a:noAutofit/>
          </a:bodyPr>
          <a:lstStyle>
            <a:lvl1pPr algn="l">
              <a:lnSpc>
                <a:spcPct val="100000"/>
              </a:lnSpc>
              <a:defRPr sz="4400" b="1">
                <a:solidFill>
                  <a:schemeClr val="tx1"/>
                </a:solidFill>
              </a:defRPr>
            </a:lvl1pPr>
          </a:lstStyle>
          <a:p>
            <a:r>
              <a:rPr lang="sv-SE"/>
              <a:t>Rubrik på en eller </a:t>
            </a:r>
            <a:br>
              <a:rPr lang="sv-SE"/>
            </a:br>
            <a:r>
              <a:rPr lang="sv-SE"/>
              <a:t>två rader</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p>
            <a:fld id="{7B6AD9C4-35A3-4D7A-9B19-F30406AB6CAC}" type="datetimeFigureOut">
              <a:rPr lang="sv-SE" smtClean="0"/>
              <a:t>2022-06-03</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p>
            <a:fld id="{1943B2B7-BEA8-4334-A326-592BBB640B02}" type="slidenum">
              <a:rPr lang="sv-SE" smtClean="0"/>
              <a:t>‹#›</a:t>
            </a:fld>
            <a:endParaRPr lang="sv-SE"/>
          </a:p>
        </p:txBody>
      </p:sp>
      <p:sp>
        <p:nvSpPr>
          <p:cNvPr id="3" name="Rektangel 2">
            <a:extLst>
              <a:ext uri="{FF2B5EF4-FFF2-40B4-BE49-F238E27FC236}">
                <a16:creationId xmlns:a16="http://schemas.microsoft.com/office/drawing/2014/main" id="{FFF31AE7-D880-407A-9C88-13783A4EC040}"/>
              </a:ext>
            </a:extLst>
          </p:cNvPr>
          <p:cNvSpPr/>
          <p:nvPr/>
        </p:nvSpPr>
        <p:spPr>
          <a:xfrm>
            <a:off x="1" y="0"/>
            <a:ext cx="3455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769680836"/>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En rubrik och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A735114-FF72-44A1-A510-3F846FC92CAF}"/>
              </a:ext>
            </a:extLst>
          </p:cNvPr>
          <p:cNvSpPr>
            <a:spLocks noGrp="1"/>
          </p:cNvSpPr>
          <p:nvPr>
            <p:ph type="title" hasCustomPrompt="1"/>
          </p:nvPr>
        </p:nvSpPr>
        <p:spPr>
          <a:xfrm>
            <a:off x="2496809" y="972000"/>
            <a:ext cx="7200000" cy="1325563"/>
          </a:xfrm>
        </p:spPr>
        <p:txBody>
          <a:bodyPr anchor="b" anchorCtr="0">
            <a:noAutofit/>
          </a:bodyPr>
          <a:lstStyle>
            <a:lvl1pPr>
              <a:defRPr sz="3600"/>
            </a:lvl1pPr>
          </a:lstStyle>
          <a:p>
            <a:r>
              <a:rPr lang="sv-SE"/>
              <a:t>Rubrik på en eller två rader</a:t>
            </a:r>
          </a:p>
        </p:txBody>
      </p:sp>
      <p:sp>
        <p:nvSpPr>
          <p:cNvPr id="4" name="Platshållare för datum 3">
            <a:extLst>
              <a:ext uri="{FF2B5EF4-FFF2-40B4-BE49-F238E27FC236}">
                <a16:creationId xmlns:a16="http://schemas.microsoft.com/office/drawing/2014/main" id="{138FA8A6-E8AD-49AE-8A02-8E0135A4D33C}"/>
              </a:ext>
            </a:extLst>
          </p:cNvPr>
          <p:cNvSpPr>
            <a:spLocks noGrp="1"/>
          </p:cNvSpPr>
          <p:nvPr>
            <p:ph type="dt" sz="half" idx="10"/>
          </p:nvPr>
        </p:nvSpPr>
        <p:spPr/>
        <p:txBody>
          <a:bodyPr/>
          <a:lstStyle/>
          <a:p>
            <a:fld id="{7B6AD9C4-35A3-4D7A-9B19-F30406AB6CAC}" type="datetimeFigureOut">
              <a:rPr lang="sv-SE" smtClean="0"/>
              <a:t>2022-06-03</a:t>
            </a:fld>
            <a:endParaRPr lang="sv-SE"/>
          </a:p>
        </p:txBody>
      </p:sp>
      <p:sp>
        <p:nvSpPr>
          <p:cNvPr id="5" name="Platshållare för sidfot 4">
            <a:extLst>
              <a:ext uri="{FF2B5EF4-FFF2-40B4-BE49-F238E27FC236}">
                <a16:creationId xmlns:a16="http://schemas.microsoft.com/office/drawing/2014/main" id="{D128B042-CD46-459F-B15F-9CD51445A18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212B9B4-3EFB-4D25-A6FF-2C335D0EA7A8}"/>
              </a:ext>
            </a:extLst>
          </p:cNvPr>
          <p:cNvSpPr>
            <a:spLocks noGrp="1"/>
          </p:cNvSpPr>
          <p:nvPr>
            <p:ph type="sldNum" sz="quarter" idx="12"/>
          </p:nvPr>
        </p:nvSpPr>
        <p:spPr/>
        <p:txBody>
          <a:bodyPr/>
          <a:lstStyle/>
          <a:p>
            <a:fld id="{1943B2B7-BEA8-4334-A326-592BBB640B02}" type="slidenum">
              <a:rPr lang="sv-SE" smtClean="0"/>
              <a:t>‹#›</a:t>
            </a:fld>
            <a:endParaRPr lang="sv-SE"/>
          </a:p>
        </p:txBody>
      </p:sp>
      <p:sp>
        <p:nvSpPr>
          <p:cNvPr id="8" name="Platshållare för text 7">
            <a:extLst>
              <a:ext uri="{FF2B5EF4-FFF2-40B4-BE49-F238E27FC236}">
                <a16:creationId xmlns:a16="http://schemas.microsoft.com/office/drawing/2014/main" id="{F2074D27-2532-4EB4-AA8D-F347C8462D8A}"/>
              </a:ext>
            </a:extLst>
          </p:cNvPr>
          <p:cNvSpPr>
            <a:spLocks noGrp="1"/>
          </p:cNvSpPr>
          <p:nvPr>
            <p:ph type="body" sz="quarter" idx="13" hasCustomPrompt="1"/>
          </p:nvPr>
        </p:nvSpPr>
        <p:spPr>
          <a:xfrm>
            <a:off x="2496809" y="2482850"/>
            <a:ext cx="7200000" cy="3240000"/>
          </a:xfrm>
        </p:spPr>
        <p:txBody>
          <a:bodyPr>
            <a:noAutofit/>
          </a:bodyPr>
          <a:lstStyle/>
          <a:p>
            <a:pPr lvl="0"/>
            <a:r>
              <a:rPr lang="sv-SE"/>
              <a:t>Skriv text här</a:t>
            </a:r>
          </a:p>
          <a:p>
            <a:pPr lvl="1"/>
            <a:r>
              <a:rPr lang="sv-SE"/>
              <a:t>Nivå två</a:t>
            </a:r>
          </a:p>
          <a:p>
            <a:pPr lvl="2"/>
            <a:r>
              <a:rPr lang="sv-SE"/>
              <a:t>Nivå tre</a:t>
            </a:r>
          </a:p>
          <a:p>
            <a:pPr lvl="3"/>
            <a:r>
              <a:rPr lang="sv-SE"/>
              <a:t>Nivå fyra</a:t>
            </a:r>
          </a:p>
          <a:p>
            <a:pPr lvl="4"/>
            <a:r>
              <a:rPr lang="sv-SE"/>
              <a:t>Nivå fem</a:t>
            </a:r>
          </a:p>
        </p:txBody>
      </p:sp>
      <p:sp>
        <p:nvSpPr>
          <p:cNvPr id="10" name="Rektangel 9">
            <a:extLst>
              <a:ext uri="{FF2B5EF4-FFF2-40B4-BE49-F238E27FC236}">
                <a16:creationId xmlns:a16="http://schemas.microsoft.com/office/drawing/2014/main" id="{EE3DB552-76B5-45DA-A7BF-518537E75530}"/>
              </a:ext>
            </a:extLst>
          </p:cNvPr>
          <p:cNvSpPr/>
          <p:nvPr/>
        </p:nvSpPr>
        <p:spPr>
          <a:xfrm>
            <a:off x="1" y="0"/>
            <a:ext cx="3455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2459608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En rubrik och 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5948AE-B8A7-4000-B08D-FD08594BF8E5}"/>
              </a:ext>
            </a:extLst>
          </p:cNvPr>
          <p:cNvSpPr>
            <a:spLocks noGrp="1"/>
          </p:cNvSpPr>
          <p:nvPr>
            <p:ph type="title" hasCustomPrompt="1"/>
          </p:nvPr>
        </p:nvSpPr>
        <p:spPr>
          <a:xfrm>
            <a:off x="1773496" y="972000"/>
            <a:ext cx="8640000" cy="1325563"/>
          </a:xfrm>
        </p:spPr>
        <p:txBody>
          <a:bodyPr anchor="b" anchorCtr="0">
            <a:noAutofit/>
          </a:bodyPr>
          <a:lstStyle>
            <a:lvl1pPr>
              <a:defRPr sz="3600"/>
            </a:lvl1pPr>
          </a:lstStyle>
          <a:p>
            <a:r>
              <a:rPr lang="sv-SE"/>
              <a:t>Rubrik på en rad</a:t>
            </a:r>
          </a:p>
        </p:txBody>
      </p:sp>
      <p:sp>
        <p:nvSpPr>
          <p:cNvPr id="3" name="Platshållare för innehåll 2">
            <a:extLst>
              <a:ext uri="{FF2B5EF4-FFF2-40B4-BE49-F238E27FC236}">
                <a16:creationId xmlns:a16="http://schemas.microsoft.com/office/drawing/2014/main" id="{A392B27C-79B3-42A9-ADBC-D4CB29DF52F9}"/>
              </a:ext>
            </a:extLst>
          </p:cNvPr>
          <p:cNvSpPr>
            <a:spLocks noGrp="1"/>
          </p:cNvSpPr>
          <p:nvPr>
            <p:ph sz="half" idx="1" hasCustomPrompt="1"/>
          </p:nvPr>
        </p:nvSpPr>
        <p:spPr>
          <a:xfrm>
            <a:off x="1773496"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4" name="Platshållare för innehåll 3">
            <a:extLst>
              <a:ext uri="{FF2B5EF4-FFF2-40B4-BE49-F238E27FC236}">
                <a16:creationId xmlns:a16="http://schemas.microsoft.com/office/drawing/2014/main" id="{91BFD846-89A8-413D-9B4E-79A0C286829D}"/>
              </a:ext>
            </a:extLst>
          </p:cNvPr>
          <p:cNvSpPr>
            <a:spLocks noGrp="1"/>
          </p:cNvSpPr>
          <p:nvPr>
            <p:ph sz="half" idx="2" hasCustomPrompt="1"/>
          </p:nvPr>
        </p:nvSpPr>
        <p:spPr>
          <a:xfrm>
            <a:off x="6273496"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5" name="Platshållare för datum 4">
            <a:extLst>
              <a:ext uri="{FF2B5EF4-FFF2-40B4-BE49-F238E27FC236}">
                <a16:creationId xmlns:a16="http://schemas.microsoft.com/office/drawing/2014/main" id="{44278D66-6239-4120-87FD-AF687B658D60}"/>
              </a:ext>
            </a:extLst>
          </p:cNvPr>
          <p:cNvSpPr>
            <a:spLocks noGrp="1"/>
          </p:cNvSpPr>
          <p:nvPr>
            <p:ph type="dt" sz="half" idx="10"/>
          </p:nvPr>
        </p:nvSpPr>
        <p:spPr/>
        <p:txBody>
          <a:bodyPr/>
          <a:lstStyle/>
          <a:p>
            <a:fld id="{7B6AD9C4-35A3-4D7A-9B19-F30406AB6CAC}" type="datetimeFigureOut">
              <a:rPr lang="sv-SE" smtClean="0"/>
              <a:t>2022-06-03</a:t>
            </a:fld>
            <a:endParaRPr lang="sv-SE"/>
          </a:p>
        </p:txBody>
      </p:sp>
      <p:sp>
        <p:nvSpPr>
          <p:cNvPr id="6" name="Platshållare för sidfot 5">
            <a:extLst>
              <a:ext uri="{FF2B5EF4-FFF2-40B4-BE49-F238E27FC236}">
                <a16:creationId xmlns:a16="http://schemas.microsoft.com/office/drawing/2014/main" id="{D1D86113-5BDD-4567-921A-D416519CF510}"/>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1640086D-4C59-4640-B415-83D1F560F698}"/>
              </a:ext>
            </a:extLst>
          </p:cNvPr>
          <p:cNvSpPr>
            <a:spLocks noGrp="1"/>
          </p:cNvSpPr>
          <p:nvPr>
            <p:ph type="sldNum" sz="quarter" idx="12"/>
          </p:nvPr>
        </p:nvSpPr>
        <p:spPr/>
        <p:txBody>
          <a:bodyPr/>
          <a:lstStyle/>
          <a:p>
            <a:fld id="{1943B2B7-BEA8-4334-A326-592BBB640B02}" type="slidenum">
              <a:rPr lang="sv-SE" smtClean="0"/>
              <a:t>‹#›</a:t>
            </a:fld>
            <a:endParaRPr lang="sv-SE"/>
          </a:p>
        </p:txBody>
      </p:sp>
      <p:sp>
        <p:nvSpPr>
          <p:cNvPr id="9" name="Rektangel 8">
            <a:extLst>
              <a:ext uri="{FF2B5EF4-FFF2-40B4-BE49-F238E27FC236}">
                <a16:creationId xmlns:a16="http://schemas.microsoft.com/office/drawing/2014/main" id="{5C430EC2-426A-4AEF-9877-11E250564623}"/>
              </a:ext>
            </a:extLst>
          </p:cNvPr>
          <p:cNvSpPr/>
          <p:nvPr/>
        </p:nvSpPr>
        <p:spPr>
          <a:xfrm>
            <a:off x="1" y="0"/>
            <a:ext cx="3455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689569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vsnitt">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4255644" y="2494800"/>
            <a:ext cx="5599074" cy="1311128"/>
          </a:xfrm>
        </p:spPr>
        <p:txBody>
          <a:bodyPr anchor="b">
            <a:noAutofit/>
          </a:bodyPr>
          <a:lstStyle>
            <a:lvl1pPr algn="l">
              <a:lnSpc>
                <a:spcPct val="100000"/>
              </a:lnSpc>
              <a:defRPr sz="4400" b="1">
                <a:solidFill>
                  <a:schemeClr val="accent1"/>
                </a:solidFill>
              </a:defRPr>
            </a:lvl1pPr>
          </a:lstStyle>
          <a:p>
            <a:r>
              <a:rPr lang="sv-SE"/>
              <a:t>Kapitelrubrik på en eller två rader</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p>
            <a:fld id="{6661A35B-5759-402D-A031-2298209AB0E2}" type="datetimeFigureOut">
              <a:rPr lang="sv-SE" smtClean="0"/>
              <a:t>2022-06-03</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p>
            <a:fld id="{CC95FCE1-8E5F-4560-B29E-7FB78EB7A839}" type="slidenum">
              <a:rPr lang="sv-SE" smtClean="0"/>
              <a:t>‹#›</a:t>
            </a:fld>
            <a:endParaRPr lang="sv-SE"/>
          </a:p>
        </p:txBody>
      </p:sp>
      <p:sp>
        <p:nvSpPr>
          <p:cNvPr id="11" name="Underrubrik 2">
            <a:extLst>
              <a:ext uri="{FF2B5EF4-FFF2-40B4-BE49-F238E27FC236}">
                <a16:creationId xmlns:a16="http://schemas.microsoft.com/office/drawing/2014/main" id="{4E603FF1-A2AA-4DFA-A81C-565179070150}"/>
              </a:ext>
            </a:extLst>
          </p:cNvPr>
          <p:cNvSpPr>
            <a:spLocks noGrp="1"/>
          </p:cNvSpPr>
          <p:nvPr>
            <p:ph type="subTitle" idx="1" hasCustomPrompt="1"/>
          </p:nvPr>
        </p:nvSpPr>
        <p:spPr>
          <a:xfrm>
            <a:off x="4255645" y="3804757"/>
            <a:ext cx="5599074" cy="645902"/>
          </a:xfrm>
        </p:spPr>
        <p:txBody>
          <a:bodyPr>
            <a:noAutofit/>
          </a:bodyPr>
          <a:lstStyle>
            <a:lvl1pPr marL="0" indent="0" algn="l">
              <a:lnSpc>
                <a:spcPct val="100000"/>
              </a:lnSpc>
              <a:spcBef>
                <a:spcPts val="0"/>
              </a:spcBef>
              <a:buNone/>
              <a:defRPr sz="1600" b="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Underrubrik</a:t>
            </a:r>
          </a:p>
        </p:txBody>
      </p:sp>
      <p:pic>
        <p:nvPicPr>
          <p:cNvPr id="9" name="Bildobjekt 8">
            <a:extLst>
              <a:ext uri="{FF2B5EF4-FFF2-40B4-BE49-F238E27FC236}">
                <a16:creationId xmlns:a16="http://schemas.microsoft.com/office/drawing/2014/main" id="{4654C601-3316-4300-8504-A56E14101421}"/>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l="17109" t="28708"/>
          <a:stretch/>
        </p:blipFill>
        <p:spPr>
          <a:xfrm>
            <a:off x="0" y="0"/>
            <a:ext cx="4121077" cy="3428998"/>
          </a:xfrm>
          <a:prstGeom prst="rect">
            <a:avLst/>
          </a:prstGeom>
        </p:spPr>
      </p:pic>
    </p:spTree>
    <p:extLst>
      <p:ext uri="{BB962C8B-B14F-4D97-AF65-F5344CB8AC3E}">
        <p14:creationId xmlns:p14="http://schemas.microsoft.com/office/powerpoint/2010/main" val="1878791399"/>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En rubrik och två underrubriker">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282DF18E-7E8D-4A71-890C-3CFB23277090}"/>
              </a:ext>
            </a:extLst>
          </p:cNvPr>
          <p:cNvSpPr>
            <a:spLocks noGrp="1"/>
          </p:cNvSpPr>
          <p:nvPr>
            <p:ph type="body" idx="1" hasCustomPrompt="1"/>
          </p:nvPr>
        </p:nvSpPr>
        <p:spPr>
          <a:xfrm>
            <a:off x="1776809" y="1477692"/>
            <a:ext cx="4140001" cy="823912"/>
          </a:xfrm>
        </p:spPr>
        <p:txBody>
          <a:bodyPr anchor="b">
            <a:noAutofit/>
          </a:bodyPr>
          <a:lstStyle>
            <a:lvl1pPr marL="0" indent="0">
              <a:lnSpc>
                <a:spcPct val="10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Rubrik på en eller två rader</a:t>
            </a:r>
          </a:p>
        </p:txBody>
      </p:sp>
      <p:sp>
        <p:nvSpPr>
          <p:cNvPr id="5" name="Platshållare för text 4">
            <a:extLst>
              <a:ext uri="{FF2B5EF4-FFF2-40B4-BE49-F238E27FC236}">
                <a16:creationId xmlns:a16="http://schemas.microsoft.com/office/drawing/2014/main" id="{A46B3D42-77C7-4FA8-AA30-92017FA612DA}"/>
              </a:ext>
            </a:extLst>
          </p:cNvPr>
          <p:cNvSpPr>
            <a:spLocks noGrp="1"/>
          </p:cNvSpPr>
          <p:nvPr>
            <p:ph type="body" sz="quarter" idx="3" hasCustomPrompt="1"/>
          </p:nvPr>
        </p:nvSpPr>
        <p:spPr>
          <a:xfrm>
            <a:off x="6276809" y="1481733"/>
            <a:ext cx="4140000" cy="823912"/>
          </a:xfrm>
        </p:spPr>
        <p:txBody>
          <a:bodyPr anchor="b">
            <a:noAutofit/>
          </a:bodyPr>
          <a:lstStyle>
            <a:lvl1pPr marL="0" indent="0">
              <a:lnSpc>
                <a:spcPct val="10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Rubrik på en eller två rader</a:t>
            </a:r>
          </a:p>
        </p:txBody>
      </p:sp>
      <p:sp>
        <p:nvSpPr>
          <p:cNvPr id="7" name="Platshållare för datum 6">
            <a:extLst>
              <a:ext uri="{FF2B5EF4-FFF2-40B4-BE49-F238E27FC236}">
                <a16:creationId xmlns:a16="http://schemas.microsoft.com/office/drawing/2014/main" id="{ACDCC492-7BCC-4ED9-B2C6-C005B30C5164}"/>
              </a:ext>
            </a:extLst>
          </p:cNvPr>
          <p:cNvSpPr>
            <a:spLocks noGrp="1"/>
          </p:cNvSpPr>
          <p:nvPr>
            <p:ph type="dt" sz="half" idx="10"/>
          </p:nvPr>
        </p:nvSpPr>
        <p:spPr/>
        <p:txBody>
          <a:bodyPr/>
          <a:lstStyle/>
          <a:p>
            <a:fld id="{7B6AD9C4-35A3-4D7A-9B19-F30406AB6CAC}" type="datetimeFigureOut">
              <a:rPr lang="sv-SE" smtClean="0"/>
              <a:t>2022-06-03</a:t>
            </a:fld>
            <a:endParaRPr lang="sv-SE"/>
          </a:p>
        </p:txBody>
      </p:sp>
      <p:sp>
        <p:nvSpPr>
          <p:cNvPr id="8" name="Platshållare för sidfot 7">
            <a:extLst>
              <a:ext uri="{FF2B5EF4-FFF2-40B4-BE49-F238E27FC236}">
                <a16:creationId xmlns:a16="http://schemas.microsoft.com/office/drawing/2014/main" id="{A2A9FDD7-8709-4118-8A52-E0DB7693F573}"/>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9AC5545E-7744-463D-8795-8ACFFF917D7F}"/>
              </a:ext>
            </a:extLst>
          </p:cNvPr>
          <p:cNvSpPr>
            <a:spLocks noGrp="1"/>
          </p:cNvSpPr>
          <p:nvPr>
            <p:ph type="sldNum" sz="quarter" idx="12"/>
          </p:nvPr>
        </p:nvSpPr>
        <p:spPr/>
        <p:txBody>
          <a:bodyPr/>
          <a:lstStyle/>
          <a:p>
            <a:fld id="{1943B2B7-BEA8-4334-A326-592BBB640B02}" type="slidenum">
              <a:rPr lang="sv-SE" smtClean="0"/>
              <a:t>‹#›</a:t>
            </a:fld>
            <a:endParaRPr lang="sv-SE"/>
          </a:p>
        </p:txBody>
      </p:sp>
      <p:sp>
        <p:nvSpPr>
          <p:cNvPr id="10" name="Rubrik 1">
            <a:extLst>
              <a:ext uri="{FF2B5EF4-FFF2-40B4-BE49-F238E27FC236}">
                <a16:creationId xmlns:a16="http://schemas.microsoft.com/office/drawing/2014/main" id="{D01EF920-89B6-43FE-BC82-D3F3F4E24681}"/>
              </a:ext>
            </a:extLst>
          </p:cNvPr>
          <p:cNvSpPr>
            <a:spLocks noGrp="1"/>
          </p:cNvSpPr>
          <p:nvPr>
            <p:ph type="title" hasCustomPrompt="1"/>
          </p:nvPr>
        </p:nvSpPr>
        <p:spPr>
          <a:xfrm>
            <a:off x="1776809" y="585044"/>
            <a:ext cx="8640000" cy="710252"/>
          </a:xfrm>
        </p:spPr>
        <p:txBody>
          <a:bodyPr anchor="b" anchorCtr="0">
            <a:noAutofit/>
          </a:bodyPr>
          <a:lstStyle>
            <a:lvl1pPr>
              <a:defRPr sz="3600"/>
            </a:lvl1pPr>
          </a:lstStyle>
          <a:p>
            <a:r>
              <a:rPr lang="sv-SE"/>
              <a:t>Rubrik på en rad</a:t>
            </a:r>
          </a:p>
        </p:txBody>
      </p:sp>
      <p:sp>
        <p:nvSpPr>
          <p:cNvPr id="11" name="Platshållare för innehåll 2">
            <a:extLst>
              <a:ext uri="{FF2B5EF4-FFF2-40B4-BE49-F238E27FC236}">
                <a16:creationId xmlns:a16="http://schemas.microsoft.com/office/drawing/2014/main" id="{D4D9B012-53D8-4F15-8B22-2FDE176255A1}"/>
              </a:ext>
            </a:extLst>
          </p:cNvPr>
          <p:cNvSpPr>
            <a:spLocks noGrp="1"/>
          </p:cNvSpPr>
          <p:nvPr>
            <p:ph sz="half" idx="13" hasCustomPrompt="1"/>
          </p:nvPr>
        </p:nvSpPr>
        <p:spPr>
          <a:xfrm>
            <a:off x="1776809"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12" name="Platshållare för innehåll 3">
            <a:extLst>
              <a:ext uri="{FF2B5EF4-FFF2-40B4-BE49-F238E27FC236}">
                <a16:creationId xmlns:a16="http://schemas.microsoft.com/office/drawing/2014/main" id="{C670D3A9-CE21-4ECA-B331-6CD15F9616BE}"/>
              </a:ext>
            </a:extLst>
          </p:cNvPr>
          <p:cNvSpPr>
            <a:spLocks noGrp="1"/>
          </p:cNvSpPr>
          <p:nvPr>
            <p:ph sz="half" idx="2" hasCustomPrompt="1"/>
          </p:nvPr>
        </p:nvSpPr>
        <p:spPr>
          <a:xfrm>
            <a:off x="6276809"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14" name="Rektangel 13">
            <a:extLst>
              <a:ext uri="{FF2B5EF4-FFF2-40B4-BE49-F238E27FC236}">
                <a16:creationId xmlns:a16="http://schemas.microsoft.com/office/drawing/2014/main" id="{7F6ACE35-4E6C-49D8-A224-4BBC04C46960}"/>
              </a:ext>
            </a:extLst>
          </p:cNvPr>
          <p:cNvSpPr/>
          <p:nvPr/>
        </p:nvSpPr>
        <p:spPr>
          <a:xfrm>
            <a:off x="1" y="0"/>
            <a:ext cx="3455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8731977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Bild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5948AE-B8A7-4000-B08D-FD08594BF8E5}"/>
              </a:ext>
            </a:extLst>
          </p:cNvPr>
          <p:cNvSpPr>
            <a:spLocks noGrp="1"/>
          </p:cNvSpPr>
          <p:nvPr>
            <p:ph type="title" hasCustomPrompt="1"/>
          </p:nvPr>
        </p:nvSpPr>
        <p:spPr>
          <a:xfrm>
            <a:off x="7003175" y="972000"/>
            <a:ext cx="4140000" cy="1325563"/>
          </a:xfrm>
        </p:spPr>
        <p:txBody>
          <a:bodyPr anchor="b" anchorCtr="0">
            <a:noAutofit/>
          </a:bodyPr>
          <a:lstStyle>
            <a:lvl1pPr>
              <a:defRPr sz="3600"/>
            </a:lvl1pPr>
          </a:lstStyle>
          <a:p>
            <a:r>
              <a:rPr lang="sv-SE"/>
              <a:t>Rubrik på en eller två rader</a:t>
            </a:r>
          </a:p>
        </p:txBody>
      </p:sp>
      <p:sp>
        <p:nvSpPr>
          <p:cNvPr id="4" name="Platshållare för innehåll 3">
            <a:extLst>
              <a:ext uri="{FF2B5EF4-FFF2-40B4-BE49-F238E27FC236}">
                <a16:creationId xmlns:a16="http://schemas.microsoft.com/office/drawing/2014/main" id="{91BFD846-89A8-413D-9B4E-79A0C286829D}"/>
              </a:ext>
            </a:extLst>
          </p:cNvPr>
          <p:cNvSpPr>
            <a:spLocks noGrp="1"/>
          </p:cNvSpPr>
          <p:nvPr>
            <p:ph sz="half" idx="2" hasCustomPrompt="1"/>
          </p:nvPr>
        </p:nvSpPr>
        <p:spPr>
          <a:xfrm>
            <a:off x="7003175"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5" name="Platshållare för datum 4">
            <a:extLst>
              <a:ext uri="{FF2B5EF4-FFF2-40B4-BE49-F238E27FC236}">
                <a16:creationId xmlns:a16="http://schemas.microsoft.com/office/drawing/2014/main" id="{44278D66-6239-4120-87FD-AF687B658D60}"/>
              </a:ext>
            </a:extLst>
          </p:cNvPr>
          <p:cNvSpPr>
            <a:spLocks noGrp="1"/>
          </p:cNvSpPr>
          <p:nvPr>
            <p:ph type="dt" sz="half" idx="10"/>
          </p:nvPr>
        </p:nvSpPr>
        <p:spPr/>
        <p:txBody>
          <a:bodyPr/>
          <a:lstStyle>
            <a:lvl1pPr>
              <a:defRPr>
                <a:solidFill>
                  <a:schemeClr val="bg1"/>
                </a:solidFill>
              </a:defRPr>
            </a:lvl1pPr>
          </a:lstStyle>
          <a:p>
            <a:fld id="{7B6AD9C4-35A3-4D7A-9B19-F30406AB6CAC}" type="datetimeFigureOut">
              <a:rPr lang="sv-SE" smtClean="0"/>
              <a:t>2022-06-03</a:t>
            </a:fld>
            <a:endParaRPr lang="sv-SE"/>
          </a:p>
        </p:txBody>
      </p:sp>
      <p:sp>
        <p:nvSpPr>
          <p:cNvPr id="6" name="Platshållare för sidfot 5">
            <a:extLst>
              <a:ext uri="{FF2B5EF4-FFF2-40B4-BE49-F238E27FC236}">
                <a16:creationId xmlns:a16="http://schemas.microsoft.com/office/drawing/2014/main" id="{D1D86113-5BDD-4567-921A-D416519CF510}"/>
              </a:ext>
            </a:extLst>
          </p:cNvPr>
          <p:cNvSpPr>
            <a:spLocks noGrp="1"/>
          </p:cNvSpPr>
          <p:nvPr>
            <p:ph type="ftr" sz="quarter" idx="11"/>
          </p:nvPr>
        </p:nvSpPr>
        <p:spPr/>
        <p:txBody>
          <a:bodyPr/>
          <a:lstStyle>
            <a:lvl1pPr>
              <a:defRPr>
                <a:solidFill>
                  <a:schemeClr val="bg1"/>
                </a:solidFill>
              </a:defRPr>
            </a:lvl1pPr>
          </a:lstStyle>
          <a:p>
            <a:endParaRPr lang="sv-SE"/>
          </a:p>
        </p:txBody>
      </p:sp>
      <p:sp>
        <p:nvSpPr>
          <p:cNvPr id="10" name="Platshållare för bild 9">
            <a:extLst>
              <a:ext uri="{FF2B5EF4-FFF2-40B4-BE49-F238E27FC236}">
                <a16:creationId xmlns:a16="http://schemas.microsoft.com/office/drawing/2014/main" id="{80E395B5-3017-4735-BEE7-B3DEC703BAA8}"/>
              </a:ext>
            </a:extLst>
          </p:cNvPr>
          <p:cNvSpPr>
            <a:spLocks noGrp="1"/>
          </p:cNvSpPr>
          <p:nvPr>
            <p:ph type="pic" sz="quarter" idx="13" hasCustomPrompt="1"/>
          </p:nvPr>
        </p:nvSpPr>
        <p:spPr>
          <a:xfrm>
            <a:off x="345601" y="0"/>
            <a:ext cx="5750400" cy="6858000"/>
          </a:xfrm>
        </p:spPr>
        <p:txBody>
          <a:bodyPr tIns="0" bIns="1800000" anchor="ctr" anchorCtr="0">
            <a:normAutofit/>
          </a:bodyPr>
          <a:lstStyle>
            <a:lvl1pPr marL="0" indent="0" algn="ctr">
              <a:buNone/>
              <a:defRPr sz="1800"/>
            </a:lvl1pPr>
          </a:lstStyle>
          <a:p>
            <a:r>
              <a:rPr lang="sv-SE"/>
              <a:t>Klicka på ikonen för att </a:t>
            </a:r>
            <a:br>
              <a:rPr lang="sv-SE"/>
            </a:br>
            <a:r>
              <a:rPr lang="sv-SE"/>
              <a:t>lägga till en bild</a:t>
            </a:r>
          </a:p>
        </p:txBody>
      </p:sp>
      <p:sp>
        <p:nvSpPr>
          <p:cNvPr id="9" name="Rektangel 8">
            <a:extLst>
              <a:ext uri="{FF2B5EF4-FFF2-40B4-BE49-F238E27FC236}">
                <a16:creationId xmlns:a16="http://schemas.microsoft.com/office/drawing/2014/main" id="{50831E66-BE42-4C10-8590-C12E77B62EBA}"/>
              </a:ext>
            </a:extLst>
          </p:cNvPr>
          <p:cNvSpPr/>
          <p:nvPr/>
        </p:nvSpPr>
        <p:spPr>
          <a:xfrm>
            <a:off x="1" y="0"/>
            <a:ext cx="3455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1846195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Bild och rubrik">
    <p:spTree>
      <p:nvGrpSpPr>
        <p:cNvPr id="1" name=""/>
        <p:cNvGrpSpPr/>
        <p:nvPr/>
      </p:nvGrpSpPr>
      <p:grpSpPr>
        <a:xfrm>
          <a:off x="0" y="0"/>
          <a:ext cx="0" cy="0"/>
          <a:chOff x="0" y="0"/>
          <a:chExt cx="0" cy="0"/>
        </a:xfrm>
      </p:grpSpPr>
      <p:sp>
        <p:nvSpPr>
          <p:cNvPr id="7" name="Platshållare för bild 9">
            <a:extLst>
              <a:ext uri="{FF2B5EF4-FFF2-40B4-BE49-F238E27FC236}">
                <a16:creationId xmlns:a16="http://schemas.microsoft.com/office/drawing/2014/main" id="{6437C3FB-B590-43F3-8686-17D11169DEC7}"/>
              </a:ext>
            </a:extLst>
          </p:cNvPr>
          <p:cNvSpPr>
            <a:spLocks noGrp="1"/>
          </p:cNvSpPr>
          <p:nvPr>
            <p:ph type="pic" sz="quarter" idx="13" hasCustomPrompt="1"/>
          </p:nvPr>
        </p:nvSpPr>
        <p:spPr>
          <a:xfrm>
            <a:off x="345601" y="0"/>
            <a:ext cx="11846400" cy="6858000"/>
          </a:xfrm>
        </p:spPr>
        <p:txBody>
          <a:bodyPr tIns="0" bIns="1800000" anchor="ctr" anchorCtr="0">
            <a:normAutofit/>
          </a:bodyPr>
          <a:lstStyle>
            <a:lvl1pPr marL="0" indent="0" algn="ctr">
              <a:buNone/>
              <a:defRPr sz="1800"/>
            </a:lvl1pPr>
          </a:lstStyle>
          <a:p>
            <a:r>
              <a:rPr lang="sv-SE"/>
              <a:t>Klicka på ikonen för att </a:t>
            </a:r>
            <a:br>
              <a:rPr lang="sv-SE"/>
            </a:br>
            <a:r>
              <a:rPr lang="sv-SE"/>
              <a:t>lägga till en bild</a:t>
            </a:r>
          </a:p>
        </p:txBody>
      </p:sp>
      <p:sp>
        <p:nvSpPr>
          <p:cNvPr id="3" name="Platshållare för datum 2">
            <a:extLst>
              <a:ext uri="{FF2B5EF4-FFF2-40B4-BE49-F238E27FC236}">
                <a16:creationId xmlns:a16="http://schemas.microsoft.com/office/drawing/2014/main" id="{70C0FFDE-20E1-4E05-AD5B-876993A14B78}"/>
              </a:ext>
            </a:extLst>
          </p:cNvPr>
          <p:cNvSpPr>
            <a:spLocks noGrp="1"/>
          </p:cNvSpPr>
          <p:nvPr>
            <p:ph type="dt" sz="half" idx="10"/>
          </p:nvPr>
        </p:nvSpPr>
        <p:spPr/>
        <p:txBody>
          <a:bodyPr/>
          <a:lstStyle>
            <a:lvl1pPr>
              <a:defRPr>
                <a:solidFill>
                  <a:schemeClr val="bg1"/>
                </a:solidFill>
              </a:defRPr>
            </a:lvl1pPr>
          </a:lstStyle>
          <a:p>
            <a:fld id="{7B6AD9C4-35A3-4D7A-9B19-F30406AB6CAC}" type="datetimeFigureOut">
              <a:rPr lang="sv-SE" smtClean="0"/>
              <a:t>2022-06-03</a:t>
            </a:fld>
            <a:endParaRPr lang="sv-SE"/>
          </a:p>
        </p:txBody>
      </p:sp>
      <p:sp>
        <p:nvSpPr>
          <p:cNvPr id="4" name="Platshållare för sidfot 3">
            <a:extLst>
              <a:ext uri="{FF2B5EF4-FFF2-40B4-BE49-F238E27FC236}">
                <a16:creationId xmlns:a16="http://schemas.microsoft.com/office/drawing/2014/main" id="{9C658C64-0CC7-478A-AC17-30210252F9E4}"/>
              </a:ext>
            </a:extLst>
          </p:cNvPr>
          <p:cNvSpPr>
            <a:spLocks noGrp="1"/>
          </p:cNvSpPr>
          <p:nvPr>
            <p:ph type="ftr" sz="quarter" idx="11"/>
          </p:nvPr>
        </p:nvSpPr>
        <p:spPr/>
        <p:txBody>
          <a:bodyPr/>
          <a:lstStyle>
            <a:lvl1pPr>
              <a:defRPr>
                <a:solidFill>
                  <a:schemeClr val="bg1"/>
                </a:solidFill>
              </a:defRPr>
            </a:lvl1pPr>
          </a:lstStyle>
          <a:p>
            <a:endParaRPr lang="sv-SE"/>
          </a:p>
        </p:txBody>
      </p:sp>
      <p:sp>
        <p:nvSpPr>
          <p:cNvPr id="5" name="Platshållare för bildnummer 4">
            <a:extLst>
              <a:ext uri="{FF2B5EF4-FFF2-40B4-BE49-F238E27FC236}">
                <a16:creationId xmlns:a16="http://schemas.microsoft.com/office/drawing/2014/main" id="{FBD27019-FF78-4832-9008-F432E9C3B22A}"/>
              </a:ext>
            </a:extLst>
          </p:cNvPr>
          <p:cNvSpPr>
            <a:spLocks noGrp="1"/>
          </p:cNvSpPr>
          <p:nvPr>
            <p:ph type="sldNum" sz="quarter" idx="12"/>
          </p:nvPr>
        </p:nvSpPr>
        <p:spPr/>
        <p:txBody>
          <a:bodyPr/>
          <a:lstStyle>
            <a:lvl1pPr>
              <a:defRPr>
                <a:solidFill>
                  <a:schemeClr val="bg1"/>
                </a:solidFill>
              </a:defRPr>
            </a:lvl1pPr>
          </a:lstStyle>
          <a:p>
            <a:fld id="{1943B2B7-BEA8-4334-A326-592BBB640B02}" type="slidenum">
              <a:rPr lang="sv-SE" smtClean="0"/>
              <a:t>‹#›</a:t>
            </a:fld>
            <a:endParaRPr lang="sv-SE"/>
          </a:p>
        </p:txBody>
      </p:sp>
      <p:sp>
        <p:nvSpPr>
          <p:cNvPr id="8" name="Rubrik 1">
            <a:extLst>
              <a:ext uri="{FF2B5EF4-FFF2-40B4-BE49-F238E27FC236}">
                <a16:creationId xmlns:a16="http://schemas.microsoft.com/office/drawing/2014/main" id="{118C7873-AD9A-4598-BEE2-3ED782562B05}"/>
              </a:ext>
            </a:extLst>
          </p:cNvPr>
          <p:cNvSpPr>
            <a:spLocks noGrp="1"/>
          </p:cNvSpPr>
          <p:nvPr>
            <p:ph type="title" hasCustomPrompt="1"/>
          </p:nvPr>
        </p:nvSpPr>
        <p:spPr>
          <a:xfrm>
            <a:off x="3348465" y="617055"/>
            <a:ext cx="5495070" cy="1325563"/>
          </a:xfrm>
        </p:spPr>
        <p:txBody>
          <a:bodyPr anchor="b" anchorCtr="0">
            <a:noAutofit/>
          </a:bodyPr>
          <a:lstStyle>
            <a:lvl1pPr>
              <a:defRPr sz="2800"/>
            </a:lvl1pPr>
          </a:lstStyle>
          <a:p>
            <a:r>
              <a:rPr lang="sv-SE"/>
              <a:t>Rubrik i svart/vit/blå placeras fritt på bilden där den passar</a:t>
            </a:r>
          </a:p>
        </p:txBody>
      </p:sp>
      <p:sp>
        <p:nvSpPr>
          <p:cNvPr id="9" name="Rektangel 8">
            <a:extLst>
              <a:ext uri="{FF2B5EF4-FFF2-40B4-BE49-F238E27FC236}">
                <a16:creationId xmlns:a16="http://schemas.microsoft.com/office/drawing/2014/main" id="{7BBAB7C4-34CF-4F5D-8C3D-27B38F9E8CF0}"/>
              </a:ext>
            </a:extLst>
          </p:cNvPr>
          <p:cNvSpPr/>
          <p:nvPr/>
        </p:nvSpPr>
        <p:spPr>
          <a:xfrm>
            <a:off x="1" y="0"/>
            <a:ext cx="3455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2002981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törre innehåll">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17055415-C399-4877-B646-A2D63B23A56C}"/>
              </a:ext>
            </a:extLst>
          </p:cNvPr>
          <p:cNvSpPr>
            <a:spLocks noGrp="1"/>
          </p:cNvSpPr>
          <p:nvPr>
            <p:ph type="dt" sz="half" idx="10"/>
          </p:nvPr>
        </p:nvSpPr>
        <p:spPr/>
        <p:txBody>
          <a:bodyPr/>
          <a:lstStyle/>
          <a:p>
            <a:fld id="{7B6AD9C4-35A3-4D7A-9B19-F30406AB6CAC}" type="datetimeFigureOut">
              <a:rPr lang="sv-SE" smtClean="0"/>
              <a:t>2022-06-03</a:t>
            </a:fld>
            <a:endParaRPr lang="sv-SE"/>
          </a:p>
        </p:txBody>
      </p:sp>
      <p:sp>
        <p:nvSpPr>
          <p:cNvPr id="3" name="Platshållare för sidfot 2">
            <a:extLst>
              <a:ext uri="{FF2B5EF4-FFF2-40B4-BE49-F238E27FC236}">
                <a16:creationId xmlns:a16="http://schemas.microsoft.com/office/drawing/2014/main" id="{EF62413D-730B-4EBD-B9C6-E6B147E9DB2F}"/>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A3D275AC-7ABB-49A4-BADA-267D495A831F}"/>
              </a:ext>
            </a:extLst>
          </p:cNvPr>
          <p:cNvSpPr>
            <a:spLocks noGrp="1"/>
          </p:cNvSpPr>
          <p:nvPr>
            <p:ph type="sldNum" sz="quarter" idx="12"/>
          </p:nvPr>
        </p:nvSpPr>
        <p:spPr/>
        <p:txBody>
          <a:bodyPr/>
          <a:lstStyle/>
          <a:p>
            <a:fld id="{1943B2B7-BEA8-4334-A326-592BBB640B02}" type="slidenum">
              <a:rPr lang="sv-SE" smtClean="0"/>
              <a:t>‹#›</a:t>
            </a:fld>
            <a:endParaRPr lang="sv-SE"/>
          </a:p>
        </p:txBody>
      </p:sp>
      <p:sp>
        <p:nvSpPr>
          <p:cNvPr id="6" name="Platshållare för innehåll 2">
            <a:extLst>
              <a:ext uri="{FF2B5EF4-FFF2-40B4-BE49-F238E27FC236}">
                <a16:creationId xmlns:a16="http://schemas.microsoft.com/office/drawing/2014/main" id="{241C9948-CE84-42C5-B2F5-861912055175}"/>
              </a:ext>
            </a:extLst>
          </p:cNvPr>
          <p:cNvSpPr>
            <a:spLocks noGrp="1"/>
          </p:cNvSpPr>
          <p:nvPr>
            <p:ph sz="half" idx="14" hasCustomPrompt="1"/>
          </p:nvPr>
        </p:nvSpPr>
        <p:spPr>
          <a:xfrm>
            <a:off x="1800000" y="1134737"/>
            <a:ext cx="8640000" cy="4589261"/>
          </a:xfrm>
        </p:spPr>
        <p:txBody>
          <a:bodyPr>
            <a:noAutofit/>
          </a:bodyPr>
          <a:lstStyle>
            <a:lvl1pPr marL="0" indent="0">
              <a:buNone/>
              <a:defRPr sz="2000"/>
            </a:lvl1pPr>
            <a:lvl2pPr>
              <a:defRPr sz="1800"/>
            </a:lvl2pPr>
            <a:lvl3pPr>
              <a:defRPr sz="1600"/>
            </a:lvl3pPr>
          </a:lstStyle>
          <a:p>
            <a:pPr lvl="0"/>
            <a:r>
              <a:rPr lang="sv-SE"/>
              <a:t>Innehåll med grafik som t ex tabell eller diagram</a:t>
            </a:r>
          </a:p>
        </p:txBody>
      </p:sp>
      <p:sp>
        <p:nvSpPr>
          <p:cNvPr id="8" name="Rektangel 7">
            <a:extLst>
              <a:ext uri="{FF2B5EF4-FFF2-40B4-BE49-F238E27FC236}">
                <a16:creationId xmlns:a16="http://schemas.microsoft.com/office/drawing/2014/main" id="{7BC50C73-2857-465E-A01E-727A200B1112}"/>
              </a:ext>
            </a:extLst>
          </p:cNvPr>
          <p:cNvSpPr/>
          <p:nvPr/>
        </p:nvSpPr>
        <p:spPr>
          <a:xfrm>
            <a:off x="1" y="0"/>
            <a:ext cx="3455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5279550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om">
    <p:bg>
      <p:bgPr>
        <a:solidFill>
          <a:schemeClr val="bg1"/>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BF7BF05E-0759-41B0-A771-97D723EF6ECD}"/>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556996091"/>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Avslut">
    <p:bg>
      <p:bgPr>
        <a:solidFill>
          <a:schemeClr val="accent1"/>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8302B766-1A21-4681-B97B-01C97262C002}"/>
              </a:ext>
            </a:extLst>
          </p:cNvPr>
          <p:cNvSpPr/>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Platshållare för datum 4">
            <a:extLst>
              <a:ext uri="{FF2B5EF4-FFF2-40B4-BE49-F238E27FC236}">
                <a16:creationId xmlns:a16="http://schemas.microsoft.com/office/drawing/2014/main" id="{B710450C-1CB8-48CB-BBC9-7DC124B22122}"/>
              </a:ext>
            </a:extLst>
          </p:cNvPr>
          <p:cNvSpPr>
            <a:spLocks noGrp="1"/>
          </p:cNvSpPr>
          <p:nvPr>
            <p:ph type="dt" sz="half" idx="10"/>
          </p:nvPr>
        </p:nvSpPr>
        <p:spPr/>
        <p:txBody>
          <a:bodyPr/>
          <a:lstStyle>
            <a:lvl1pPr>
              <a:defRPr>
                <a:solidFill>
                  <a:schemeClr val="bg1"/>
                </a:solidFill>
              </a:defRPr>
            </a:lvl1pPr>
          </a:lstStyle>
          <a:p>
            <a:fld id="{7B6AD9C4-35A3-4D7A-9B19-F30406AB6CAC}" type="datetimeFigureOut">
              <a:rPr lang="sv-SE" smtClean="0"/>
              <a:t>2022-06-03</a:t>
            </a:fld>
            <a:endParaRPr lang="sv-SE"/>
          </a:p>
        </p:txBody>
      </p:sp>
      <p:sp>
        <p:nvSpPr>
          <p:cNvPr id="6" name="Platshållare för sidfot 5">
            <a:extLst>
              <a:ext uri="{FF2B5EF4-FFF2-40B4-BE49-F238E27FC236}">
                <a16:creationId xmlns:a16="http://schemas.microsoft.com/office/drawing/2014/main" id="{E466EFA4-20AE-4AD4-B435-6B0C7A76D4F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7" name="Platshållare för bildnummer 6">
            <a:extLst>
              <a:ext uri="{FF2B5EF4-FFF2-40B4-BE49-F238E27FC236}">
                <a16:creationId xmlns:a16="http://schemas.microsoft.com/office/drawing/2014/main" id="{07F53102-507D-4A65-80DF-48F934CE2983}"/>
              </a:ext>
            </a:extLst>
          </p:cNvPr>
          <p:cNvSpPr>
            <a:spLocks noGrp="1"/>
          </p:cNvSpPr>
          <p:nvPr>
            <p:ph type="sldNum" sz="quarter" idx="12"/>
          </p:nvPr>
        </p:nvSpPr>
        <p:spPr/>
        <p:txBody>
          <a:bodyPr/>
          <a:lstStyle>
            <a:lvl1pPr>
              <a:defRPr>
                <a:solidFill>
                  <a:schemeClr val="bg1"/>
                </a:solidFill>
              </a:defRPr>
            </a:lvl1pPr>
          </a:lstStyle>
          <a:p>
            <a:fld id="{1943B2B7-BEA8-4334-A326-592BBB640B02}" type="slidenum">
              <a:rPr lang="sv-SE" smtClean="0"/>
              <a:t>‹#›</a:t>
            </a:fld>
            <a:endParaRPr lang="sv-SE"/>
          </a:p>
        </p:txBody>
      </p:sp>
      <p:pic>
        <p:nvPicPr>
          <p:cNvPr id="8" name="Bildobjekt 7">
            <a:extLst>
              <a:ext uri="{FF2B5EF4-FFF2-40B4-BE49-F238E27FC236}">
                <a16:creationId xmlns:a16="http://schemas.microsoft.com/office/drawing/2014/main" id="{01505DD5-2D9F-4AA5-8E4B-961FE767EB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4713" y="2898400"/>
            <a:ext cx="3422574" cy="990553"/>
          </a:xfrm>
          <a:prstGeom prst="rect">
            <a:avLst/>
          </a:prstGeom>
        </p:spPr>
      </p:pic>
    </p:spTree>
    <p:extLst>
      <p:ext uri="{BB962C8B-B14F-4D97-AF65-F5344CB8AC3E}">
        <p14:creationId xmlns:p14="http://schemas.microsoft.com/office/powerpoint/2010/main" val="21986545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Blå">
    <p:bg>
      <p:bgPr>
        <a:solidFill>
          <a:schemeClr val="accent1"/>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5E64001-8B8D-4A08-870E-B2A5C68E210F}"/>
              </a:ext>
            </a:extLst>
          </p:cNvPr>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2856000" y="1963490"/>
            <a:ext cx="6480000" cy="2123658"/>
          </a:xfrm>
        </p:spPr>
        <p:txBody>
          <a:bodyPr anchor="ctr" anchorCtr="0">
            <a:noAutofit/>
          </a:bodyPr>
          <a:lstStyle>
            <a:lvl1pPr algn="l">
              <a:lnSpc>
                <a:spcPct val="100000"/>
              </a:lnSpc>
              <a:defRPr sz="6600" b="1">
                <a:solidFill>
                  <a:schemeClr val="bg1"/>
                </a:solidFill>
              </a:defRPr>
            </a:lvl1pPr>
          </a:lstStyle>
          <a:p>
            <a:r>
              <a:rPr lang="sv-SE"/>
              <a:t>Stor rubrik på en eller två</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bg1"/>
                </a:solidFill>
              </a:defRPr>
            </a:lvl1pPr>
          </a:lstStyle>
          <a:p>
            <a:fld id="{3EB2360C-C35F-5040-8F82-49517619CE55}" type="datetime1">
              <a:rPr lang="sv-SE" smtClean="0"/>
              <a:t>2022-06-03</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bg1"/>
                </a:solidFill>
              </a:defRPr>
            </a:lvl1pPr>
          </a:lstStyle>
          <a:p>
            <a:fld id="{B13FB9FB-F0A8-4F05-A3B7-7EDA3F6823CA}" type="slidenum">
              <a:rPr lang="sv-SE" smtClean="0"/>
              <a:pPr/>
              <a:t>‹#›</a:t>
            </a:fld>
            <a:endParaRPr lang="sv-SE"/>
          </a:p>
        </p:txBody>
      </p:sp>
      <p:pic>
        <p:nvPicPr>
          <p:cNvPr id="8" name="Bildobjekt 7">
            <a:extLst>
              <a:ext uri="{FF2B5EF4-FFF2-40B4-BE49-F238E27FC236}">
                <a16:creationId xmlns:a16="http://schemas.microsoft.com/office/drawing/2014/main" id="{0E5F354F-E26A-4C4E-A496-1F6686E33E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8872" y="6056300"/>
            <a:ext cx="1667528" cy="482612"/>
          </a:xfrm>
          <a:prstGeom prst="rect">
            <a:avLst/>
          </a:prstGeom>
        </p:spPr>
      </p:pic>
    </p:spTree>
    <p:extLst>
      <p:ext uri="{BB962C8B-B14F-4D97-AF65-F5344CB8AC3E}">
        <p14:creationId xmlns:p14="http://schemas.microsoft.com/office/powerpoint/2010/main" val="4120362242"/>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Lila">
    <p:bg>
      <p:bgPr>
        <a:solidFill>
          <a:schemeClr val="accent2"/>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5E64001-8B8D-4A08-870E-B2A5C68E210F}"/>
              </a:ext>
            </a:extLst>
          </p:cNvPr>
          <p:cNvSpPr/>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2856000" y="1963490"/>
            <a:ext cx="6480000" cy="2123658"/>
          </a:xfrm>
        </p:spPr>
        <p:txBody>
          <a:bodyPr anchor="ctr" anchorCtr="0">
            <a:noAutofit/>
          </a:bodyPr>
          <a:lstStyle>
            <a:lvl1pPr algn="l">
              <a:lnSpc>
                <a:spcPct val="100000"/>
              </a:lnSpc>
              <a:defRPr sz="6600" b="1">
                <a:solidFill>
                  <a:schemeClr val="bg1"/>
                </a:solidFill>
              </a:defRPr>
            </a:lvl1pPr>
          </a:lstStyle>
          <a:p>
            <a:r>
              <a:rPr lang="sv-SE"/>
              <a:t>Stor rubrik på en eller två</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bg1"/>
                </a:solidFill>
              </a:defRPr>
            </a:lvl1pPr>
          </a:lstStyle>
          <a:p>
            <a:fld id="{3EB2360C-C35F-5040-8F82-49517619CE55}" type="datetime1">
              <a:rPr lang="sv-SE" smtClean="0"/>
              <a:t>2022-06-03</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bg1"/>
                </a:solidFill>
              </a:defRPr>
            </a:lvl1pPr>
          </a:lstStyle>
          <a:p>
            <a:fld id="{B13FB9FB-F0A8-4F05-A3B7-7EDA3F6823CA}" type="slidenum">
              <a:rPr lang="sv-SE" smtClean="0"/>
              <a:pPr/>
              <a:t>‹#›</a:t>
            </a:fld>
            <a:endParaRPr lang="sv-SE"/>
          </a:p>
        </p:txBody>
      </p:sp>
      <p:pic>
        <p:nvPicPr>
          <p:cNvPr id="8" name="Bildobjekt 7">
            <a:extLst>
              <a:ext uri="{FF2B5EF4-FFF2-40B4-BE49-F238E27FC236}">
                <a16:creationId xmlns:a16="http://schemas.microsoft.com/office/drawing/2014/main" id="{0E5F354F-E26A-4C4E-A496-1F6686E33E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8872" y="6056300"/>
            <a:ext cx="1667528" cy="482612"/>
          </a:xfrm>
          <a:prstGeom prst="rect">
            <a:avLst/>
          </a:prstGeom>
        </p:spPr>
      </p:pic>
    </p:spTree>
    <p:extLst>
      <p:ext uri="{BB962C8B-B14F-4D97-AF65-F5344CB8AC3E}">
        <p14:creationId xmlns:p14="http://schemas.microsoft.com/office/powerpoint/2010/main" val="1220147839"/>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Grön">
    <p:bg>
      <p:bgPr>
        <a:solidFill>
          <a:schemeClr val="accent3"/>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5E64001-8B8D-4A08-870E-B2A5C68E210F}"/>
              </a:ext>
            </a:extLst>
          </p:cNvPr>
          <p:cNvSpPr/>
          <p:nvPr/>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2856000" y="1963490"/>
            <a:ext cx="6480000" cy="2123658"/>
          </a:xfrm>
        </p:spPr>
        <p:txBody>
          <a:bodyPr anchor="ctr" anchorCtr="0">
            <a:noAutofit/>
          </a:bodyPr>
          <a:lstStyle>
            <a:lvl1pPr algn="l">
              <a:lnSpc>
                <a:spcPct val="100000"/>
              </a:lnSpc>
              <a:defRPr sz="6600" b="1">
                <a:solidFill>
                  <a:schemeClr val="bg1"/>
                </a:solidFill>
              </a:defRPr>
            </a:lvl1pPr>
          </a:lstStyle>
          <a:p>
            <a:r>
              <a:rPr lang="sv-SE"/>
              <a:t>Stor rubrik på en eller två</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bg1"/>
                </a:solidFill>
              </a:defRPr>
            </a:lvl1pPr>
          </a:lstStyle>
          <a:p>
            <a:fld id="{3EB2360C-C35F-5040-8F82-49517619CE55}" type="datetime1">
              <a:rPr lang="sv-SE" smtClean="0"/>
              <a:t>2022-06-03</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bg1"/>
                </a:solidFill>
              </a:defRPr>
            </a:lvl1pPr>
          </a:lstStyle>
          <a:p>
            <a:fld id="{B13FB9FB-F0A8-4F05-A3B7-7EDA3F6823CA}" type="slidenum">
              <a:rPr lang="sv-SE" smtClean="0"/>
              <a:pPr/>
              <a:t>‹#›</a:t>
            </a:fld>
            <a:endParaRPr lang="sv-SE"/>
          </a:p>
        </p:txBody>
      </p:sp>
      <p:pic>
        <p:nvPicPr>
          <p:cNvPr id="8" name="Bildobjekt 7">
            <a:extLst>
              <a:ext uri="{FF2B5EF4-FFF2-40B4-BE49-F238E27FC236}">
                <a16:creationId xmlns:a16="http://schemas.microsoft.com/office/drawing/2014/main" id="{0E5F354F-E26A-4C4E-A496-1F6686E33E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8872" y="6056300"/>
            <a:ext cx="1667528" cy="482612"/>
          </a:xfrm>
          <a:prstGeom prst="rect">
            <a:avLst/>
          </a:prstGeom>
        </p:spPr>
      </p:pic>
    </p:spTree>
    <p:extLst>
      <p:ext uri="{BB962C8B-B14F-4D97-AF65-F5344CB8AC3E}">
        <p14:creationId xmlns:p14="http://schemas.microsoft.com/office/powerpoint/2010/main" val="1501750262"/>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Gul">
    <p:bg>
      <p:bgPr>
        <a:solidFill>
          <a:schemeClr val="accent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2856000" y="1963490"/>
            <a:ext cx="6480000" cy="2123658"/>
          </a:xfrm>
        </p:spPr>
        <p:txBody>
          <a:bodyPr anchor="ctr" anchorCtr="0">
            <a:noAutofit/>
          </a:bodyPr>
          <a:lstStyle>
            <a:lvl1pPr algn="l">
              <a:lnSpc>
                <a:spcPct val="100000"/>
              </a:lnSpc>
              <a:defRPr sz="6600" b="1">
                <a:solidFill>
                  <a:schemeClr val="tx1"/>
                </a:solidFill>
              </a:defRPr>
            </a:lvl1pPr>
          </a:lstStyle>
          <a:p>
            <a:r>
              <a:rPr lang="sv-SE"/>
              <a:t>Stor rubrik på en eller två</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tx1"/>
                </a:solidFill>
              </a:defRPr>
            </a:lvl1pPr>
          </a:lstStyle>
          <a:p>
            <a:fld id="{3EB2360C-C35F-5040-8F82-49517619CE55}" type="datetime1">
              <a:rPr lang="sv-SE" smtClean="0"/>
              <a:pPr/>
              <a:t>2022-06-03</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tx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tx1"/>
                </a:solidFill>
              </a:defRPr>
            </a:lvl1pPr>
          </a:lstStyle>
          <a:p>
            <a:fld id="{B13FB9FB-F0A8-4F05-A3B7-7EDA3F6823CA}" type="slidenum">
              <a:rPr lang="sv-SE" smtClean="0"/>
              <a:pPr/>
              <a:t>‹#›</a:t>
            </a:fld>
            <a:endParaRPr lang="sv-SE"/>
          </a:p>
        </p:txBody>
      </p:sp>
    </p:spTree>
    <p:extLst>
      <p:ext uri="{BB962C8B-B14F-4D97-AF65-F5344CB8AC3E}">
        <p14:creationId xmlns:p14="http://schemas.microsoft.com/office/powerpoint/2010/main" val="4152700541"/>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Rubrik">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3216000" y="2433976"/>
            <a:ext cx="5760000" cy="1311128"/>
          </a:xfrm>
        </p:spPr>
        <p:txBody>
          <a:bodyPr anchor="ctr" anchorCtr="0">
            <a:noAutofit/>
          </a:bodyPr>
          <a:lstStyle>
            <a:lvl1pPr algn="l">
              <a:lnSpc>
                <a:spcPct val="100000"/>
              </a:lnSpc>
              <a:defRPr sz="4400" b="1">
                <a:solidFill>
                  <a:schemeClr val="tx1"/>
                </a:solidFill>
              </a:defRPr>
            </a:lvl1pPr>
          </a:lstStyle>
          <a:p>
            <a:r>
              <a:rPr lang="sv-SE"/>
              <a:t>Rubrik på en eller </a:t>
            </a:r>
            <a:br>
              <a:rPr lang="sv-SE"/>
            </a:br>
            <a:r>
              <a:rPr lang="sv-SE"/>
              <a:t>två rader</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p>
            <a:fld id="{6661A35B-5759-402D-A031-2298209AB0E2}" type="datetimeFigureOut">
              <a:rPr lang="sv-SE" smtClean="0"/>
              <a:t>2022-06-03</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p>
            <a:fld id="{CC95FCE1-8E5F-4560-B29E-7FB78EB7A839}" type="slidenum">
              <a:rPr lang="sv-SE" smtClean="0"/>
              <a:t>‹#›</a:t>
            </a:fld>
            <a:endParaRPr lang="sv-SE"/>
          </a:p>
        </p:txBody>
      </p:sp>
      <p:sp>
        <p:nvSpPr>
          <p:cNvPr id="3" name="Rektangel 2">
            <a:extLst>
              <a:ext uri="{FF2B5EF4-FFF2-40B4-BE49-F238E27FC236}">
                <a16:creationId xmlns:a16="http://schemas.microsoft.com/office/drawing/2014/main" id="{FFF31AE7-D880-407A-9C88-13783A4EC040}"/>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671704859"/>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Ljus blå">
    <p:bg>
      <p:bgPr>
        <a:solidFill>
          <a:schemeClr val="accent5"/>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5E64001-8B8D-4A08-870E-B2A5C68E210F}"/>
              </a:ext>
            </a:extLst>
          </p:cNvPr>
          <p:cNvSpPr/>
          <p:nvPr/>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2856000" y="1963490"/>
            <a:ext cx="6480000" cy="2123658"/>
          </a:xfrm>
        </p:spPr>
        <p:txBody>
          <a:bodyPr anchor="ctr" anchorCtr="0">
            <a:noAutofit/>
          </a:bodyPr>
          <a:lstStyle>
            <a:lvl1pPr algn="l">
              <a:lnSpc>
                <a:spcPct val="100000"/>
              </a:lnSpc>
              <a:defRPr sz="6600" b="1">
                <a:solidFill>
                  <a:schemeClr val="bg1"/>
                </a:solidFill>
              </a:defRPr>
            </a:lvl1pPr>
          </a:lstStyle>
          <a:p>
            <a:r>
              <a:rPr lang="sv-SE"/>
              <a:t>Stor rubrik på en eller två</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bg1"/>
                </a:solidFill>
              </a:defRPr>
            </a:lvl1pPr>
          </a:lstStyle>
          <a:p>
            <a:fld id="{3EB2360C-C35F-5040-8F82-49517619CE55}" type="datetime1">
              <a:rPr lang="sv-SE" smtClean="0"/>
              <a:t>2022-06-03</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bg1"/>
                </a:solidFill>
              </a:defRPr>
            </a:lvl1pPr>
          </a:lstStyle>
          <a:p>
            <a:fld id="{B13FB9FB-F0A8-4F05-A3B7-7EDA3F6823CA}" type="slidenum">
              <a:rPr lang="sv-SE" smtClean="0"/>
              <a:pPr/>
              <a:t>‹#›</a:t>
            </a:fld>
            <a:endParaRPr lang="sv-SE"/>
          </a:p>
        </p:txBody>
      </p:sp>
      <p:pic>
        <p:nvPicPr>
          <p:cNvPr id="8" name="Bildobjekt 7">
            <a:extLst>
              <a:ext uri="{FF2B5EF4-FFF2-40B4-BE49-F238E27FC236}">
                <a16:creationId xmlns:a16="http://schemas.microsoft.com/office/drawing/2014/main" id="{0E5F354F-E26A-4C4E-A496-1F6686E33E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8872" y="6056300"/>
            <a:ext cx="1667528" cy="482612"/>
          </a:xfrm>
          <a:prstGeom prst="rect">
            <a:avLst/>
          </a:prstGeom>
        </p:spPr>
      </p:pic>
    </p:spTree>
    <p:extLst>
      <p:ext uri="{BB962C8B-B14F-4D97-AF65-F5344CB8AC3E}">
        <p14:creationId xmlns:p14="http://schemas.microsoft.com/office/powerpoint/2010/main" val="737815200"/>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Röd">
    <p:bg>
      <p:bgPr>
        <a:solidFill>
          <a:schemeClr val="accent6"/>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5E64001-8B8D-4A08-870E-B2A5C68E210F}"/>
              </a:ext>
            </a:extLst>
          </p:cNvPr>
          <p:cNvSpPr/>
          <p:nvPr/>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2856000" y="1963490"/>
            <a:ext cx="6480000" cy="2123658"/>
          </a:xfrm>
        </p:spPr>
        <p:txBody>
          <a:bodyPr anchor="ctr" anchorCtr="0">
            <a:noAutofit/>
          </a:bodyPr>
          <a:lstStyle>
            <a:lvl1pPr algn="l">
              <a:lnSpc>
                <a:spcPct val="100000"/>
              </a:lnSpc>
              <a:defRPr sz="6600" b="1">
                <a:solidFill>
                  <a:schemeClr val="bg1"/>
                </a:solidFill>
              </a:defRPr>
            </a:lvl1pPr>
          </a:lstStyle>
          <a:p>
            <a:r>
              <a:rPr lang="sv-SE"/>
              <a:t>Stor rubrik på en eller två</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bg1"/>
                </a:solidFill>
              </a:defRPr>
            </a:lvl1pPr>
          </a:lstStyle>
          <a:p>
            <a:fld id="{3EB2360C-C35F-5040-8F82-49517619CE55}" type="datetime1">
              <a:rPr lang="sv-SE" smtClean="0"/>
              <a:t>2022-06-03</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bg1"/>
                </a:solidFill>
              </a:defRPr>
            </a:lvl1pPr>
          </a:lstStyle>
          <a:p>
            <a:fld id="{B13FB9FB-F0A8-4F05-A3B7-7EDA3F6823CA}" type="slidenum">
              <a:rPr lang="sv-SE" smtClean="0"/>
              <a:pPr/>
              <a:t>‹#›</a:t>
            </a:fld>
            <a:endParaRPr lang="sv-SE"/>
          </a:p>
        </p:txBody>
      </p:sp>
      <p:pic>
        <p:nvPicPr>
          <p:cNvPr id="8" name="Bildobjekt 7">
            <a:extLst>
              <a:ext uri="{FF2B5EF4-FFF2-40B4-BE49-F238E27FC236}">
                <a16:creationId xmlns:a16="http://schemas.microsoft.com/office/drawing/2014/main" id="{0E5F354F-E26A-4C4E-A496-1F6686E33E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8872" y="6056300"/>
            <a:ext cx="1667528" cy="482612"/>
          </a:xfrm>
          <a:prstGeom prst="rect">
            <a:avLst/>
          </a:prstGeom>
        </p:spPr>
      </p:pic>
    </p:spTree>
    <p:extLst>
      <p:ext uri="{BB962C8B-B14F-4D97-AF65-F5344CB8AC3E}">
        <p14:creationId xmlns:p14="http://schemas.microsoft.com/office/powerpoint/2010/main" val="1467470595"/>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Grå">
    <p:bg>
      <p:bgPr>
        <a:solidFill>
          <a:schemeClr val="tx2"/>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5E64001-8B8D-4A08-870E-B2A5C68E210F}"/>
              </a:ext>
            </a:extLst>
          </p:cNvPr>
          <p:cNvSpPr/>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2856000" y="1963490"/>
            <a:ext cx="6480000" cy="2123658"/>
          </a:xfrm>
        </p:spPr>
        <p:txBody>
          <a:bodyPr anchor="ctr" anchorCtr="0">
            <a:noAutofit/>
          </a:bodyPr>
          <a:lstStyle>
            <a:lvl1pPr algn="l">
              <a:lnSpc>
                <a:spcPct val="100000"/>
              </a:lnSpc>
              <a:defRPr sz="6600" b="1">
                <a:solidFill>
                  <a:schemeClr val="bg1"/>
                </a:solidFill>
              </a:defRPr>
            </a:lvl1pPr>
          </a:lstStyle>
          <a:p>
            <a:r>
              <a:rPr lang="sv-SE"/>
              <a:t>Stor rubrik på en eller två</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bg1"/>
                </a:solidFill>
              </a:defRPr>
            </a:lvl1pPr>
          </a:lstStyle>
          <a:p>
            <a:fld id="{3EB2360C-C35F-5040-8F82-49517619CE55}" type="datetime1">
              <a:rPr lang="sv-SE" smtClean="0"/>
              <a:t>2022-06-03</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bg1"/>
                </a:solidFill>
              </a:defRPr>
            </a:lvl1pPr>
          </a:lstStyle>
          <a:p>
            <a:fld id="{B13FB9FB-F0A8-4F05-A3B7-7EDA3F6823CA}" type="slidenum">
              <a:rPr lang="sv-SE" smtClean="0"/>
              <a:pPr/>
              <a:t>‹#›</a:t>
            </a:fld>
            <a:endParaRPr lang="sv-SE"/>
          </a:p>
        </p:txBody>
      </p:sp>
      <p:pic>
        <p:nvPicPr>
          <p:cNvPr id="8" name="Bildobjekt 7">
            <a:extLst>
              <a:ext uri="{FF2B5EF4-FFF2-40B4-BE49-F238E27FC236}">
                <a16:creationId xmlns:a16="http://schemas.microsoft.com/office/drawing/2014/main" id="{0E5F354F-E26A-4C4E-A496-1F6686E33E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8872" y="6056300"/>
            <a:ext cx="1667528" cy="482612"/>
          </a:xfrm>
          <a:prstGeom prst="rect">
            <a:avLst/>
          </a:prstGeom>
        </p:spPr>
      </p:pic>
    </p:spTree>
    <p:extLst>
      <p:ext uri="{BB962C8B-B14F-4D97-AF65-F5344CB8AC3E}">
        <p14:creationId xmlns:p14="http://schemas.microsoft.com/office/powerpoint/2010/main" val="3124647829"/>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En rubrik och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A735114-FF72-44A1-A510-3F846FC92CAF}"/>
              </a:ext>
            </a:extLst>
          </p:cNvPr>
          <p:cNvSpPr>
            <a:spLocks noGrp="1"/>
          </p:cNvSpPr>
          <p:nvPr>
            <p:ph type="title" hasCustomPrompt="1"/>
          </p:nvPr>
        </p:nvSpPr>
        <p:spPr>
          <a:xfrm>
            <a:off x="2496809" y="972000"/>
            <a:ext cx="7200000" cy="1325563"/>
          </a:xfrm>
        </p:spPr>
        <p:txBody>
          <a:bodyPr anchor="b" anchorCtr="0">
            <a:noAutofit/>
          </a:bodyPr>
          <a:lstStyle>
            <a:lvl1pPr>
              <a:defRPr sz="3600"/>
            </a:lvl1pPr>
          </a:lstStyle>
          <a:p>
            <a:r>
              <a:rPr lang="sv-SE"/>
              <a:t>Rubrik på en eller två rader</a:t>
            </a:r>
          </a:p>
        </p:txBody>
      </p:sp>
      <p:sp>
        <p:nvSpPr>
          <p:cNvPr id="4" name="Platshållare för datum 3">
            <a:extLst>
              <a:ext uri="{FF2B5EF4-FFF2-40B4-BE49-F238E27FC236}">
                <a16:creationId xmlns:a16="http://schemas.microsoft.com/office/drawing/2014/main" id="{138FA8A6-E8AD-49AE-8A02-8E0135A4D33C}"/>
              </a:ext>
            </a:extLst>
          </p:cNvPr>
          <p:cNvSpPr>
            <a:spLocks noGrp="1"/>
          </p:cNvSpPr>
          <p:nvPr>
            <p:ph type="dt" sz="half" idx="10"/>
          </p:nvPr>
        </p:nvSpPr>
        <p:spPr/>
        <p:txBody>
          <a:bodyPr/>
          <a:lstStyle/>
          <a:p>
            <a:fld id="{6661A35B-5759-402D-A031-2298209AB0E2}" type="datetimeFigureOut">
              <a:rPr lang="sv-SE" smtClean="0"/>
              <a:t>2022-06-03</a:t>
            </a:fld>
            <a:endParaRPr lang="sv-SE"/>
          </a:p>
        </p:txBody>
      </p:sp>
      <p:sp>
        <p:nvSpPr>
          <p:cNvPr id="5" name="Platshållare för sidfot 4">
            <a:extLst>
              <a:ext uri="{FF2B5EF4-FFF2-40B4-BE49-F238E27FC236}">
                <a16:creationId xmlns:a16="http://schemas.microsoft.com/office/drawing/2014/main" id="{D128B042-CD46-459F-B15F-9CD51445A18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212B9B4-3EFB-4D25-A6FF-2C335D0EA7A8}"/>
              </a:ext>
            </a:extLst>
          </p:cNvPr>
          <p:cNvSpPr>
            <a:spLocks noGrp="1"/>
          </p:cNvSpPr>
          <p:nvPr>
            <p:ph type="sldNum" sz="quarter" idx="12"/>
          </p:nvPr>
        </p:nvSpPr>
        <p:spPr/>
        <p:txBody>
          <a:bodyPr/>
          <a:lstStyle/>
          <a:p>
            <a:fld id="{CC95FCE1-8E5F-4560-B29E-7FB78EB7A839}" type="slidenum">
              <a:rPr lang="sv-SE" smtClean="0"/>
              <a:t>‹#›</a:t>
            </a:fld>
            <a:endParaRPr lang="sv-SE"/>
          </a:p>
        </p:txBody>
      </p:sp>
      <p:sp>
        <p:nvSpPr>
          <p:cNvPr id="8" name="Platshållare för text 7">
            <a:extLst>
              <a:ext uri="{FF2B5EF4-FFF2-40B4-BE49-F238E27FC236}">
                <a16:creationId xmlns:a16="http://schemas.microsoft.com/office/drawing/2014/main" id="{F2074D27-2532-4EB4-AA8D-F347C8462D8A}"/>
              </a:ext>
            </a:extLst>
          </p:cNvPr>
          <p:cNvSpPr>
            <a:spLocks noGrp="1"/>
          </p:cNvSpPr>
          <p:nvPr>
            <p:ph type="body" sz="quarter" idx="13" hasCustomPrompt="1"/>
          </p:nvPr>
        </p:nvSpPr>
        <p:spPr>
          <a:xfrm>
            <a:off x="2496809" y="2482850"/>
            <a:ext cx="7200000" cy="3240000"/>
          </a:xfrm>
        </p:spPr>
        <p:txBody>
          <a:bodyPr>
            <a:noAutofit/>
          </a:bodyPr>
          <a:lstStyle/>
          <a:p>
            <a:pPr lvl="0"/>
            <a:r>
              <a:rPr lang="sv-SE"/>
              <a:t>Skriv text här</a:t>
            </a:r>
          </a:p>
          <a:p>
            <a:pPr lvl="1"/>
            <a:r>
              <a:rPr lang="sv-SE"/>
              <a:t>Nivå två</a:t>
            </a:r>
          </a:p>
          <a:p>
            <a:pPr lvl="2"/>
            <a:r>
              <a:rPr lang="sv-SE"/>
              <a:t>Nivå tre</a:t>
            </a:r>
          </a:p>
          <a:p>
            <a:pPr lvl="3"/>
            <a:r>
              <a:rPr lang="sv-SE"/>
              <a:t>Nivå fyra</a:t>
            </a:r>
          </a:p>
          <a:p>
            <a:pPr lvl="4"/>
            <a:r>
              <a:rPr lang="sv-SE"/>
              <a:t>Nivå fem</a:t>
            </a:r>
          </a:p>
        </p:txBody>
      </p:sp>
      <p:sp>
        <p:nvSpPr>
          <p:cNvPr id="10" name="Rektangel 9">
            <a:extLst>
              <a:ext uri="{FF2B5EF4-FFF2-40B4-BE49-F238E27FC236}">
                <a16:creationId xmlns:a16="http://schemas.microsoft.com/office/drawing/2014/main" id="{EE3DB552-76B5-45DA-A7BF-518537E75530}"/>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539770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En rubrik och 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5948AE-B8A7-4000-B08D-FD08594BF8E5}"/>
              </a:ext>
            </a:extLst>
          </p:cNvPr>
          <p:cNvSpPr>
            <a:spLocks noGrp="1"/>
          </p:cNvSpPr>
          <p:nvPr>
            <p:ph type="title" hasCustomPrompt="1"/>
          </p:nvPr>
        </p:nvSpPr>
        <p:spPr>
          <a:xfrm>
            <a:off x="1773496" y="972000"/>
            <a:ext cx="8640000" cy="1325563"/>
          </a:xfrm>
        </p:spPr>
        <p:txBody>
          <a:bodyPr anchor="b" anchorCtr="0">
            <a:noAutofit/>
          </a:bodyPr>
          <a:lstStyle>
            <a:lvl1pPr>
              <a:defRPr sz="3600"/>
            </a:lvl1pPr>
          </a:lstStyle>
          <a:p>
            <a:r>
              <a:rPr lang="sv-SE"/>
              <a:t>Rubrik på en rad</a:t>
            </a:r>
          </a:p>
        </p:txBody>
      </p:sp>
      <p:sp>
        <p:nvSpPr>
          <p:cNvPr id="3" name="Platshållare för innehåll 2">
            <a:extLst>
              <a:ext uri="{FF2B5EF4-FFF2-40B4-BE49-F238E27FC236}">
                <a16:creationId xmlns:a16="http://schemas.microsoft.com/office/drawing/2014/main" id="{A392B27C-79B3-42A9-ADBC-D4CB29DF52F9}"/>
              </a:ext>
            </a:extLst>
          </p:cNvPr>
          <p:cNvSpPr>
            <a:spLocks noGrp="1"/>
          </p:cNvSpPr>
          <p:nvPr>
            <p:ph sz="half" idx="1" hasCustomPrompt="1"/>
          </p:nvPr>
        </p:nvSpPr>
        <p:spPr>
          <a:xfrm>
            <a:off x="1773496"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4" name="Platshållare för innehåll 3">
            <a:extLst>
              <a:ext uri="{FF2B5EF4-FFF2-40B4-BE49-F238E27FC236}">
                <a16:creationId xmlns:a16="http://schemas.microsoft.com/office/drawing/2014/main" id="{91BFD846-89A8-413D-9B4E-79A0C286829D}"/>
              </a:ext>
            </a:extLst>
          </p:cNvPr>
          <p:cNvSpPr>
            <a:spLocks noGrp="1"/>
          </p:cNvSpPr>
          <p:nvPr>
            <p:ph sz="half" idx="2" hasCustomPrompt="1"/>
          </p:nvPr>
        </p:nvSpPr>
        <p:spPr>
          <a:xfrm>
            <a:off x="6273496"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5" name="Platshållare för datum 4">
            <a:extLst>
              <a:ext uri="{FF2B5EF4-FFF2-40B4-BE49-F238E27FC236}">
                <a16:creationId xmlns:a16="http://schemas.microsoft.com/office/drawing/2014/main" id="{44278D66-6239-4120-87FD-AF687B658D60}"/>
              </a:ext>
            </a:extLst>
          </p:cNvPr>
          <p:cNvSpPr>
            <a:spLocks noGrp="1"/>
          </p:cNvSpPr>
          <p:nvPr>
            <p:ph type="dt" sz="half" idx="10"/>
          </p:nvPr>
        </p:nvSpPr>
        <p:spPr/>
        <p:txBody>
          <a:bodyPr/>
          <a:lstStyle/>
          <a:p>
            <a:fld id="{6661A35B-5759-402D-A031-2298209AB0E2}" type="datetimeFigureOut">
              <a:rPr lang="sv-SE" smtClean="0"/>
              <a:t>2022-06-03</a:t>
            </a:fld>
            <a:endParaRPr lang="sv-SE"/>
          </a:p>
        </p:txBody>
      </p:sp>
      <p:sp>
        <p:nvSpPr>
          <p:cNvPr id="6" name="Platshållare för sidfot 5">
            <a:extLst>
              <a:ext uri="{FF2B5EF4-FFF2-40B4-BE49-F238E27FC236}">
                <a16:creationId xmlns:a16="http://schemas.microsoft.com/office/drawing/2014/main" id="{D1D86113-5BDD-4567-921A-D416519CF510}"/>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1640086D-4C59-4640-B415-83D1F560F698}"/>
              </a:ext>
            </a:extLst>
          </p:cNvPr>
          <p:cNvSpPr>
            <a:spLocks noGrp="1"/>
          </p:cNvSpPr>
          <p:nvPr>
            <p:ph type="sldNum" sz="quarter" idx="12"/>
          </p:nvPr>
        </p:nvSpPr>
        <p:spPr/>
        <p:txBody>
          <a:bodyPr/>
          <a:lstStyle/>
          <a:p>
            <a:fld id="{CC95FCE1-8E5F-4560-B29E-7FB78EB7A839}" type="slidenum">
              <a:rPr lang="sv-SE" smtClean="0"/>
              <a:t>‹#›</a:t>
            </a:fld>
            <a:endParaRPr lang="sv-SE"/>
          </a:p>
        </p:txBody>
      </p:sp>
      <p:sp>
        <p:nvSpPr>
          <p:cNvPr id="9" name="Rektangel 8">
            <a:extLst>
              <a:ext uri="{FF2B5EF4-FFF2-40B4-BE49-F238E27FC236}">
                <a16:creationId xmlns:a16="http://schemas.microsoft.com/office/drawing/2014/main" id="{5C430EC2-426A-4AEF-9877-11E250564623}"/>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335571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En rubrik och två underrubriker">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282DF18E-7E8D-4A71-890C-3CFB23277090}"/>
              </a:ext>
            </a:extLst>
          </p:cNvPr>
          <p:cNvSpPr>
            <a:spLocks noGrp="1"/>
          </p:cNvSpPr>
          <p:nvPr>
            <p:ph type="body" idx="1" hasCustomPrompt="1"/>
          </p:nvPr>
        </p:nvSpPr>
        <p:spPr>
          <a:xfrm>
            <a:off x="1776809" y="1477692"/>
            <a:ext cx="4140001" cy="823912"/>
          </a:xfrm>
        </p:spPr>
        <p:txBody>
          <a:bodyPr anchor="b">
            <a:noAutofit/>
          </a:bodyPr>
          <a:lstStyle>
            <a:lvl1pPr marL="0" indent="0">
              <a:lnSpc>
                <a:spcPct val="10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Rubrik på en eller två rader</a:t>
            </a:r>
          </a:p>
        </p:txBody>
      </p:sp>
      <p:sp>
        <p:nvSpPr>
          <p:cNvPr id="5" name="Platshållare för text 4">
            <a:extLst>
              <a:ext uri="{FF2B5EF4-FFF2-40B4-BE49-F238E27FC236}">
                <a16:creationId xmlns:a16="http://schemas.microsoft.com/office/drawing/2014/main" id="{A46B3D42-77C7-4FA8-AA30-92017FA612DA}"/>
              </a:ext>
            </a:extLst>
          </p:cNvPr>
          <p:cNvSpPr>
            <a:spLocks noGrp="1"/>
          </p:cNvSpPr>
          <p:nvPr>
            <p:ph type="body" sz="quarter" idx="3" hasCustomPrompt="1"/>
          </p:nvPr>
        </p:nvSpPr>
        <p:spPr>
          <a:xfrm>
            <a:off x="6276809" y="1481733"/>
            <a:ext cx="4140000" cy="823912"/>
          </a:xfrm>
        </p:spPr>
        <p:txBody>
          <a:bodyPr anchor="b">
            <a:noAutofit/>
          </a:bodyPr>
          <a:lstStyle>
            <a:lvl1pPr marL="0" indent="0">
              <a:lnSpc>
                <a:spcPct val="10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Rubrik på en eller två rader</a:t>
            </a:r>
          </a:p>
        </p:txBody>
      </p:sp>
      <p:sp>
        <p:nvSpPr>
          <p:cNvPr id="7" name="Platshållare för datum 6">
            <a:extLst>
              <a:ext uri="{FF2B5EF4-FFF2-40B4-BE49-F238E27FC236}">
                <a16:creationId xmlns:a16="http://schemas.microsoft.com/office/drawing/2014/main" id="{ACDCC492-7BCC-4ED9-B2C6-C005B30C5164}"/>
              </a:ext>
            </a:extLst>
          </p:cNvPr>
          <p:cNvSpPr>
            <a:spLocks noGrp="1"/>
          </p:cNvSpPr>
          <p:nvPr>
            <p:ph type="dt" sz="half" idx="10"/>
          </p:nvPr>
        </p:nvSpPr>
        <p:spPr/>
        <p:txBody>
          <a:bodyPr/>
          <a:lstStyle/>
          <a:p>
            <a:fld id="{6661A35B-5759-402D-A031-2298209AB0E2}" type="datetimeFigureOut">
              <a:rPr lang="sv-SE" smtClean="0"/>
              <a:t>2022-06-03</a:t>
            </a:fld>
            <a:endParaRPr lang="sv-SE"/>
          </a:p>
        </p:txBody>
      </p:sp>
      <p:sp>
        <p:nvSpPr>
          <p:cNvPr id="8" name="Platshållare för sidfot 7">
            <a:extLst>
              <a:ext uri="{FF2B5EF4-FFF2-40B4-BE49-F238E27FC236}">
                <a16:creationId xmlns:a16="http://schemas.microsoft.com/office/drawing/2014/main" id="{A2A9FDD7-8709-4118-8A52-E0DB7693F573}"/>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9AC5545E-7744-463D-8795-8ACFFF917D7F}"/>
              </a:ext>
            </a:extLst>
          </p:cNvPr>
          <p:cNvSpPr>
            <a:spLocks noGrp="1"/>
          </p:cNvSpPr>
          <p:nvPr>
            <p:ph type="sldNum" sz="quarter" idx="12"/>
          </p:nvPr>
        </p:nvSpPr>
        <p:spPr/>
        <p:txBody>
          <a:bodyPr/>
          <a:lstStyle/>
          <a:p>
            <a:fld id="{CC95FCE1-8E5F-4560-B29E-7FB78EB7A839}" type="slidenum">
              <a:rPr lang="sv-SE" smtClean="0"/>
              <a:t>‹#›</a:t>
            </a:fld>
            <a:endParaRPr lang="sv-SE"/>
          </a:p>
        </p:txBody>
      </p:sp>
      <p:sp>
        <p:nvSpPr>
          <p:cNvPr id="10" name="Rubrik 1">
            <a:extLst>
              <a:ext uri="{FF2B5EF4-FFF2-40B4-BE49-F238E27FC236}">
                <a16:creationId xmlns:a16="http://schemas.microsoft.com/office/drawing/2014/main" id="{D01EF920-89B6-43FE-BC82-D3F3F4E24681}"/>
              </a:ext>
            </a:extLst>
          </p:cNvPr>
          <p:cNvSpPr>
            <a:spLocks noGrp="1"/>
          </p:cNvSpPr>
          <p:nvPr>
            <p:ph type="title" hasCustomPrompt="1"/>
          </p:nvPr>
        </p:nvSpPr>
        <p:spPr>
          <a:xfrm>
            <a:off x="1776809" y="585044"/>
            <a:ext cx="8640000" cy="710252"/>
          </a:xfrm>
        </p:spPr>
        <p:txBody>
          <a:bodyPr anchor="b" anchorCtr="0">
            <a:noAutofit/>
          </a:bodyPr>
          <a:lstStyle>
            <a:lvl1pPr>
              <a:defRPr sz="3600"/>
            </a:lvl1pPr>
          </a:lstStyle>
          <a:p>
            <a:r>
              <a:rPr lang="sv-SE"/>
              <a:t>Rubrik på en rad</a:t>
            </a:r>
          </a:p>
        </p:txBody>
      </p:sp>
      <p:sp>
        <p:nvSpPr>
          <p:cNvPr id="11" name="Platshållare för innehåll 2">
            <a:extLst>
              <a:ext uri="{FF2B5EF4-FFF2-40B4-BE49-F238E27FC236}">
                <a16:creationId xmlns:a16="http://schemas.microsoft.com/office/drawing/2014/main" id="{D4D9B012-53D8-4F15-8B22-2FDE176255A1}"/>
              </a:ext>
            </a:extLst>
          </p:cNvPr>
          <p:cNvSpPr>
            <a:spLocks noGrp="1"/>
          </p:cNvSpPr>
          <p:nvPr>
            <p:ph sz="half" idx="13" hasCustomPrompt="1"/>
          </p:nvPr>
        </p:nvSpPr>
        <p:spPr>
          <a:xfrm>
            <a:off x="1776809"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12" name="Platshållare för innehåll 3">
            <a:extLst>
              <a:ext uri="{FF2B5EF4-FFF2-40B4-BE49-F238E27FC236}">
                <a16:creationId xmlns:a16="http://schemas.microsoft.com/office/drawing/2014/main" id="{C670D3A9-CE21-4ECA-B331-6CD15F9616BE}"/>
              </a:ext>
            </a:extLst>
          </p:cNvPr>
          <p:cNvSpPr>
            <a:spLocks noGrp="1"/>
          </p:cNvSpPr>
          <p:nvPr>
            <p:ph sz="half" idx="2" hasCustomPrompt="1"/>
          </p:nvPr>
        </p:nvSpPr>
        <p:spPr>
          <a:xfrm>
            <a:off x="6276809"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14" name="Rektangel 13">
            <a:extLst>
              <a:ext uri="{FF2B5EF4-FFF2-40B4-BE49-F238E27FC236}">
                <a16:creationId xmlns:a16="http://schemas.microsoft.com/office/drawing/2014/main" id="{7F6ACE35-4E6C-49D8-A224-4BBC04C46960}"/>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323301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ild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5948AE-B8A7-4000-B08D-FD08594BF8E5}"/>
              </a:ext>
            </a:extLst>
          </p:cNvPr>
          <p:cNvSpPr>
            <a:spLocks noGrp="1"/>
          </p:cNvSpPr>
          <p:nvPr>
            <p:ph type="title" hasCustomPrompt="1"/>
          </p:nvPr>
        </p:nvSpPr>
        <p:spPr>
          <a:xfrm>
            <a:off x="7003175" y="972000"/>
            <a:ext cx="4140000" cy="1325563"/>
          </a:xfrm>
        </p:spPr>
        <p:txBody>
          <a:bodyPr anchor="b" anchorCtr="0">
            <a:noAutofit/>
          </a:bodyPr>
          <a:lstStyle>
            <a:lvl1pPr>
              <a:defRPr sz="3600"/>
            </a:lvl1pPr>
          </a:lstStyle>
          <a:p>
            <a:r>
              <a:rPr lang="sv-SE"/>
              <a:t>Rubrik på en eller två rader</a:t>
            </a:r>
          </a:p>
        </p:txBody>
      </p:sp>
      <p:sp>
        <p:nvSpPr>
          <p:cNvPr id="4" name="Platshållare för innehåll 3">
            <a:extLst>
              <a:ext uri="{FF2B5EF4-FFF2-40B4-BE49-F238E27FC236}">
                <a16:creationId xmlns:a16="http://schemas.microsoft.com/office/drawing/2014/main" id="{91BFD846-89A8-413D-9B4E-79A0C286829D}"/>
              </a:ext>
            </a:extLst>
          </p:cNvPr>
          <p:cNvSpPr>
            <a:spLocks noGrp="1"/>
          </p:cNvSpPr>
          <p:nvPr>
            <p:ph sz="half" idx="2" hasCustomPrompt="1"/>
          </p:nvPr>
        </p:nvSpPr>
        <p:spPr>
          <a:xfrm>
            <a:off x="7003175"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5" name="Platshållare för datum 4">
            <a:extLst>
              <a:ext uri="{FF2B5EF4-FFF2-40B4-BE49-F238E27FC236}">
                <a16:creationId xmlns:a16="http://schemas.microsoft.com/office/drawing/2014/main" id="{44278D66-6239-4120-87FD-AF687B658D60}"/>
              </a:ext>
            </a:extLst>
          </p:cNvPr>
          <p:cNvSpPr>
            <a:spLocks noGrp="1"/>
          </p:cNvSpPr>
          <p:nvPr>
            <p:ph type="dt" sz="half" idx="10"/>
          </p:nvPr>
        </p:nvSpPr>
        <p:spPr/>
        <p:txBody>
          <a:bodyPr/>
          <a:lstStyle>
            <a:lvl1pPr>
              <a:defRPr>
                <a:solidFill>
                  <a:schemeClr val="bg1"/>
                </a:solidFill>
              </a:defRPr>
            </a:lvl1pPr>
          </a:lstStyle>
          <a:p>
            <a:fld id="{6661A35B-5759-402D-A031-2298209AB0E2}" type="datetimeFigureOut">
              <a:rPr lang="sv-SE" smtClean="0"/>
              <a:t>2022-06-03</a:t>
            </a:fld>
            <a:endParaRPr lang="sv-SE"/>
          </a:p>
        </p:txBody>
      </p:sp>
      <p:sp>
        <p:nvSpPr>
          <p:cNvPr id="6" name="Platshållare för sidfot 5">
            <a:extLst>
              <a:ext uri="{FF2B5EF4-FFF2-40B4-BE49-F238E27FC236}">
                <a16:creationId xmlns:a16="http://schemas.microsoft.com/office/drawing/2014/main" id="{D1D86113-5BDD-4567-921A-D416519CF510}"/>
              </a:ext>
            </a:extLst>
          </p:cNvPr>
          <p:cNvSpPr>
            <a:spLocks noGrp="1"/>
          </p:cNvSpPr>
          <p:nvPr>
            <p:ph type="ftr" sz="quarter" idx="11"/>
          </p:nvPr>
        </p:nvSpPr>
        <p:spPr/>
        <p:txBody>
          <a:bodyPr/>
          <a:lstStyle>
            <a:lvl1pPr>
              <a:defRPr>
                <a:solidFill>
                  <a:schemeClr val="bg1"/>
                </a:solidFill>
              </a:defRPr>
            </a:lvl1pPr>
          </a:lstStyle>
          <a:p>
            <a:endParaRPr lang="sv-SE"/>
          </a:p>
        </p:txBody>
      </p:sp>
      <p:sp>
        <p:nvSpPr>
          <p:cNvPr id="10" name="Platshållare för bild 9">
            <a:extLst>
              <a:ext uri="{FF2B5EF4-FFF2-40B4-BE49-F238E27FC236}">
                <a16:creationId xmlns:a16="http://schemas.microsoft.com/office/drawing/2014/main" id="{80E395B5-3017-4735-BEE7-B3DEC703BAA8}"/>
              </a:ext>
            </a:extLst>
          </p:cNvPr>
          <p:cNvSpPr>
            <a:spLocks noGrp="1"/>
          </p:cNvSpPr>
          <p:nvPr>
            <p:ph type="pic" sz="quarter" idx="13" hasCustomPrompt="1"/>
          </p:nvPr>
        </p:nvSpPr>
        <p:spPr>
          <a:xfrm>
            <a:off x="345601" y="0"/>
            <a:ext cx="5750400" cy="6858000"/>
          </a:xfrm>
        </p:spPr>
        <p:txBody>
          <a:bodyPr tIns="0" bIns="1800000" anchor="ctr" anchorCtr="0">
            <a:normAutofit/>
          </a:bodyPr>
          <a:lstStyle>
            <a:lvl1pPr marL="0" indent="0" algn="ctr">
              <a:buNone/>
              <a:defRPr sz="1800"/>
            </a:lvl1pPr>
          </a:lstStyle>
          <a:p>
            <a:r>
              <a:rPr lang="sv-SE"/>
              <a:t>Klicka på ikonen för att </a:t>
            </a:r>
            <a:br>
              <a:rPr lang="sv-SE"/>
            </a:br>
            <a:r>
              <a:rPr lang="sv-SE"/>
              <a:t>lägga till en bild</a:t>
            </a:r>
          </a:p>
        </p:txBody>
      </p:sp>
      <p:sp>
        <p:nvSpPr>
          <p:cNvPr id="9" name="Rektangel 8">
            <a:extLst>
              <a:ext uri="{FF2B5EF4-FFF2-40B4-BE49-F238E27FC236}">
                <a16:creationId xmlns:a16="http://schemas.microsoft.com/office/drawing/2014/main" id="{50831E66-BE42-4C10-8590-C12E77B62EBA}"/>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546830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ild och rubrik">
    <p:spTree>
      <p:nvGrpSpPr>
        <p:cNvPr id="1" name=""/>
        <p:cNvGrpSpPr/>
        <p:nvPr/>
      </p:nvGrpSpPr>
      <p:grpSpPr>
        <a:xfrm>
          <a:off x="0" y="0"/>
          <a:ext cx="0" cy="0"/>
          <a:chOff x="0" y="0"/>
          <a:chExt cx="0" cy="0"/>
        </a:xfrm>
      </p:grpSpPr>
      <p:sp>
        <p:nvSpPr>
          <p:cNvPr id="7" name="Platshållare för bild 9">
            <a:extLst>
              <a:ext uri="{FF2B5EF4-FFF2-40B4-BE49-F238E27FC236}">
                <a16:creationId xmlns:a16="http://schemas.microsoft.com/office/drawing/2014/main" id="{6437C3FB-B590-43F3-8686-17D11169DEC7}"/>
              </a:ext>
            </a:extLst>
          </p:cNvPr>
          <p:cNvSpPr>
            <a:spLocks noGrp="1"/>
          </p:cNvSpPr>
          <p:nvPr>
            <p:ph type="pic" sz="quarter" idx="13" hasCustomPrompt="1"/>
          </p:nvPr>
        </p:nvSpPr>
        <p:spPr>
          <a:xfrm>
            <a:off x="345601" y="0"/>
            <a:ext cx="11846400" cy="6858000"/>
          </a:xfrm>
        </p:spPr>
        <p:txBody>
          <a:bodyPr tIns="0" bIns="1800000" anchor="ctr" anchorCtr="0">
            <a:normAutofit/>
          </a:bodyPr>
          <a:lstStyle>
            <a:lvl1pPr marL="0" indent="0" algn="ctr">
              <a:buNone/>
              <a:defRPr sz="1800"/>
            </a:lvl1pPr>
          </a:lstStyle>
          <a:p>
            <a:r>
              <a:rPr lang="sv-SE"/>
              <a:t>Klicka på ikonen för att </a:t>
            </a:r>
            <a:br>
              <a:rPr lang="sv-SE"/>
            </a:br>
            <a:r>
              <a:rPr lang="sv-SE"/>
              <a:t>lägga till en bild</a:t>
            </a:r>
          </a:p>
        </p:txBody>
      </p:sp>
      <p:sp>
        <p:nvSpPr>
          <p:cNvPr id="3" name="Platshållare för datum 2">
            <a:extLst>
              <a:ext uri="{FF2B5EF4-FFF2-40B4-BE49-F238E27FC236}">
                <a16:creationId xmlns:a16="http://schemas.microsoft.com/office/drawing/2014/main" id="{70C0FFDE-20E1-4E05-AD5B-876993A14B78}"/>
              </a:ext>
            </a:extLst>
          </p:cNvPr>
          <p:cNvSpPr>
            <a:spLocks noGrp="1"/>
          </p:cNvSpPr>
          <p:nvPr>
            <p:ph type="dt" sz="half" idx="10"/>
          </p:nvPr>
        </p:nvSpPr>
        <p:spPr/>
        <p:txBody>
          <a:bodyPr/>
          <a:lstStyle>
            <a:lvl1pPr>
              <a:defRPr>
                <a:solidFill>
                  <a:schemeClr val="bg1"/>
                </a:solidFill>
              </a:defRPr>
            </a:lvl1pPr>
          </a:lstStyle>
          <a:p>
            <a:fld id="{6661A35B-5759-402D-A031-2298209AB0E2}" type="datetimeFigureOut">
              <a:rPr lang="sv-SE" smtClean="0"/>
              <a:t>2022-06-03</a:t>
            </a:fld>
            <a:endParaRPr lang="sv-SE"/>
          </a:p>
        </p:txBody>
      </p:sp>
      <p:sp>
        <p:nvSpPr>
          <p:cNvPr id="4" name="Platshållare för sidfot 3">
            <a:extLst>
              <a:ext uri="{FF2B5EF4-FFF2-40B4-BE49-F238E27FC236}">
                <a16:creationId xmlns:a16="http://schemas.microsoft.com/office/drawing/2014/main" id="{9C658C64-0CC7-478A-AC17-30210252F9E4}"/>
              </a:ext>
            </a:extLst>
          </p:cNvPr>
          <p:cNvSpPr>
            <a:spLocks noGrp="1"/>
          </p:cNvSpPr>
          <p:nvPr>
            <p:ph type="ftr" sz="quarter" idx="11"/>
          </p:nvPr>
        </p:nvSpPr>
        <p:spPr/>
        <p:txBody>
          <a:bodyPr/>
          <a:lstStyle>
            <a:lvl1pPr>
              <a:defRPr>
                <a:solidFill>
                  <a:schemeClr val="bg1"/>
                </a:solidFill>
              </a:defRPr>
            </a:lvl1pPr>
          </a:lstStyle>
          <a:p>
            <a:endParaRPr lang="sv-SE"/>
          </a:p>
        </p:txBody>
      </p:sp>
      <p:sp>
        <p:nvSpPr>
          <p:cNvPr id="5" name="Platshållare för bildnummer 4">
            <a:extLst>
              <a:ext uri="{FF2B5EF4-FFF2-40B4-BE49-F238E27FC236}">
                <a16:creationId xmlns:a16="http://schemas.microsoft.com/office/drawing/2014/main" id="{FBD27019-FF78-4832-9008-F432E9C3B22A}"/>
              </a:ext>
            </a:extLst>
          </p:cNvPr>
          <p:cNvSpPr>
            <a:spLocks noGrp="1"/>
          </p:cNvSpPr>
          <p:nvPr>
            <p:ph type="sldNum" sz="quarter" idx="12"/>
          </p:nvPr>
        </p:nvSpPr>
        <p:spPr/>
        <p:txBody>
          <a:bodyPr/>
          <a:lstStyle>
            <a:lvl1pPr>
              <a:defRPr>
                <a:solidFill>
                  <a:schemeClr val="bg1"/>
                </a:solidFill>
              </a:defRPr>
            </a:lvl1pPr>
          </a:lstStyle>
          <a:p>
            <a:fld id="{CC95FCE1-8E5F-4560-B29E-7FB78EB7A839}" type="slidenum">
              <a:rPr lang="sv-SE" smtClean="0"/>
              <a:t>‹#›</a:t>
            </a:fld>
            <a:endParaRPr lang="sv-SE"/>
          </a:p>
        </p:txBody>
      </p:sp>
      <p:sp>
        <p:nvSpPr>
          <p:cNvPr id="8" name="Rubrik 1">
            <a:extLst>
              <a:ext uri="{FF2B5EF4-FFF2-40B4-BE49-F238E27FC236}">
                <a16:creationId xmlns:a16="http://schemas.microsoft.com/office/drawing/2014/main" id="{118C7873-AD9A-4598-BEE2-3ED782562B05}"/>
              </a:ext>
            </a:extLst>
          </p:cNvPr>
          <p:cNvSpPr>
            <a:spLocks noGrp="1"/>
          </p:cNvSpPr>
          <p:nvPr>
            <p:ph type="title" hasCustomPrompt="1"/>
          </p:nvPr>
        </p:nvSpPr>
        <p:spPr>
          <a:xfrm>
            <a:off x="3348465" y="617055"/>
            <a:ext cx="5495070" cy="1325563"/>
          </a:xfrm>
        </p:spPr>
        <p:txBody>
          <a:bodyPr anchor="b" anchorCtr="0">
            <a:noAutofit/>
          </a:bodyPr>
          <a:lstStyle>
            <a:lvl1pPr>
              <a:defRPr sz="2800"/>
            </a:lvl1pPr>
          </a:lstStyle>
          <a:p>
            <a:r>
              <a:rPr lang="sv-SE"/>
              <a:t>Rubrik i svart/vit/blå placeras fritt på bilden där den passar</a:t>
            </a:r>
          </a:p>
        </p:txBody>
      </p:sp>
      <p:sp>
        <p:nvSpPr>
          <p:cNvPr id="9" name="Rektangel 8">
            <a:extLst>
              <a:ext uri="{FF2B5EF4-FFF2-40B4-BE49-F238E27FC236}">
                <a16:creationId xmlns:a16="http://schemas.microsoft.com/office/drawing/2014/main" id="{7BBAB7C4-34CF-4F5D-8C3D-27B38F9E8CF0}"/>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749380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törre innehåll">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17055415-C399-4877-B646-A2D63B23A56C}"/>
              </a:ext>
            </a:extLst>
          </p:cNvPr>
          <p:cNvSpPr>
            <a:spLocks noGrp="1"/>
          </p:cNvSpPr>
          <p:nvPr>
            <p:ph type="dt" sz="half" idx="10"/>
          </p:nvPr>
        </p:nvSpPr>
        <p:spPr/>
        <p:txBody>
          <a:bodyPr/>
          <a:lstStyle/>
          <a:p>
            <a:fld id="{6661A35B-5759-402D-A031-2298209AB0E2}" type="datetimeFigureOut">
              <a:rPr lang="sv-SE" smtClean="0"/>
              <a:t>2022-06-03</a:t>
            </a:fld>
            <a:endParaRPr lang="sv-SE"/>
          </a:p>
        </p:txBody>
      </p:sp>
      <p:sp>
        <p:nvSpPr>
          <p:cNvPr id="3" name="Platshållare för sidfot 2">
            <a:extLst>
              <a:ext uri="{FF2B5EF4-FFF2-40B4-BE49-F238E27FC236}">
                <a16:creationId xmlns:a16="http://schemas.microsoft.com/office/drawing/2014/main" id="{EF62413D-730B-4EBD-B9C6-E6B147E9DB2F}"/>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A3D275AC-7ABB-49A4-BADA-267D495A831F}"/>
              </a:ext>
            </a:extLst>
          </p:cNvPr>
          <p:cNvSpPr>
            <a:spLocks noGrp="1"/>
          </p:cNvSpPr>
          <p:nvPr>
            <p:ph type="sldNum" sz="quarter" idx="12"/>
          </p:nvPr>
        </p:nvSpPr>
        <p:spPr/>
        <p:txBody>
          <a:bodyPr/>
          <a:lstStyle/>
          <a:p>
            <a:fld id="{CC95FCE1-8E5F-4560-B29E-7FB78EB7A839}" type="slidenum">
              <a:rPr lang="sv-SE" smtClean="0"/>
              <a:t>‹#›</a:t>
            </a:fld>
            <a:endParaRPr lang="sv-SE"/>
          </a:p>
        </p:txBody>
      </p:sp>
      <p:sp>
        <p:nvSpPr>
          <p:cNvPr id="6" name="Platshållare för innehåll 2">
            <a:extLst>
              <a:ext uri="{FF2B5EF4-FFF2-40B4-BE49-F238E27FC236}">
                <a16:creationId xmlns:a16="http://schemas.microsoft.com/office/drawing/2014/main" id="{241C9948-CE84-42C5-B2F5-861912055175}"/>
              </a:ext>
            </a:extLst>
          </p:cNvPr>
          <p:cNvSpPr>
            <a:spLocks noGrp="1"/>
          </p:cNvSpPr>
          <p:nvPr>
            <p:ph sz="half" idx="14" hasCustomPrompt="1"/>
          </p:nvPr>
        </p:nvSpPr>
        <p:spPr>
          <a:xfrm>
            <a:off x="1800000" y="1134737"/>
            <a:ext cx="8640000" cy="4589261"/>
          </a:xfrm>
        </p:spPr>
        <p:txBody>
          <a:bodyPr>
            <a:noAutofit/>
          </a:bodyPr>
          <a:lstStyle>
            <a:lvl1pPr marL="0" indent="0">
              <a:buNone/>
              <a:defRPr sz="2000"/>
            </a:lvl1pPr>
            <a:lvl2pPr>
              <a:defRPr sz="1800"/>
            </a:lvl2pPr>
            <a:lvl3pPr>
              <a:defRPr sz="1600"/>
            </a:lvl3pPr>
          </a:lstStyle>
          <a:p>
            <a:pPr lvl="0"/>
            <a:r>
              <a:rPr lang="sv-SE"/>
              <a:t>Innehåll med grafik som t ex tabell eller diagram</a:t>
            </a:r>
          </a:p>
        </p:txBody>
      </p:sp>
      <p:sp>
        <p:nvSpPr>
          <p:cNvPr id="8" name="Rektangel 7">
            <a:extLst>
              <a:ext uri="{FF2B5EF4-FFF2-40B4-BE49-F238E27FC236}">
                <a16:creationId xmlns:a16="http://schemas.microsoft.com/office/drawing/2014/main" id="{7BC50C73-2857-465E-A01E-727A200B1112}"/>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937455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1.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4" Type="http://schemas.openxmlformats.org/officeDocument/2006/relationships/slideLayout" Target="../slideLayouts/slideLayout29.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18CA09C7-587A-4657-81D5-AC0FD131658B}"/>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181824" y="6055200"/>
            <a:ext cx="1665480" cy="482611"/>
          </a:xfrm>
          <a:prstGeom prst="rect">
            <a:avLst/>
          </a:prstGeom>
        </p:spPr>
      </p:pic>
      <p:sp>
        <p:nvSpPr>
          <p:cNvPr id="2" name="Platshållare för rubrik 1">
            <a:extLst>
              <a:ext uri="{FF2B5EF4-FFF2-40B4-BE49-F238E27FC236}">
                <a16:creationId xmlns:a16="http://schemas.microsoft.com/office/drawing/2014/main" id="{0234B26A-6B2B-4C95-8A12-DEAF372ABE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4DDE046B-4018-48D7-8D73-CC8D08898B31}"/>
              </a:ext>
            </a:extLst>
          </p:cNvPr>
          <p:cNvSpPr>
            <a:spLocks noGrp="1"/>
          </p:cNvSpPr>
          <p:nvPr>
            <p:ph type="body" idx="1"/>
          </p:nvPr>
        </p:nvSpPr>
        <p:spPr>
          <a:xfrm>
            <a:off x="838200" y="1825625"/>
            <a:ext cx="10515600" cy="3990975"/>
          </a:xfrm>
          <a:prstGeom prst="rect">
            <a:avLst/>
          </a:prstGeom>
        </p:spPr>
        <p:txBody>
          <a:bodyPr vert="horz" lIns="91440" tIns="45720" rIns="91440" bIns="45720" rtlCol="0">
            <a:normAutofit/>
          </a:bodyPr>
          <a:lstStyle/>
          <a:p>
            <a:pPr lvl="0"/>
            <a:r>
              <a:rPr lang="sv-SE"/>
              <a:t>Skriv text här</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6471CCF-095F-468D-ADFF-411F91FB9373}"/>
              </a:ext>
            </a:extLst>
          </p:cNvPr>
          <p:cNvSpPr>
            <a:spLocks noGrp="1"/>
          </p:cNvSpPr>
          <p:nvPr>
            <p:ph type="dt" sz="half" idx="2"/>
          </p:nvPr>
        </p:nvSpPr>
        <p:spPr>
          <a:xfrm>
            <a:off x="674838" y="6384966"/>
            <a:ext cx="1021520" cy="152845"/>
          </a:xfrm>
          <a:prstGeom prst="rect">
            <a:avLst/>
          </a:prstGeom>
        </p:spPr>
        <p:txBody>
          <a:bodyPr vert="horz" lIns="0" tIns="0" rIns="0" bIns="0" rtlCol="0" anchor="b" anchorCtr="0">
            <a:noAutofit/>
          </a:bodyPr>
          <a:lstStyle>
            <a:lvl1pPr algn="l">
              <a:defRPr sz="1000">
                <a:solidFill>
                  <a:schemeClr val="tx2"/>
                </a:solidFill>
              </a:defRPr>
            </a:lvl1pPr>
          </a:lstStyle>
          <a:p>
            <a:fld id="{6661A35B-5759-402D-A031-2298209AB0E2}" type="datetimeFigureOut">
              <a:rPr lang="sv-SE" smtClean="0"/>
              <a:t>2022-06-03</a:t>
            </a:fld>
            <a:endParaRPr lang="sv-SE"/>
          </a:p>
        </p:txBody>
      </p:sp>
      <p:sp>
        <p:nvSpPr>
          <p:cNvPr id="5" name="Platshållare för sidfot 4">
            <a:extLst>
              <a:ext uri="{FF2B5EF4-FFF2-40B4-BE49-F238E27FC236}">
                <a16:creationId xmlns:a16="http://schemas.microsoft.com/office/drawing/2014/main" id="{0D2D835D-2058-46B0-B2A7-6BEB4597C28B}"/>
              </a:ext>
            </a:extLst>
          </p:cNvPr>
          <p:cNvSpPr>
            <a:spLocks noGrp="1"/>
          </p:cNvSpPr>
          <p:nvPr>
            <p:ph type="ftr" sz="quarter" idx="3"/>
          </p:nvPr>
        </p:nvSpPr>
        <p:spPr>
          <a:xfrm>
            <a:off x="1696358" y="6383923"/>
            <a:ext cx="3751641" cy="154931"/>
          </a:xfrm>
          <a:prstGeom prst="rect">
            <a:avLst/>
          </a:prstGeom>
        </p:spPr>
        <p:txBody>
          <a:bodyPr vert="horz" lIns="0" tIns="0" rIns="0" bIns="0" rtlCol="0" anchor="b" anchorCtr="0">
            <a:noAutofit/>
          </a:bodyPr>
          <a:lstStyle>
            <a:lvl1pPr algn="l">
              <a:defRPr sz="1000">
                <a:solidFill>
                  <a:schemeClr val="tx2"/>
                </a:solidFill>
              </a:defRPr>
            </a:lvl1pPr>
          </a:lstStyle>
          <a:p>
            <a:endParaRPr lang="sv-SE"/>
          </a:p>
        </p:txBody>
      </p:sp>
      <p:sp>
        <p:nvSpPr>
          <p:cNvPr id="6" name="Platshållare för bildnummer 5">
            <a:extLst>
              <a:ext uri="{FF2B5EF4-FFF2-40B4-BE49-F238E27FC236}">
                <a16:creationId xmlns:a16="http://schemas.microsoft.com/office/drawing/2014/main" id="{E2D76D85-745A-4E90-8EF1-A95FE2D46768}"/>
              </a:ext>
            </a:extLst>
          </p:cNvPr>
          <p:cNvSpPr>
            <a:spLocks noGrp="1"/>
          </p:cNvSpPr>
          <p:nvPr>
            <p:ph type="sldNum" sz="quarter" idx="4"/>
          </p:nvPr>
        </p:nvSpPr>
        <p:spPr>
          <a:xfrm>
            <a:off x="5447999" y="6383923"/>
            <a:ext cx="1296002" cy="153888"/>
          </a:xfrm>
          <a:prstGeom prst="rect">
            <a:avLst/>
          </a:prstGeom>
        </p:spPr>
        <p:txBody>
          <a:bodyPr vert="horz" lIns="0" tIns="0" rIns="0" bIns="0" rtlCol="0" anchor="b" anchorCtr="0">
            <a:noAutofit/>
          </a:bodyPr>
          <a:lstStyle>
            <a:lvl1pPr algn="ctr">
              <a:defRPr sz="1000">
                <a:solidFill>
                  <a:schemeClr val="tx2"/>
                </a:solidFill>
              </a:defRPr>
            </a:lvl1pPr>
          </a:lstStyle>
          <a:p>
            <a:fld id="{CC95FCE1-8E5F-4560-B29E-7FB78EB7A839}" type="slidenum">
              <a:rPr lang="sv-SE" smtClean="0"/>
              <a:t>‹#›</a:t>
            </a:fld>
            <a:endParaRPr lang="sv-SE"/>
          </a:p>
        </p:txBody>
      </p:sp>
    </p:spTree>
    <p:extLst>
      <p:ext uri="{BB962C8B-B14F-4D97-AF65-F5344CB8AC3E}">
        <p14:creationId xmlns:p14="http://schemas.microsoft.com/office/powerpoint/2010/main" val="9131078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92" r:id="rId12"/>
    <p:sldLayoutId id="2147483695" r:id="rId13"/>
    <p:sldLayoutId id="2147483696" r:id="rId14"/>
  </p:sldLayoutIdLst>
  <p:txStyles>
    <p:title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p:titleStyle>
    <p:bodyStyle>
      <a:lvl1pPr marL="252000" indent="-252000" algn="l" defTabSz="914400" rtl="0" eaLnBrk="1" latinLnBrk="0" hangingPunct="1">
        <a:lnSpc>
          <a:spcPct val="100000"/>
        </a:lnSpc>
        <a:spcBef>
          <a:spcPts val="1200"/>
        </a:spcBef>
        <a:buFont typeface="Arial" panose="020B0604020202020204" pitchFamily="34" charset="0"/>
        <a:buChar char="•"/>
        <a:defRPr sz="2400" kern="1200" baseline="0">
          <a:solidFill>
            <a:schemeClr val="tx1"/>
          </a:solidFill>
          <a:latin typeface="+mn-lt"/>
          <a:ea typeface="+mn-ea"/>
          <a:cs typeface="+mn-cs"/>
        </a:defRPr>
      </a:lvl1pPr>
      <a:lvl2pPr marL="504000" indent="-252000" algn="l" defTabSz="914400" rtl="0" eaLnBrk="1" latinLnBrk="0" hangingPunct="1">
        <a:lnSpc>
          <a:spcPct val="100000"/>
        </a:lnSpc>
        <a:spcBef>
          <a:spcPts val="800"/>
        </a:spcBef>
        <a:buSzPct val="70000"/>
        <a:buFont typeface="Courier New" charset="0"/>
        <a:buChar char="o"/>
        <a:defRPr sz="2200" kern="1200">
          <a:solidFill>
            <a:schemeClr val="tx1"/>
          </a:solidFill>
          <a:latin typeface="+mn-lt"/>
          <a:ea typeface="+mn-ea"/>
          <a:cs typeface="+mn-cs"/>
        </a:defRPr>
      </a:lvl2pPr>
      <a:lvl3pPr marL="756000" indent="-252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3pPr>
      <a:lvl4pPr marL="1008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4pPr>
      <a:lvl5pPr marL="1260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18CA09C7-587A-4657-81D5-AC0FD131658B}"/>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181824" y="6055200"/>
            <a:ext cx="1665480" cy="482611"/>
          </a:xfrm>
          <a:prstGeom prst="rect">
            <a:avLst/>
          </a:prstGeom>
        </p:spPr>
      </p:pic>
      <p:sp>
        <p:nvSpPr>
          <p:cNvPr id="2" name="Platshållare för rubrik 1">
            <a:extLst>
              <a:ext uri="{FF2B5EF4-FFF2-40B4-BE49-F238E27FC236}">
                <a16:creationId xmlns:a16="http://schemas.microsoft.com/office/drawing/2014/main" id="{0234B26A-6B2B-4C95-8A12-DEAF372ABE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4DDE046B-4018-48D7-8D73-CC8D08898B31}"/>
              </a:ext>
            </a:extLst>
          </p:cNvPr>
          <p:cNvSpPr>
            <a:spLocks noGrp="1"/>
          </p:cNvSpPr>
          <p:nvPr>
            <p:ph type="body" idx="1"/>
          </p:nvPr>
        </p:nvSpPr>
        <p:spPr>
          <a:xfrm>
            <a:off x="838200" y="1825625"/>
            <a:ext cx="10515600" cy="3990975"/>
          </a:xfrm>
          <a:prstGeom prst="rect">
            <a:avLst/>
          </a:prstGeom>
        </p:spPr>
        <p:txBody>
          <a:bodyPr vert="horz" lIns="91440" tIns="45720" rIns="91440" bIns="45720" rtlCol="0">
            <a:normAutofit/>
          </a:bodyPr>
          <a:lstStyle/>
          <a:p>
            <a:pPr lvl="0"/>
            <a:r>
              <a:rPr lang="sv-SE"/>
              <a:t>Skriv text här</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6471CCF-095F-468D-ADFF-411F91FB9373}"/>
              </a:ext>
            </a:extLst>
          </p:cNvPr>
          <p:cNvSpPr>
            <a:spLocks noGrp="1"/>
          </p:cNvSpPr>
          <p:nvPr>
            <p:ph type="dt" sz="half" idx="2"/>
          </p:nvPr>
        </p:nvSpPr>
        <p:spPr>
          <a:xfrm>
            <a:off x="674838" y="6384966"/>
            <a:ext cx="1021520" cy="152845"/>
          </a:xfrm>
          <a:prstGeom prst="rect">
            <a:avLst/>
          </a:prstGeom>
        </p:spPr>
        <p:txBody>
          <a:bodyPr vert="horz" lIns="0" tIns="0" rIns="0" bIns="0" rtlCol="0" anchor="b" anchorCtr="0">
            <a:noAutofit/>
          </a:bodyPr>
          <a:lstStyle>
            <a:lvl1pPr algn="l">
              <a:defRPr sz="1000">
                <a:solidFill>
                  <a:schemeClr val="tx2"/>
                </a:solidFill>
              </a:defRPr>
            </a:lvl1pPr>
          </a:lstStyle>
          <a:p>
            <a:fld id="{7B6AD9C4-35A3-4D7A-9B19-F30406AB6CAC}" type="datetimeFigureOut">
              <a:rPr lang="sv-SE" smtClean="0"/>
              <a:t>2022-06-03</a:t>
            </a:fld>
            <a:endParaRPr lang="sv-SE"/>
          </a:p>
        </p:txBody>
      </p:sp>
      <p:sp>
        <p:nvSpPr>
          <p:cNvPr id="5" name="Platshållare för sidfot 4">
            <a:extLst>
              <a:ext uri="{FF2B5EF4-FFF2-40B4-BE49-F238E27FC236}">
                <a16:creationId xmlns:a16="http://schemas.microsoft.com/office/drawing/2014/main" id="{0D2D835D-2058-46B0-B2A7-6BEB4597C28B}"/>
              </a:ext>
            </a:extLst>
          </p:cNvPr>
          <p:cNvSpPr>
            <a:spLocks noGrp="1"/>
          </p:cNvSpPr>
          <p:nvPr>
            <p:ph type="ftr" sz="quarter" idx="3"/>
          </p:nvPr>
        </p:nvSpPr>
        <p:spPr>
          <a:xfrm>
            <a:off x="1696358" y="6383923"/>
            <a:ext cx="3751641" cy="154931"/>
          </a:xfrm>
          <a:prstGeom prst="rect">
            <a:avLst/>
          </a:prstGeom>
        </p:spPr>
        <p:txBody>
          <a:bodyPr vert="horz" lIns="0" tIns="0" rIns="0" bIns="0" rtlCol="0" anchor="b" anchorCtr="0">
            <a:noAutofit/>
          </a:bodyPr>
          <a:lstStyle>
            <a:lvl1pPr algn="l">
              <a:defRPr sz="1000">
                <a:solidFill>
                  <a:schemeClr val="tx2"/>
                </a:solidFill>
              </a:defRPr>
            </a:lvl1pPr>
          </a:lstStyle>
          <a:p>
            <a:endParaRPr lang="sv-SE"/>
          </a:p>
        </p:txBody>
      </p:sp>
      <p:sp>
        <p:nvSpPr>
          <p:cNvPr id="6" name="Platshållare för bildnummer 5">
            <a:extLst>
              <a:ext uri="{FF2B5EF4-FFF2-40B4-BE49-F238E27FC236}">
                <a16:creationId xmlns:a16="http://schemas.microsoft.com/office/drawing/2014/main" id="{E2D76D85-745A-4E90-8EF1-A95FE2D46768}"/>
              </a:ext>
            </a:extLst>
          </p:cNvPr>
          <p:cNvSpPr>
            <a:spLocks noGrp="1"/>
          </p:cNvSpPr>
          <p:nvPr>
            <p:ph type="sldNum" sz="quarter" idx="4"/>
          </p:nvPr>
        </p:nvSpPr>
        <p:spPr>
          <a:xfrm>
            <a:off x="5447999" y="6383923"/>
            <a:ext cx="1296002" cy="153888"/>
          </a:xfrm>
          <a:prstGeom prst="rect">
            <a:avLst/>
          </a:prstGeom>
        </p:spPr>
        <p:txBody>
          <a:bodyPr vert="horz" lIns="0" tIns="0" rIns="0" bIns="0" rtlCol="0" anchor="b" anchorCtr="0">
            <a:noAutofit/>
          </a:bodyPr>
          <a:lstStyle>
            <a:lvl1pPr algn="ctr">
              <a:defRPr sz="1000">
                <a:solidFill>
                  <a:schemeClr val="tx2"/>
                </a:solidFill>
              </a:defRPr>
            </a:lvl1pPr>
          </a:lstStyle>
          <a:p>
            <a:fld id="{1943B2B7-BEA8-4334-A326-592BBB640B02}" type="slidenum">
              <a:rPr lang="sv-SE" smtClean="0"/>
              <a:t>‹#›</a:t>
            </a:fld>
            <a:endParaRPr lang="sv-SE"/>
          </a:p>
        </p:txBody>
      </p:sp>
    </p:spTree>
    <p:extLst>
      <p:ext uri="{BB962C8B-B14F-4D97-AF65-F5344CB8AC3E}">
        <p14:creationId xmlns:p14="http://schemas.microsoft.com/office/powerpoint/2010/main" val="65507169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p:titleStyle>
    <p:bodyStyle>
      <a:lvl1pPr marL="252000" indent="-252000" algn="l" defTabSz="914400" rtl="0" eaLnBrk="1" latinLnBrk="0" hangingPunct="1">
        <a:lnSpc>
          <a:spcPct val="100000"/>
        </a:lnSpc>
        <a:spcBef>
          <a:spcPts val="1200"/>
        </a:spcBef>
        <a:buFont typeface="Arial" panose="020B0604020202020204" pitchFamily="34" charset="0"/>
        <a:buChar char="•"/>
        <a:defRPr sz="2400" kern="1200" baseline="0">
          <a:solidFill>
            <a:schemeClr val="tx1"/>
          </a:solidFill>
          <a:latin typeface="+mn-lt"/>
          <a:ea typeface="+mn-ea"/>
          <a:cs typeface="+mn-cs"/>
        </a:defRPr>
      </a:lvl1pPr>
      <a:lvl2pPr marL="504000" indent="-252000" algn="l" defTabSz="914400" rtl="0" eaLnBrk="1" latinLnBrk="0" hangingPunct="1">
        <a:lnSpc>
          <a:spcPct val="100000"/>
        </a:lnSpc>
        <a:spcBef>
          <a:spcPts val="800"/>
        </a:spcBef>
        <a:buSzPct val="70000"/>
        <a:buFont typeface="Courier New" charset="0"/>
        <a:buChar char="o"/>
        <a:defRPr sz="2200" kern="1200">
          <a:solidFill>
            <a:schemeClr val="tx1"/>
          </a:solidFill>
          <a:latin typeface="+mn-lt"/>
          <a:ea typeface="+mn-ea"/>
          <a:cs typeface="+mn-cs"/>
        </a:defRPr>
      </a:lvl2pPr>
      <a:lvl3pPr marL="756000" indent="-252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3pPr>
      <a:lvl4pPr marL="1008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4pPr>
      <a:lvl5pPr marL="1260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18CA09C7-587A-4657-81D5-AC0FD131658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81824" y="6055200"/>
            <a:ext cx="1665480" cy="482611"/>
          </a:xfrm>
          <a:prstGeom prst="rect">
            <a:avLst/>
          </a:prstGeom>
        </p:spPr>
      </p:pic>
      <p:sp>
        <p:nvSpPr>
          <p:cNvPr id="2" name="Platshållare för rubrik 1">
            <a:extLst>
              <a:ext uri="{FF2B5EF4-FFF2-40B4-BE49-F238E27FC236}">
                <a16:creationId xmlns:a16="http://schemas.microsoft.com/office/drawing/2014/main" id="{0234B26A-6B2B-4C95-8A12-DEAF372ABE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4DDE046B-4018-48D7-8D73-CC8D08898B31}"/>
              </a:ext>
            </a:extLst>
          </p:cNvPr>
          <p:cNvSpPr>
            <a:spLocks noGrp="1"/>
          </p:cNvSpPr>
          <p:nvPr>
            <p:ph type="body" idx="1"/>
          </p:nvPr>
        </p:nvSpPr>
        <p:spPr>
          <a:xfrm>
            <a:off x="838200" y="1825625"/>
            <a:ext cx="10515600" cy="3990975"/>
          </a:xfrm>
          <a:prstGeom prst="rect">
            <a:avLst/>
          </a:prstGeom>
        </p:spPr>
        <p:txBody>
          <a:bodyPr vert="horz" lIns="91440" tIns="45720" rIns="91440" bIns="45720" rtlCol="0">
            <a:normAutofit/>
          </a:bodyPr>
          <a:lstStyle/>
          <a:p>
            <a:pPr lvl="0"/>
            <a:r>
              <a:rPr lang="sv-SE"/>
              <a:t>Skriv text här</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6471CCF-095F-468D-ADFF-411F91FB9373}"/>
              </a:ext>
            </a:extLst>
          </p:cNvPr>
          <p:cNvSpPr>
            <a:spLocks noGrp="1"/>
          </p:cNvSpPr>
          <p:nvPr>
            <p:ph type="dt" sz="half" idx="2"/>
          </p:nvPr>
        </p:nvSpPr>
        <p:spPr>
          <a:xfrm>
            <a:off x="674838" y="6384966"/>
            <a:ext cx="1021520" cy="152845"/>
          </a:xfrm>
          <a:prstGeom prst="rect">
            <a:avLst/>
          </a:prstGeom>
        </p:spPr>
        <p:txBody>
          <a:bodyPr vert="horz" lIns="0" tIns="0" rIns="0" bIns="0" rtlCol="0" anchor="b" anchorCtr="0">
            <a:noAutofit/>
          </a:bodyPr>
          <a:lstStyle>
            <a:lvl1pPr algn="l">
              <a:defRPr sz="1000">
                <a:solidFill>
                  <a:schemeClr val="tx2"/>
                </a:solidFill>
              </a:defRPr>
            </a:lvl1pPr>
          </a:lstStyle>
          <a:p>
            <a:fld id="{517961DE-70CA-1949-9072-9D2A38C11419}" type="datetime1">
              <a:rPr lang="sv-SE" smtClean="0"/>
              <a:t>2022-06-03</a:t>
            </a:fld>
            <a:endParaRPr lang="sv-SE"/>
          </a:p>
        </p:txBody>
      </p:sp>
      <p:sp>
        <p:nvSpPr>
          <p:cNvPr id="5" name="Platshållare för sidfot 4">
            <a:extLst>
              <a:ext uri="{FF2B5EF4-FFF2-40B4-BE49-F238E27FC236}">
                <a16:creationId xmlns:a16="http://schemas.microsoft.com/office/drawing/2014/main" id="{0D2D835D-2058-46B0-B2A7-6BEB4597C28B}"/>
              </a:ext>
            </a:extLst>
          </p:cNvPr>
          <p:cNvSpPr>
            <a:spLocks noGrp="1"/>
          </p:cNvSpPr>
          <p:nvPr>
            <p:ph type="ftr" sz="quarter" idx="3"/>
          </p:nvPr>
        </p:nvSpPr>
        <p:spPr>
          <a:xfrm>
            <a:off x="1696358" y="6383923"/>
            <a:ext cx="3751641" cy="154931"/>
          </a:xfrm>
          <a:prstGeom prst="rect">
            <a:avLst/>
          </a:prstGeom>
        </p:spPr>
        <p:txBody>
          <a:bodyPr vert="horz" lIns="0" tIns="0" rIns="0" bIns="0" rtlCol="0" anchor="b" anchorCtr="0">
            <a:noAutofit/>
          </a:bodyPr>
          <a:lstStyle>
            <a:lvl1pPr algn="l">
              <a:defRPr sz="1000">
                <a:solidFill>
                  <a:schemeClr val="tx2"/>
                </a:solidFill>
              </a:defRPr>
            </a:lvl1pPr>
          </a:lstStyle>
          <a:p>
            <a:endParaRPr lang="sv-SE"/>
          </a:p>
        </p:txBody>
      </p:sp>
      <p:sp>
        <p:nvSpPr>
          <p:cNvPr id="6" name="Platshållare för bildnummer 5">
            <a:extLst>
              <a:ext uri="{FF2B5EF4-FFF2-40B4-BE49-F238E27FC236}">
                <a16:creationId xmlns:a16="http://schemas.microsoft.com/office/drawing/2014/main" id="{E2D76D85-745A-4E90-8EF1-A95FE2D46768}"/>
              </a:ext>
            </a:extLst>
          </p:cNvPr>
          <p:cNvSpPr>
            <a:spLocks noGrp="1"/>
          </p:cNvSpPr>
          <p:nvPr>
            <p:ph type="sldNum" sz="quarter" idx="4"/>
          </p:nvPr>
        </p:nvSpPr>
        <p:spPr>
          <a:xfrm>
            <a:off x="5447999" y="6383923"/>
            <a:ext cx="1296002" cy="153888"/>
          </a:xfrm>
          <a:prstGeom prst="rect">
            <a:avLst/>
          </a:prstGeom>
        </p:spPr>
        <p:txBody>
          <a:bodyPr vert="horz" lIns="0" tIns="0" rIns="0" bIns="0" rtlCol="0" anchor="b" anchorCtr="0">
            <a:noAutofit/>
          </a:bodyPr>
          <a:lstStyle>
            <a:lvl1pPr algn="ctr">
              <a:defRPr sz="1000">
                <a:solidFill>
                  <a:schemeClr val="tx2"/>
                </a:solidFill>
              </a:defRPr>
            </a:lvl1pPr>
          </a:lstStyle>
          <a:p>
            <a:fld id="{B13FB9FB-F0A8-4F05-A3B7-7EDA3F6823CA}" type="slidenum">
              <a:rPr lang="sv-SE" smtClean="0"/>
              <a:pPr/>
              <a:t>‹#›</a:t>
            </a:fld>
            <a:endParaRPr lang="sv-SE"/>
          </a:p>
        </p:txBody>
      </p:sp>
    </p:spTree>
    <p:extLst>
      <p:ext uri="{BB962C8B-B14F-4D97-AF65-F5344CB8AC3E}">
        <p14:creationId xmlns:p14="http://schemas.microsoft.com/office/powerpoint/2010/main" val="409585663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p:hf sldNum="0" hdr="0" ftr="0" dt="0"/>
  <p:txStyles>
    <p:title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p:titleStyle>
    <p:bodyStyle>
      <a:lvl1pPr marL="252000" indent="-252000" algn="l" defTabSz="914400" rtl="0" eaLnBrk="1" latinLnBrk="0" hangingPunct="1">
        <a:lnSpc>
          <a:spcPct val="100000"/>
        </a:lnSpc>
        <a:spcBef>
          <a:spcPts val="1200"/>
        </a:spcBef>
        <a:buFont typeface="Arial" panose="020B0604020202020204" pitchFamily="34" charset="0"/>
        <a:buChar char="•"/>
        <a:defRPr sz="2400" kern="1200" baseline="0">
          <a:solidFill>
            <a:schemeClr val="tx1"/>
          </a:solidFill>
          <a:latin typeface="+mn-lt"/>
          <a:ea typeface="+mn-ea"/>
          <a:cs typeface="+mn-cs"/>
        </a:defRPr>
      </a:lvl1pPr>
      <a:lvl2pPr marL="504000" indent="-252000" algn="l" defTabSz="914400" rtl="0" eaLnBrk="1" latinLnBrk="0" hangingPunct="1">
        <a:lnSpc>
          <a:spcPct val="100000"/>
        </a:lnSpc>
        <a:spcBef>
          <a:spcPts val="800"/>
        </a:spcBef>
        <a:buSzPct val="70000"/>
        <a:buFont typeface="Courier New" charset="0"/>
        <a:buChar char="o"/>
        <a:defRPr sz="2200" kern="1200">
          <a:solidFill>
            <a:schemeClr val="tx1"/>
          </a:solidFill>
          <a:latin typeface="+mn-lt"/>
          <a:ea typeface="+mn-ea"/>
          <a:cs typeface="+mn-cs"/>
        </a:defRPr>
      </a:lvl2pPr>
      <a:lvl3pPr marL="756000" indent="-252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3pPr>
      <a:lvl4pPr marL="1008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4pPr>
      <a:lvl5pPr marL="1260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hyperlink" Target="http://canea.liv.se/Document/Document?DocumentNumber=20568" TargetMode="External"/><Relationship Id="rId2" Type="http://schemas.openxmlformats.org/officeDocument/2006/relationships/hyperlink" Target="https://intranat.regionvarmland.se/verksamheter/halsa-och-vard/n/nationell-patientoversikt" TargetMode="External"/><Relationship Id="rId1" Type="http://schemas.openxmlformats.org/officeDocument/2006/relationships/slideLayout" Target="../slideLayouts/slideLayout4.xml"/><Relationship Id="rId4" Type="http://schemas.openxmlformats.org/officeDocument/2006/relationships/hyperlink" Target="http://canea.liv.se/Document/Document?DocumentNumber=20527"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hyperlink" Target="https://www.1177.se/Varmland/sa-fungerar-varden/sa-skyddas-och-hanteras-dina-uppgifter/din-journal/" TargetMode="Externa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hyperlink" Target="https://pixabay.com/ru/%D0%B7%D0%BE%D0%BB%D0%BE%D1%82%D0%BE%D0%B9-%D0%BA%D1%83%D0%B1%D0%BE%D0%BA-%D1%87%D0%B0%D1%88%D0%B0-%D0%B2%D0%B5%D0%BD%D0%BE%D0%BA-1539690/"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hyperlink" Target="https://80000hours.org/career-reviews/nursing/"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livlinan.liv.se/Stod-och-service/E-tjanster/Villkorstexter/journalen-via-natet/forsegling-av-journalen/"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hyperlink" Target="http://canea.liv.se/Document/Document?DocumentNumber=11993"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8" Type="http://schemas.openxmlformats.org/officeDocument/2006/relationships/hyperlink" Target="http://livlinan.liv.se/globalassets/global/stod-och-service/j/journalen-via-natet/blankett-tillgangliggora-direktatkomst-for-vardnadshavare-till-barn-mellan-13-till--15-ar-2019-03-27.pdf" TargetMode="External"/><Relationship Id="rId3" Type="http://schemas.openxmlformats.org/officeDocument/2006/relationships/hyperlink" Target="https://www.1177.se/globalassets/1177/regional/varmland/media/dokument/regler-och-rattigheter/blankett-forsegling-av-journalen-via-natet_20190328.pdf" TargetMode="External"/><Relationship Id="rId7" Type="http://schemas.openxmlformats.org/officeDocument/2006/relationships/hyperlink" Target="http://livlinan.liv.se/globalassets/global/stod-och-service/j/journalen-via-natet/blankett--ta-bort-blockerad-direktakomst-till-varnadshavare-2019-03-27.pdf" TargetMode="External"/><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hyperlink" Target="http://livlinan.liv.se/globalassets/global/stod-och-service/j/journalen-via-natet/blankett-blockera-direktakomst--for--varnadshavare-2019-03-27.pdf" TargetMode="External"/><Relationship Id="rId5" Type="http://schemas.openxmlformats.org/officeDocument/2006/relationships/hyperlink" Target="https://www.1177.se/globalassets/1177/regional/varmland/media/dokument/regler-och-rattigheter/blankettta-bort-forsegling-av-journalen-via-natet_20190328.pdf" TargetMode="External"/><Relationship Id="rId10" Type="http://schemas.openxmlformats.org/officeDocument/2006/relationships/hyperlink" Target="http://canea.liv.se/Document/Document?DocumentNumber=11988" TargetMode="External"/><Relationship Id="rId4" Type="http://schemas.openxmlformats.org/officeDocument/2006/relationships/hyperlink" Target="https://www.1177.se/Varmland/om-1177-vardguiden/e-tjanster-pa-1177-vardguiden/det-har-kan-du-gora-nar-du-loggat-in/las-din-journal/las-din-journal-via-natet/" TargetMode="External"/><Relationship Id="rId9" Type="http://schemas.openxmlformats.org/officeDocument/2006/relationships/hyperlink" Target="http://canea.liv.se/Document/Document?DocumentNumber=11966"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canea.liv.se/Document/Document?DocumentNumber=17967" TargetMode="External"/><Relationship Id="rId2" Type="http://schemas.openxmlformats.org/officeDocument/2006/relationships/hyperlink" Target="http://www.1177.se/Varmland/Tema/E-tjanster/Artiklar/Las-din-journal-via-natet3/" TargetMode="External"/><Relationship Id="rId1" Type="http://schemas.openxmlformats.org/officeDocument/2006/relationships/slideLayout" Target="../slideLayouts/slideLayout14.xml"/><Relationship Id="rId4" Type="http://schemas.openxmlformats.org/officeDocument/2006/relationships/image" Target="../media/image19.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5F4DD72-A10B-402A-A303-23A41F641749}"/>
              </a:ext>
            </a:extLst>
          </p:cNvPr>
          <p:cNvSpPr>
            <a:spLocks noGrp="1"/>
          </p:cNvSpPr>
          <p:nvPr>
            <p:ph type="ctrTitle"/>
          </p:nvPr>
        </p:nvSpPr>
        <p:spPr/>
        <p:txBody>
          <a:bodyPr/>
          <a:lstStyle/>
          <a:p>
            <a:r>
              <a:rPr lang="sv-SE"/>
              <a:t>Nätverksträff vårdval fysioterapi</a:t>
            </a:r>
          </a:p>
        </p:txBody>
      </p:sp>
      <p:sp>
        <p:nvSpPr>
          <p:cNvPr id="3" name="Underrubrik 2">
            <a:extLst>
              <a:ext uri="{FF2B5EF4-FFF2-40B4-BE49-F238E27FC236}">
                <a16:creationId xmlns:a16="http://schemas.microsoft.com/office/drawing/2014/main" id="{F4307E43-0A91-4BE5-8834-92126ECDA23B}"/>
              </a:ext>
            </a:extLst>
          </p:cNvPr>
          <p:cNvSpPr>
            <a:spLocks noGrp="1"/>
          </p:cNvSpPr>
          <p:nvPr>
            <p:ph type="subTitle" idx="1"/>
          </p:nvPr>
        </p:nvSpPr>
        <p:spPr/>
        <p:txBody>
          <a:bodyPr/>
          <a:lstStyle/>
          <a:p>
            <a:r>
              <a:rPr lang="sv-SE"/>
              <a:t>2022-06-02</a:t>
            </a:r>
            <a:br>
              <a:rPr lang="sv-SE"/>
            </a:br>
            <a:br>
              <a:rPr lang="sv-SE"/>
            </a:br>
            <a:r>
              <a:rPr lang="sv-SE"/>
              <a:t>Birgitta Hjerpe, Utvecklingsledare</a:t>
            </a:r>
            <a:br>
              <a:rPr lang="sv-SE"/>
            </a:br>
            <a:r>
              <a:rPr lang="sv-SE"/>
              <a:t>Region IT, Kundgrupp hälso-och sjukvård</a:t>
            </a:r>
          </a:p>
        </p:txBody>
      </p:sp>
    </p:spTree>
    <p:extLst>
      <p:ext uri="{BB962C8B-B14F-4D97-AF65-F5344CB8AC3E}">
        <p14:creationId xmlns:p14="http://schemas.microsoft.com/office/powerpoint/2010/main" val="25353579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BC827ADF-9266-4399-BCC5-87FB8095D7FE}"/>
              </a:ext>
            </a:extLst>
          </p:cNvPr>
          <p:cNvSpPr>
            <a:spLocks noGrp="1"/>
          </p:cNvSpPr>
          <p:nvPr>
            <p:ph type="title"/>
          </p:nvPr>
        </p:nvSpPr>
        <p:spPr>
          <a:xfrm>
            <a:off x="843107" y="672201"/>
            <a:ext cx="8640000" cy="710252"/>
          </a:xfrm>
        </p:spPr>
        <p:txBody>
          <a:bodyPr/>
          <a:lstStyle/>
          <a:p>
            <a:r>
              <a:rPr lang="sv-SE"/>
              <a:t>Samma </a:t>
            </a:r>
            <a:r>
              <a:rPr lang="sv-SE" err="1"/>
              <a:t>källsystem</a:t>
            </a:r>
            <a:endParaRPr lang="sv-SE"/>
          </a:p>
        </p:txBody>
      </p:sp>
      <p:sp>
        <p:nvSpPr>
          <p:cNvPr id="12" name="Platshållare för innehåll 11">
            <a:extLst>
              <a:ext uri="{FF2B5EF4-FFF2-40B4-BE49-F238E27FC236}">
                <a16:creationId xmlns:a16="http://schemas.microsoft.com/office/drawing/2014/main" id="{75445B71-55F6-49B8-BDE7-50C2A4FAE197}"/>
              </a:ext>
            </a:extLst>
          </p:cNvPr>
          <p:cNvSpPr>
            <a:spLocks noGrp="1"/>
          </p:cNvSpPr>
          <p:nvPr>
            <p:ph sz="half" idx="13"/>
          </p:nvPr>
        </p:nvSpPr>
        <p:spPr/>
        <p:txBody>
          <a:bodyPr/>
          <a:lstStyle/>
          <a:p>
            <a:endParaRPr lang="sv-SE"/>
          </a:p>
        </p:txBody>
      </p:sp>
      <p:pic>
        <p:nvPicPr>
          <p:cNvPr id="3" name="Bildobjekt 2">
            <a:extLst>
              <a:ext uri="{FF2B5EF4-FFF2-40B4-BE49-F238E27FC236}">
                <a16:creationId xmlns:a16="http://schemas.microsoft.com/office/drawing/2014/main" id="{10E82FC3-5D27-4F4B-AB54-47BDFF939C22}"/>
              </a:ext>
            </a:extLst>
          </p:cNvPr>
          <p:cNvPicPr>
            <a:picLocks noChangeAspect="1"/>
          </p:cNvPicPr>
          <p:nvPr/>
        </p:nvPicPr>
        <p:blipFill>
          <a:blip r:embed="rId2"/>
          <a:stretch>
            <a:fillRect/>
          </a:stretch>
        </p:blipFill>
        <p:spPr>
          <a:xfrm>
            <a:off x="843106" y="2492082"/>
            <a:ext cx="5432087" cy="3871396"/>
          </a:xfrm>
          <a:prstGeom prst="rect">
            <a:avLst/>
          </a:prstGeom>
        </p:spPr>
      </p:pic>
      <p:sp>
        <p:nvSpPr>
          <p:cNvPr id="5" name="Platshållare för innehåll 4">
            <a:extLst>
              <a:ext uri="{FF2B5EF4-FFF2-40B4-BE49-F238E27FC236}">
                <a16:creationId xmlns:a16="http://schemas.microsoft.com/office/drawing/2014/main" id="{7CE4FDA8-0514-495F-BC3F-75ECE426DAEE}"/>
              </a:ext>
            </a:extLst>
          </p:cNvPr>
          <p:cNvSpPr>
            <a:spLocks noGrp="1"/>
          </p:cNvSpPr>
          <p:nvPr>
            <p:ph sz="half" idx="2"/>
          </p:nvPr>
        </p:nvSpPr>
        <p:spPr/>
        <p:txBody>
          <a:bodyPr/>
          <a:lstStyle/>
          <a:p>
            <a:endParaRPr lang="sv-SE"/>
          </a:p>
        </p:txBody>
      </p:sp>
      <p:pic>
        <p:nvPicPr>
          <p:cNvPr id="10" name="Bildobjekt 9">
            <a:extLst>
              <a:ext uri="{FF2B5EF4-FFF2-40B4-BE49-F238E27FC236}">
                <a16:creationId xmlns:a16="http://schemas.microsoft.com/office/drawing/2014/main" id="{06F39820-C52B-4A5A-9DE3-D83ECF5D845C}"/>
              </a:ext>
            </a:extLst>
          </p:cNvPr>
          <p:cNvPicPr>
            <a:picLocks noChangeAspect="1"/>
          </p:cNvPicPr>
          <p:nvPr/>
        </p:nvPicPr>
        <p:blipFill>
          <a:blip r:embed="rId3"/>
          <a:stretch>
            <a:fillRect/>
          </a:stretch>
        </p:blipFill>
        <p:spPr>
          <a:xfrm>
            <a:off x="6198306" y="2484000"/>
            <a:ext cx="5632909" cy="4096139"/>
          </a:xfrm>
          <a:prstGeom prst="rect">
            <a:avLst/>
          </a:prstGeom>
        </p:spPr>
      </p:pic>
      <p:sp>
        <p:nvSpPr>
          <p:cNvPr id="15" name="Platshållare för text 14">
            <a:extLst>
              <a:ext uri="{FF2B5EF4-FFF2-40B4-BE49-F238E27FC236}">
                <a16:creationId xmlns:a16="http://schemas.microsoft.com/office/drawing/2014/main" id="{6D644AB6-9CDD-4556-ADB6-FF0F28F4E93B}"/>
              </a:ext>
            </a:extLst>
          </p:cNvPr>
          <p:cNvSpPr>
            <a:spLocks noGrp="1"/>
          </p:cNvSpPr>
          <p:nvPr>
            <p:ph type="body" idx="1"/>
          </p:nvPr>
        </p:nvSpPr>
        <p:spPr/>
        <p:txBody>
          <a:bodyPr/>
          <a:lstStyle/>
          <a:p>
            <a:endParaRPr lang="sv-SE"/>
          </a:p>
        </p:txBody>
      </p:sp>
      <p:sp>
        <p:nvSpPr>
          <p:cNvPr id="17" name="Platshållare för text 16">
            <a:extLst>
              <a:ext uri="{FF2B5EF4-FFF2-40B4-BE49-F238E27FC236}">
                <a16:creationId xmlns:a16="http://schemas.microsoft.com/office/drawing/2014/main" id="{D39928D7-DF5B-4489-8036-6BA1ABB305A7}"/>
              </a:ext>
            </a:extLst>
          </p:cNvPr>
          <p:cNvSpPr>
            <a:spLocks noGrp="1"/>
          </p:cNvSpPr>
          <p:nvPr>
            <p:ph type="body" sz="quarter" idx="3"/>
          </p:nvPr>
        </p:nvSpPr>
        <p:spPr/>
        <p:txBody>
          <a:bodyPr/>
          <a:lstStyle/>
          <a:p>
            <a:endParaRPr lang="sv-SE"/>
          </a:p>
        </p:txBody>
      </p:sp>
    </p:spTree>
    <p:extLst>
      <p:ext uri="{BB962C8B-B14F-4D97-AF65-F5344CB8AC3E}">
        <p14:creationId xmlns:p14="http://schemas.microsoft.com/office/powerpoint/2010/main" val="31643459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C7BBA37-87EE-4A97-B003-B6CE88CA3AB2}"/>
              </a:ext>
            </a:extLst>
          </p:cNvPr>
          <p:cNvSpPr>
            <a:spLocks noGrp="1"/>
          </p:cNvSpPr>
          <p:nvPr>
            <p:ph type="title"/>
          </p:nvPr>
        </p:nvSpPr>
        <p:spPr>
          <a:xfrm>
            <a:off x="1773496" y="972000"/>
            <a:ext cx="8640000" cy="1325563"/>
          </a:xfrm>
        </p:spPr>
        <p:txBody>
          <a:bodyPr anchor="b">
            <a:normAutofit/>
          </a:bodyPr>
          <a:lstStyle/>
          <a:p>
            <a:r>
              <a:rPr lang="sv-SE"/>
              <a:t>Nationell målbild och beslut i HCL </a:t>
            </a:r>
          </a:p>
        </p:txBody>
      </p:sp>
      <p:sp>
        <p:nvSpPr>
          <p:cNvPr id="3" name="Platshållare för text 2">
            <a:extLst>
              <a:ext uri="{FF2B5EF4-FFF2-40B4-BE49-F238E27FC236}">
                <a16:creationId xmlns:a16="http://schemas.microsoft.com/office/drawing/2014/main" id="{5EE8C6FD-BCC5-4949-AC2C-8E8E34BC5257}"/>
              </a:ext>
            </a:extLst>
          </p:cNvPr>
          <p:cNvSpPr>
            <a:spLocks noGrp="1"/>
          </p:cNvSpPr>
          <p:nvPr>
            <p:ph sz="half" idx="1"/>
          </p:nvPr>
        </p:nvSpPr>
        <p:spPr>
          <a:xfrm>
            <a:off x="1773496" y="2484000"/>
            <a:ext cx="4140000" cy="3240000"/>
          </a:xfrm>
        </p:spPr>
        <p:txBody>
          <a:bodyPr>
            <a:normAutofit/>
          </a:bodyPr>
          <a:lstStyle/>
          <a:p>
            <a:r>
              <a:rPr lang="sv-SE"/>
              <a:t>Vid utgången av år 2020 har behörig vårdpersonal tillgång till </a:t>
            </a:r>
            <a:br>
              <a:rPr lang="sv-SE"/>
            </a:br>
            <a:r>
              <a:rPr lang="sv-SE"/>
              <a:t>all relevant information inom hälso- och sjukvård genom sammanhållen journalföring</a:t>
            </a:r>
          </a:p>
          <a:p>
            <a:r>
              <a:rPr lang="sv-SE"/>
              <a:t>Beslut nationellt ramverket för sammanhållen journalföring </a:t>
            </a:r>
          </a:p>
          <a:p>
            <a:endParaRPr lang="sv-SE"/>
          </a:p>
        </p:txBody>
      </p:sp>
      <p:pic>
        <p:nvPicPr>
          <p:cNvPr id="5" name="Platshållare för innehåll 4" descr="En bild som visar skärmbild, fågel&#10;&#10;Automatiskt genererad beskrivning">
            <a:extLst>
              <a:ext uri="{FF2B5EF4-FFF2-40B4-BE49-F238E27FC236}">
                <a16:creationId xmlns:a16="http://schemas.microsoft.com/office/drawing/2014/main" id="{665FAD83-512C-4103-9202-7C5F07CAA996}"/>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273496" y="2898225"/>
            <a:ext cx="4140000" cy="2411550"/>
          </a:xfrm>
          <a:noFill/>
        </p:spPr>
      </p:pic>
    </p:spTree>
    <p:extLst>
      <p:ext uri="{BB962C8B-B14F-4D97-AF65-F5344CB8AC3E}">
        <p14:creationId xmlns:p14="http://schemas.microsoft.com/office/powerpoint/2010/main" val="11191252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6CFEF6B-8767-45F4-8B33-C1C5BCE02B5B}"/>
              </a:ext>
            </a:extLst>
          </p:cNvPr>
          <p:cNvSpPr>
            <a:spLocks noGrp="1"/>
          </p:cNvSpPr>
          <p:nvPr>
            <p:ph type="ctrTitle"/>
          </p:nvPr>
        </p:nvSpPr>
        <p:spPr>
          <a:xfrm>
            <a:off x="4389756" y="4884432"/>
            <a:ext cx="5599074" cy="1311128"/>
          </a:xfrm>
        </p:spPr>
        <p:txBody>
          <a:bodyPr/>
          <a:lstStyle/>
          <a:p>
            <a:r>
              <a:rPr lang="en-US" err="1"/>
              <a:t>Nationell</a:t>
            </a:r>
            <a:r>
              <a:rPr lang="en-US"/>
              <a:t> </a:t>
            </a:r>
            <a:r>
              <a:rPr lang="en-US" err="1"/>
              <a:t>målbild</a:t>
            </a:r>
            <a:r>
              <a:rPr lang="en-US"/>
              <a:t> och </a:t>
            </a:r>
            <a:r>
              <a:rPr lang="en-US" err="1"/>
              <a:t>ramverk</a:t>
            </a:r>
            <a:r>
              <a:rPr lang="en-US"/>
              <a:t>/ </a:t>
            </a:r>
            <a:r>
              <a:rPr lang="en-US" err="1"/>
              <a:t>regelverk</a:t>
            </a:r>
            <a:br>
              <a:rPr lang="en-US"/>
            </a:br>
            <a:br>
              <a:rPr lang="en-US"/>
            </a:br>
            <a:endParaRPr lang="sv-SE"/>
          </a:p>
        </p:txBody>
      </p:sp>
    </p:spTree>
    <p:extLst>
      <p:ext uri="{BB962C8B-B14F-4D97-AF65-F5344CB8AC3E}">
        <p14:creationId xmlns:p14="http://schemas.microsoft.com/office/powerpoint/2010/main" val="3861683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E8A1969-E509-4713-B0F7-294DF5884E1F}"/>
              </a:ext>
            </a:extLst>
          </p:cNvPr>
          <p:cNvSpPr>
            <a:spLocks noGrp="1"/>
          </p:cNvSpPr>
          <p:nvPr>
            <p:ph type="title"/>
          </p:nvPr>
        </p:nvSpPr>
        <p:spPr>
          <a:xfrm>
            <a:off x="2496808" y="972000"/>
            <a:ext cx="8829560" cy="1325563"/>
          </a:xfrm>
        </p:spPr>
        <p:txBody>
          <a:bodyPr/>
          <a:lstStyle/>
          <a:p>
            <a:r>
              <a:rPr lang="sv-SE"/>
              <a:t>Nationellt ramverk för sammanhållen journalföring innebär</a:t>
            </a:r>
          </a:p>
        </p:txBody>
      </p:sp>
      <p:sp>
        <p:nvSpPr>
          <p:cNvPr id="5" name="Platshållare för text 4">
            <a:extLst>
              <a:ext uri="{FF2B5EF4-FFF2-40B4-BE49-F238E27FC236}">
                <a16:creationId xmlns:a16="http://schemas.microsoft.com/office/drawing/2014/main" id="{098DC2AC-0486-44A0-BF16-DCDED4E81820}"/>
              </a:ext>
            </a:extLst>
          </p:cNvPr>
          <p:cNvSpPr>
            <a:spLocks noGrp="1"/>
          </p:cNvSpPr>
          <p:nvPr>
            <p:ph type="body" sz="quarter" idx="13"/>
          </p:nvPr>
        </p:nvSpPr>
        <p:spPr/>
        <p:txBody>
          <a:bodyPr/>
          <a:lstStyle/>
          <a:p>
            <a:r>
              <a:rPr lang="sv-SE"/>
              <a:t>Principer för information som inte görs tillgänglig</a:t>
            </a:r>
          </a:p>
          <a:p>
            <a:pPr marL="0" indent="0">
              <a:buNone/>
            </a:pPr>
            <a:r>
              <a:rPr lang="sv-SE"/>
              <a:t>I undantagsfall kan vårddokumentation döljas för sammanhållen journalföring det gäller;  </a:t>
            </a:r>
          </a:p>
          <a:p>
            <a:r>
              <a:rPr lang="sv-SE"/>
              <a:t>Uppgifter som patienten valt att spärra.</a:t>
            </a:r>
          </a:p>
          <a:p>
            <a:r>
              <a:rPr lang="sv-SE"/>
              <a:t>Försäkringsmedicinska utredningar ​</a:t>
            </a:r>
          </a:p>
          <a:p>
            <a:r>
              <a:rPr lang="sv-SE"/>
              <a:t>Den ”särskilda journalen” enligt 6 kap. 4 § lagen om genetisk integritet​</a:t>
            </a:r>
          </a:p>
          <a:p>
            <a:pPr marL="0" indent="0">
              <a:buNone/>
            </a:pPr>
            <a:endParaRPr lang="sv-SE"/>
          </a:p>
        </p:txBody>
      </p:sp>
    </p:spTree>
    <p:extLst>
      <p:ext uri="{BB962C8B-B14F-4D97-AF65-F5344CB8AC3E}">
        <p14:creationId xmlns:p14="http://schemas.microsoft.com/office/powerpoint/2010/main" val="37522544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BB900732-54C7-4473-9688-B355DF955760}"/>
              </a:ext>
            </a:extLst>
          </p:cNvPr>
          <p:cNvSpPr>
            <a:spLocks noGrp="1"/>
          </p:cNvSpPr>
          <p:nvPr>
            <p:ph type="ctrTitle"/>
          </p:nvPr>
        </p:nvSpPr>
        <p:spPr>
          <a:xfrm>
            <a:off x="4480496" y="4696351"/>
            <a:ext cx="6882047" cy="1311128"/>
          </a:xfrm>
        </p:spPr>
        <p:txBody>
          <a:bodyPr/>
          <a:lstStyle/>
          <a:p>
            <a:r>
              <a:rPr lang="sv-SE"/>
              <a:t>Vårdinformation som Region Värmland publicerar till NPÖ</a:t>
            </a:r>
            <a:br>
              <a:rPr lang="sv-SE"/>
            </a:br>
            <a:endParaRPr lang="sv-SE"/>
          </a:p>
        </p:txBody>
      </p:sp>
    </p:spTree>
    <p:extLst>
      <p:ext uri="{BB962C8B-B14F-4D97-AF65-F5344CB8AC3E}">
        <p14:creationId xmlns:p14="http://schemas.microsoft.com/office/powerpoint/2010/main" val="22423936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213CABC-BC51-4C82-A797-C5D124D8091C}"/>
              </a:ext>
            </a:extLst>
          </p:cNvPr>
          <p:cNvSpPr>
            <a:spLocks noGrp="1"/>
          </p:cNvSpPr>
          <p:nvPr>
            <p:ph type="title"/>
          </p:nvPr>
        </p:nvSpPr>
        <p:spPr>
          <a:xfrm>
            <a:off x="2536857" y="1135150"/>
            <a:ext cx="7200000" cy="1325563"/>
          </a:xfrm>
        </p:spPr>
        <p:txBody>
          <a:bodyPr>
            <a:normAutofit fontScale="90000"/>
          </a:bodyPr>
          <a:lstStyle/>
          <a:p>
            <a:r>
              <a:rPr lang="sv-SE" sz="4000"/>
              <a:t>Vad kan vårdpersonalen läsa? </a:t>
            </a:r>
            <a:br>
              <a:rPr lang="sv-SE"/>
            </a:br>
            <a:endParaRPr lang="sv-SE" sz="2933"/>
          </a:p>
        </p:txBody>
      </p:sp>
      <p:sp>
        <p:nvSpPr>
          <p:cNvPr id="3" name="Platshållare för innehåll 2">
            <a:extLst>
              <a:ext uri="{FF2B5EF4-FFF2-40B4-BE49-F238E27FC236}">
                <a16:creationId xmlns:a16="http://schemas.microsoft.com/office/drawing/2014/main" id="{334DC5F2-0A0C-41FD-9FB2-E1293B4BA556}"/>
              </a:ext>
            </a:extLst>
          </p:cNvPr>
          <p:cNvSpPr>
            <a:spLocks noGrp="1"/>
          </p:cNvSpPr>
          <p:nvPr>
            <p:ph type="body" sz="quarter" idx="13"/>
          </p:nvPr>
        </p:nvSpPr>
        <p:spPr>
          <a:xfrm>
            <a:off x="2496809" y="2482849"/>
            <a:ext cx="8290254" cy="3929101"/>
          </a:xfrm>
        </p:spPr>
        <p:txBody>
          <a:bodyPr vert="horz" lIns="91440" tIns="45720" rIns="91440" bIns="45720" rtlCol="0" anchor="t">
            <a:normAutofit fontScale="85000" lnSpcReduction="20000"/>
          </a:bodyPr>
          <a:lstStyle/>
          <a:p>
            <a:pPr marL="251460" indent="-251460"/>
            <a:r>
              <a:rPr lang="sv-SE"/>
              <a:t>Journalanteckningar (osignerade och signerade anteckningar)</a:t>
            </a:r>
          </a:p>
          <a:p>
            <a:pPr marL="251460" indent="-251460"/>
            <a:r>
              <a:rPr lang="sv-SE"/>
              <a:t>Diagnoser</a:t>
            </a:r>
            <a:endParaRPr lang="sv-SE">
              <a:cs typeface="Arial"/>
            </a:endParaRPr>
          </a:p>
          <a:p>
            <a:pPr marL="251460" indent="-251460"/>
            <a:r>
              <a:rPr lang="sv-SE"/>
              <a:t>Provsvar (klinisk kemi)</a:t>
            </a:r>
            <a:endParaRPr lang="sv-SE">
              <a:cs typeface="Arial"/>
            </a:endParaRPr>
          </a:p>
          <a:p>
            <a:pPr marL="251460" indent="-251460"/>
            <a:r>
              <a:rPr lang="sv-SE"/>
              <a:t>Röntgenundersökningar (slutsvar och kompletterade svar)</a:t>
            </a:r>
            <a:endParaRPr lang="sv-SE">
              <a:cs typeface="Arial"/>
            </a:endParaRPr>
          </a:p>
          <a:p>
            <a:pPr marL="251460" indent="-251460"/>
            <a:r>
              <a:rPr lang="sv-SE"/>
              <a:t>Remisser, konsultation-och vårdbegäran (</a:t>
            </a:r>
            <a:r>
              <a:rPr lang="sv-SE" err="1"/>
              <a:t>delsvar</a:t>
            </a:r>
            <a:r>
              <a:rPr lang="sv-SE"/>
              <a:t>- och slutsvar)</a:t>
            </a:r>
            <a:endParaRPr lang="sv-SE">
              <a:cs typeface="Arial"/>
            </a:endParaRPr>
          </a:p>
          <a:p>
            <a:pPr marL="251460" indent="-251460"/>
            <a:r>
              <a:rPr lang="sv-SE"/>
              <a:t>Vårdkontakter (kommande och genomförda kontakter)</a:t>
            </a:r>
            <a:endParaRPr lang="sv-SE">
              <a:cs typeface="Arial"/>
            </a:endParaRPr>
          </a:p>
          <a:p>
            <a:pPr marL="251460" indent="-251460"/>
            <a:r>
              <a:rPr lang="sv-SE"/>
              <a:t>Uppmärksamhetsinformation</a:t>
            </a:r>
            <a:endParaRPr lang="sv-SE">
              <a:cs typeface="Arial"/>
            </a:endParaRPr>
          </a:p>
          <a:p>
            <a:pPr marL="251460" indent="-251460"/>
            <a:r>
              <a:rPr lang="sv-SE"/>
              <a:t>Samordnad vårdplanering (Cosmic Link)</a:t>
            </a:r>
            <a:endParaRPr lang="sv-SE">
              <a:cs typeface="Arial"/>
            </a:endParaRPr>
          </a:p>
          <a:p>
            <a:pPr marL="251460" indent="-251460"/>
            <a:r>
              <a:rPr lang="sv-SE"/>
              <a:t>Pågående läkemedelsordinationer</a:t>
            </a:r>
            <a:endParaRPr lang="sv-SE">
              <a:cs typeface="Arial"/>
            </a:endParaRPr>
          </a:p>
          <a:p>
            <a:pPr marL="251460" indent="-251460"/>
            <a:r>
              <a:rPr lang="sv-SE"/>
              <a:t>Uthämtade läkemedel (</a:t>
            </a:r>
            <a:r>
              <a:rPr lang="sv-SE" err="1"/>
              <a:t>eHälsomyndigheten</a:t>
            </a:r>
            <a:r>
              <a:rPr lang="sv-SE"/>
              <a:t>)</a:t>
            </a:r>
            <a:endParaRPr lang="sv-SE">
              <a:cs typeface="Arial"/>
            </a:endParaRPr>
          </a:p>
          <a:p>
            <a:pPr marL="0" indent="0">
              <a:buNone/>
            </a:pPr>
            <a:endParaRPr lang="sv-SE"/>
          </a:p>
          <a:p>
            <a:pPr marL="251460" indent="-251460"/>
            <a:endParaRPr lang="sv-SE">
              <a:cs typeface="Arial"/>
            </a:endParaRPr>
          </a:p>
          <a:p>
            <a:pPr marL="0" indent="0">
              <a:buNone/>
            </a:pPr>
            <a:endParaRPr lang="sv-SE"/>
          </a:p>
        </p:txBody>
      </p:sp>
      <p:sp>
        <p:nvSpPr>
          <p:cNvPr id="6" name="Rektangel 5">
            <a:extLst>
              <a:ext uri="{FF2B5EF4-FFF2-40B4-BE49-F238E27FC236}">
                <a16:creationId xmlns:a16="http://schemas.microsoft.com/office/drawing/2014/main" id="{859F193C-D33D-4CC0-B7E0-19E6C2E6106B}"/>
              </a:ext>
            </a:extLst>
          </p:cNvPr>
          <p:cNvSpPr/>
          <p:nvPr/>
        </p:nvSpPr>
        <p:spPr>
          <a:xfrm>
            <a:off x="6006915" y="3290501"/>
            <a:ext cx="232756" cy="3002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351" b="0" i="0" u="none" strike="noStrike" kern="1200" cap="none" spc="0" normalizeH="0" baseline="0" noProof="0">
                <a:ln>
                  <a:noFill/>
                </a:ln>
                <a:solidFill>
                  <a:srgbClr val="000000"/>
                </a:solidFill>
                <a:effectLst/>
                <a:uLnTx/>
                <a:uFillTx/>
                <a:latin typeface="Arial"/>
                <a:ea typeface="+mn-ea"/>
                <a:cs typeface="+mn-cs"/>
              </a:rPr>
              <a:t> </a:t>
            </a:r>
          </a:p>
        </p:txBody>
      </p:sp>
      <p:sp>
        <p:nvSpPr>
          <p:cNvPr id="8" name="Rektangel 7">
            <a:extLst>
              <a:ext uri="{FF2B5EF4-FFF2-40B4-BE49-F238E27FC236}">
                <a16:creationId xmlns:a16="http://schemas.microsoft.com/office/drawing/2014/main" id="{7533E74F-B656-4B60-B6E0-622EC52D7D22}"/>
              </a:ext>
            </a:extLst>
          </p:cNvPr>
          <p:cNvSpPr/>
          <p:nvPr/>
        </p:nvSpPr>
        <p:spPr>
          <a:xfrm>
            <a:off x="6006915" y="3290501"/>
            <a:ext cx="232756" cy="3002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351" b="0" i="0" u="none" strike="noStrike" kern="1200" cap="none" spc="0" normalizeH="0" baseline="0" noProof="0">
                <a:ln>
                  <a:noFill/>
                </a:ln>
                <a:solidFill>
                  <a:srgbClr val="000000"/>
                </a:solidFill>
                <a:effectLst/>
                <a:uLnTx/>
                <a:uFillTx/>
                <a:latin typeface="Arial"/>
                <a:ea typeface="+mn-ea"/>
                <a:cs typeface="+mn-cs"/>
              </a:rPr>
              <a:t> </a:t>
            </a:r>
          </a:p>
        </p:txBody>
      </p:sp>
      <p:sp>
        <p:nvSpPr>
          <p:cNvPr id="9" name="Rektangel 8">
            <a:extLst>
              <a:ext uri="{FF2B5EF4-FFF2-40B4-BE49-F238E27FC236}">
                <a16:creationId xmlns:a16="http://schemas.microsoft.com/office/drawing/2014/main" id="{9DA12D25-58D4-49CF-B8B2-FFE8C3CC1C16}"/>
              </a:ext>
            </a:extLst>
          </p:cNvPr>
          <p:cNvSpPr/>
          <p:nvPr/>
        </p:nvSpPr>
        <p:spPr>
          <a:xfrm>
            <a:off x="6006915" y="3290501"/>
            <a:ext cx="232756" cy="3002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351" b="0" i="0" u="none" strike="noStrike" kern="1200" cap="none" spc="0" normalizeH="0" baseline="0" noProof="0">
                <a:ln>
                  <a:noFill/>
                </a:ln>
                <a:solidFill>
                  <a:srgbClr val="000000"/>
                </a:solidFill>
                <a:effectLst/>
                <a:uLnTx/>
                <a:uFillTx/>
                <a:latin typeface="Arial"/>
                <a:ea typeface="+mn-ea"/>
                <a:cs typeface="+mn-cs"/>
              </a:rPr>
              <a:t> </a:t>
            </a:r>
          </a:p>
        </p:txBody>
      </p:sp>
      <p:pic>
        <p:nvPicPr>
          <p:cNvPr id="10" name="Platshållare för innehåll 3">
            <a:extLst>
              <a:ext uri="{FF2B5EF4-FFF2-40B4-BE49-F238E27FC236}">
                <a16:creationId xmlns:a16="http://schemas.microsoft.com/office/drawing/2014/main" id="{C3ABBC41-83A0-45DB-9B2C-6B294B9F5F80}"/>
              </a:ext>
            </a:extLst>
          </p:cNvPr>
          <p:cNvPicPr>
            <a:picLocks noGrp="1" noChangeAspect="1"/>
          </p:cNvPicPr>
          <p:nvPr/>
        </p:nvPicPr>
        <p:blipFill rotWithShape="1">
          <a:blip r:embed="rId3" cstate="print">
            <a:extLst>
              <a:ext uri="{28A0092B-C50C-407E-A947-70E740481C1C}">
                <a14:useLocalDpi xmlns:a14="http://schemas.microsoft.com/office/drawing/2010/main" val="0"/>
              </a:ext>
            </a:extLst>
          </a:blip>
          <a:srcRect r="11392"/>
          <a:stretch/>
        </p:blipFill>
        <p:spPr bwMode="auto">
          <a:xfrm>
            <a:off x="9992299" y="183487"/>
            <a:ext cx="1950305" cy="1462729"/>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noFill/>
          </a:ln>
          <a:effectLst>
            <a:softEdge rad="127000"/>
          </a:effectLst>
        </p:spPr>
      </p:pic>
    </p:spTree>
    <p:extLst>
      <p:ext uri="{BB962C8B-B14F-4D97-AF65-F5344CB8AC3E}">
        <p14:creationId xmlns:p14="http://schemas.microsoft.com/office/powerpoint/2010/main" val="26835164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Följande publiceras </a:t>
            </a:r>
            <a:r>
              <a:rPr lang="sv-SE" u="sng"/>
              <a:t>inte</a:t>
            </a:r>
            <a:r>
              <a:rPr lang="sv-SE"/>
              <a:t> till NPÖ</a:t>
            </a:r>
          </a:p>
        </p:txBody>
      </p:sp>
      <p:sp>
        <p:nvSpPr>
          <p:cNvPr id="3" name="Platshållare för innehåll 2"/>
          <p:cNvSpPr>
            <a:spLocks noGrp="1"/>
          </p:cNvSpPr>
          <p:nvPr>
            <p:ph type="body" sz="quarter" idx="13"/>
          </p:nvPr>
        </p:nvSpPr>
        <p:spPr/>
        <p:txBody>
          <a:bodyPr/>
          <a:lstStyle/>
          <a:p>
            <a:r>
              <a:rPr lang="sv-SE"/>
              <a:t>Person-/journaluppgifter för personer som är avlidna</a:t>
            </a:r>
          </a:p>
          <a:p>
            <a:r>
              <a:rPr lang="sv-SE"/>
              <a:t>Person-/journaluppgifter för personer med Skyddad identitet</a:t>
            </a:r>
          </a:p>
          <a:p>
            <a:r>
              <a:rPr lang="sv-SE"/>
              <a:t>Person-/journaluppgifter på patienter med Reservnummer</a:t>
            </a:r>
          </a:p>
        </p:txBody>
      </p:sp>
    </p:spTree>
    <p:extLst>
      <p:ext uri="{BB962C8B-B14F-4D97-AF65-F5344CB8AC3E}">
        <p14:creationId xmlns:p14="http://schemas.microsoft.com/office/powerpoint/2010/main" val="20396976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CE89983-E555-45C0-B1AF-E70DEBE80448}"/>
              </a:ext>
            </a:extLst>
          </p:cNvPr>
          <p:cNvSpPr>
            <a:spLocks noGrp="1"/>
          </p:cNvSpPr>
          <p:nvPr>
            <p:ph type="title"/>
          </p:nvPr>
        </p:nvSpPr>
        <p:spPr>
          <a:xfrm>
            <a:off x="609600" y="274639"/>
            <a:ext cx="10959008" cy="1143000"/>
          </a:xfrm>
        </p:spPr>
        <p:txBody>
          <a:bodyPr anchor="ctr">
            <a:normAutofit/>
          </a:bodyPr>
          <a:lstStyle/>
          <a:p>
            <a:r>
              <a:rPr lang="en-US" err="1"/>
              <a:t>Uthämtade</a:t>
            </a:r>
            <a:r>
              <a:rPr lang="en-US"/>
              <a:t> </a:t>
            </a:r>
            <a:r>
              <a:rPr lang="en-US" err="1"/>
              <a:t>läkemedel</a:t>
            </a:r>
            <a:endParaRPr lang="en-US"/>
          </a:p>
        </p:txBody>
      </p:sp>
      <p:pic>
        <p:nvPicPr>
          <p:cNvPr id="3" name="Bildobjekt 2">
            <a:extLst>
              <a:ext uri="{FF2B5EF4-FFF2-40B4-BE49-F238E27FC236}">
                <a16:creationId xmlns:a16="http://schemas.microsoft.com/office/drawing/2014/main" id="{6177DAE9-08C9-403F-B85B-8E36F914449F}"/>
              </a:ext>
            </a:extLst>
          </p:cNvPr>
          <p:cNvPicPr>
            <a:picLocks noChangeAspect="1"/>
          </p:cNvPicPr>
          <p:nvPr/>
        </p:nvPicPr>
        <p:blipFill>
          <a:blip r:embed="rId3"/>
          <a:stretch>
            <a:fillRect/>
          </a:stretch>
        </p:blipFill>
        <p:spPr>
          <a:xfrm>
            <a:off x="2729790" y="1600201"/>
            <a:ext cx="6718628" cy="4585464"/>
          </a:xfrm>
          <a:prstGeom prst="rect">
            <a:avLst/>
          </a:prstGeom>
          <a:noFill/>
        </p:spPr>
      </p:pic>
    </p:spTree>
    <p:extLst>
      <p:ext uri="{BB962C8B-B14F-4D97-AF65-F5344CB8AC3E}">
        <p14:creationId xmlns:p14="http://schemas.microsoft.com/office/powerpoint/2010/main" val="19766834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190BBA3-F919-42FB-8155-FE300BAAFD86}"/>
              </a:ext>
            </a:extLst>
          </p:cNvPr>
          <p:cNvSpPr>
            <a:spLocks noGrp="1"/>
          </p:cNvSpPr>
          <p:nvPr>
            <p:ph type="title"/>
          </p:nvPr>
        </p:nvSpPr>
        <p:spPr/>
        <p:txBody>
          <a:bodyPr/>
          <a:lstStyle/>
          <a:p>
            <a:r>
              <a:rPr lang="sv-SE"/>
              <a:t>Nyheter på gång</a:t>
            </a:r>
          </a:p>
        </p:txBody>
      </p:sp>
      <p:sp>
        <p:nvSpPr>
          <p:cNvPr id="3" name="Platshållare för innehåll 2">
            <a:extLst>
              <a:ext uri="{FF2B5EF4-FFF2-40B4-BE49-F238E27FC236}">
                <a16:creationId xmlns:a16="http://schemas.microsoft.com/office/drawing/2014/main" id="{FBA60D46-6E78-4C9B-A36E-713F86CA4B31}"/>
              </a:ext>
            </a:extLst>
          </p:cNvPr>
          <p:cNvSpPr>
            <a:spLocks noGrp="1"/>
          </p:cNvSpPr>
          <p:nvPr>
            <p:ph type="body" sz="quarter" idx="13"/>
          </p:nvPr>
        </p:nvSpPr>
        <p:spPr/>
        <p:txBody>
          <a:bodyPr/>
          <a:lstStyle/>
          <a:p>
            <a:r>
              <a:rPr lang="sv-SE"/>
              <a:t>3-årsregeln för tidsgränserna tas bort</a:t>
            </a:r>
          </a:p>
          <a:p>
            <a:r>
              <a:rPr lang="sv-SE"/>
              <a:t>NPÖ kommer initialt presentera information filtrerad för innevarande år + 5 år </a:t>
            </a:r>
          </a:p>
          <a:p>
            <a:r>
              <a:rPr lang="sv-SE"/>
              <a:t>Användaren kan själv välja att ändra eller ta bort den förinställda datumfiltreringen för att se mer eller all information </a:t>
            </a:r>
          </a:p>
          <a:p>
            <a:pPr algn="l">
              <a:buFont typeface="Arial" panose="020B0604020202020204" pitchFamily="34" charset="0"/>
              <a:buChar char="•"/>
            </a:pPr>
            <a:r>
              <a:rPr lang="sv-SE"/>
              <a:t>Läkemedelsförteckningen i NPÖ byter namn till Uthämtade läkemedel</a:t>
            </a:r>
          </a:p>
          <a:p>
            <a:pPr marL="0" indent="0">
              <a:buNone/>
            </a:pPr>
            <a:endParaRPr lang="sv-SE"/>
          </a:p>
          <a:p>
            <a:endParaRPr lang="sv-SE"/>
          </a:p>
          <a:p>
            <a:endParaRPr lang="sv-SE"/>
          </a:p>
          <a:p>
            <a:endParaRPr lang="sv-SE"/>
          </a:p>
        </p:txBody>
      </p:sp>
    </p:spTree>
    <p:extLst>
      <p:ext uri="{BB962C8B-B14F-4D97-AF65-F5344CB8AC3E}">
        <p14:creationId xmlns:p14="http://schemas.microsoft.com/office/powerpoint/2010/main" val="37914423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0CCB623-4498-4EBE-A347-4A872DF35C9F}"/>
              </a:ext>
            </a:extLst>
          </p:cNvPr>
          <p:cNvSpPr>
            <a:spLocks noGrp="1"/>
          </p:cNvSpPr>
          <p:nvPr>
            <p:ph type="title"/>
          </p:nvPr>
        </p:nvSpPr>
        <p:spPr/>
        <p:txBody>
          <a:bodyPr/>
          <a:lstStyle/>
          <a:p>
            <a:r>
              <a:rPr lang="sv-SE"/>
              <a:t>Nyheter på gång</a:t>
            </a:r>
          </a:p>
        </p:txBody>
      </p:sp>
      <p:sp>
        <p:nvSpPr>
          <p:cNvPr id="3" name="Platshållare för text 2">
            <a:extLst>
              <a:ext uri="{FF2B5EF4-FFF2-40B4-BE49-F238E27FC236}">
                <a16:creationId xmlns:a16="http://schemas.microsoft.com/office/drawing/2014/main" id="{180ABA05-0812-49E2-A2F1-A98CC77027CA}"/>
              </a:ext>
            </a:extLst>
          </p:cNvPr>
          <p:cNvSpPr>
            <a:spLocks noGrp="1"/>
          </p:cNvSpPr>
          <p:nvPr>
            <p:ph type="body" sz="quarter" idx="13"/>
          </p:nvPr>
        </p:nvSpPr>
        <p:spPr/>
        <p:txBody>
          <a:bodyPr/>
          <a:lstStyle/>
          <a:p>
            <a:pPr algn="l">
              <a:buFont typeface="Arial" panose="020B0604020202020204" pitchFamily="34" charset="0"/>
              <a:buChar char="•"/>
            </a:pPr>
            <a:r>
              <a:rPr lang="sv-SE"/>
              <a:t>Uppmärksamhetssignaler ändrar namn till Uppmärksamhetsinformation</a:t>
            </a:r>
          </a:p>
          <a:p>
            <a:pPr algn="l">
              <a:buFont typeface="Arial" panose="020B0604020202020204" pitchFamily="34" charset="0"/>
              <a:buChar char="•"/>
            </a:pPr>
            <a:r>
              <a:rPr lang="sv-SE"/>
              <a:t>Filtreringsmodulen i NPÖ finns nu även i de olika informationsmängderna, inte bara på startsidan.</a:t>
            </a:r>
          </a:p>
          <a:p>
            <a:pPr algn="l">
              <a:buFont typeface="Arial" panose="020B0604020202020204" pitchFamily="34" charset="0"/>
              <a:buChar char="•"/>
            </a:pPr>
            <a:r>
              <a:rPr lang="sv-SE"/>
              <a:t>Provsvar: Om man väljer att visa flera grafer, visas de på separata ytor ovanför varandra, inte i en gemensam yta som tidigare</a:t>
            </a:r>
          </a:p>
          <a:p>
            <a:endParaRPr lang="sv-SE"/>
          </a:p>
        </p:txBody>
      </p:sp>
    </p:spTree>
    <p:extLst>
      <p:ext uri="{BB962C8B-B14F-4D97-AF65-F5344CB8AC3E}">
        <p14:creationId xmlns:p14="http://schemas.microsoft.com/office/powerpoint/2010/main" val="20595385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4600AAF7-8E13-4AEA-B6CC-3356B4B83C70}"/>
              </a:ext>
            </a:extLst>
          </p:cNvPr>
          <p:cNvSpPr>
            <a:spLocks noGrp="1"/>
          </p:cNvSpPr>
          <p:nvPr>
            <p:ph type="title"/>
          </p:nvPr>
        </p:nvSpPr>
        <p:spPr>
          <a:xfrm>
            <a:off x="609600" y="274639"/>
            <a:ext cx="10959008" cy="1143000"/>
          </a:xfrm>
        </p:spPr>
        <p:txBody>
          <a:bodyPr anchor="ctr">
            <a:normAutofit/>
          </a:bodyPr>
          <a:lstStyle/>
          <a:p>
            <a:r>
              <a:rPr lang="sv-SE"/>
              <a:t>Presentation</a:t>
            </a:r>
          </a:p>
        </p:txBody>
      </p:sp>
      <p:graphicFrame>
        <p:nvGraphicFramePr>
          <p:cNvPr id="7" name="Platshållare för text 4">
            <a:extLst>
              <a:ext uri="{FF2B5EF4-FFF2-40B4-BE49-F238E27FC236}">
                <a16:creationId xmlns:a16="http://schemas.microsoft.com/office/drawing/2014/main" id="{66CD873A-1D0D-D63F-575F-3A9E3C1EB116}"/>
              </a:ext>
            </a:extLst>
          </p:cNvPr>
          <p:cNvGraphicFramePr/>
          <p:nvPr>
            <p:extLst>
              <p:ext uri="{D42A27DB-BD31-4B8C-83A1-F6EECF244321}">
                <p14:modId xmlns:p14="http://schemas.microsoft.com/office/powerpoint/2010/main" val="3789849627"/>
              </p:ext>
            </p:extLst>
          </p:nvPr>
        </p:nvGraphicFramePr>
        <p:xfrm>
          <a:off x="609600" y="1600201"/>
          <a:ext cx="10959008" cy="45854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918079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DE90F5B-97A2-41FA-B26F-0DA89F08A269}"/>
              </a:ext>
            </a:extLst>
          </p:cNvPr>
          <p:cNvSpPr>
            <a:spLocks noGrp="1"/>
          </p:cNvSpPr>
          <p:nvPr>
            <p:ph type="title"/>
          </p:nvPr>
        </p:nvSpPr>
        <p:spPr/>
        <p:txBody>
          <a:bodyPr/>
          <a:lstStyle/>
          <a:p>
            <a:r>
              <a:rPr lang="sv-SE"/>
              <a:t>Rutiner och instruktioner</a:t>
            </a:r>
          </a:p>
        </p:txBody>
      </p:sp>
      <p:sp>
        <p:nvSpPr>
          <p:cNvPr id="3" name="Platshållare för text 2">
            <a:extLst>
              <a:ext uri="{FF2B5EF4-FFF2-40B4-BE49-F238E27FC236}">
                <a16:creationId xmlns:a16="http://schemas.microsoft.com/office/drawing/2014/main" id="{A217F5CC-F7F3-42E9-A4D4-A34500D72F71}"/>
              </a:ext>
            </a:extLst>
          </p:cNvPr>
          <p:cNvSpPr>
            <a:spLocks noGrp="1"/>
          </p:cNvSpPr>
          <p:nvPr>
            <p:ph type="body" sz="quarter" idx="13"/>
          </p:nvPr>
        </p:nvSpPr>
        <p:spPr/>
        <p:txBody>
          <a:bodyPr/>
          <a:lstStyle/>
          <a:p>
            <a:r>
              <a:rPr lang="sv-SE">
                <a:hlinkClick r:id="rId2"/>
              </a:rPr>
              <a:t>Läs mer på NPÖ på intranätet</a:t>
            </a:r>
            <a:endParaRPr lang="sv-SE"/>
          </a:p>
          <a:p>
            <a:r>
              <a:rPr lang="sv-SE">
                <a:hlinkClick r:id="rId3"/>
              </a:rPr>
              <a:t>Riktlinje för sammanhållen journalföring</a:t>
            </a:r>
            <a:br>
              <a:rPr lang="sv-SE"/>
            </a:br>
            <a:r>
              <a:rPr lang="sv-SE" sz="1400"/>
              <a:t>(RIK -20568 Sammanhållen journalföring i Region Värmland)</a:t>
            </a:r>
          </a:p>
          <a:p>
            <a:r>
              <a:rPr lang="sv-SE">
                <a:hlinkClick r:id="rId4"/>
              </a:rPr>
              <a:t>Instruktion inloggning från Cosmic till NPÖ</a:t>
            </a:r>
            <a:br>
              <a:rPr lang="sv-SE"/>
            </a:br>
            <a:r>
              <a:rPr lang="sv-SE" sz="1400"/>
              <a:t>(INS 20527 Inloggning i NPÖ från Cosmic)</a:t>
            </a:r>
          </a:p>
        </p:txBody>
      </p:sp>
    </p:spTree>
    <p:extLst>
      <p:ext uri="{BB962C8B-B14F-4D97-AF65-F5344CB8AC3E}">
        <p14:creationId xmlns:p14="http://schemas.microsoft.com/office/powerpoint/2010/main" val="11330576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0EC9896-3B09-4880-A40F-B83E5C7F83E6}"/>
              </a:ext>
            </a:extLst>
          </p:cNvPr>
          <p:cNvSpPr>
            <a:spLocks noGrp="1"/>
          </p:cNvSpPr>
          <p:nvPr>
            <p:ph type="title"/>
          </p:nvPr>
        </p:nvSpPr>
        <p:spPr>
          <a:xfrm>
            <a:off x="1773496" y="972000"/>
            <a:ext cx="8640000" cy="1325563"/>
          </a:xfrm>
        </p:spPr>
        <p:txBody>
          <a:bodyPr anchor="b">
            <a:normAutofit/>
          </a:bodyPr>
          <a:lstStyle/>
          <a:p>
            <a:r>
              <a:rPr lang="sv-SE"/>
              <a:t>Vid behov av support</a:t>
            </a:r>
          </a:p>
        </p:txBody>
      </p:sp>
      <p:sp>
        <p:nvSpPr>
          <p:cNvPr id="5" name="Platshållare för text 4">
            <a:extLst>
              <a:ext uri="{FF2B5EF4-FFF2-40B4-BE49-F238E27FC236}">
                <a16:creationId xmlns:a16="http://schemas.microsoft.com/office/drawing/2014/main" id="{94CBAD34-3CB4-4D89-B0BF-57BBBC62BBE1}"/>
              </a:ext>
            </a:extLst>
          </p:cNvPr>
          <p:cNvSpPr>
            <a:spLocks noGrp="1"/>
          </p:cNvSpPr>
          <p:nvPr>
            <p:ph sz="half" idx="1"/>
          </p:nvPr>
        </p:nvSpPr>
        <p:spPr>
          <a:xfrm>
            <a:off x="1773496" y="2484000"/>
            <a:ext cx="4140000" cy="3240000"/>
          </a:xfrm>
        </p:spPr>
        <p:txBody>
          <a:bodyPr>
            <a:normAutofit/>
          </a:bodyPr>
          <a:lstStyle/>
          <a:p>
            <a:pPr>
              <a:lnSpc>
                <a:spcPct val="90000"/>
              </a:lnSpc>
            </a:pPr>
            <a:r>
              <a:rPr lang="sv-SE" sz="1700"/>
              <a:t>Felsökning sker lokalt innan ärendet rapporteras till nationella supporten, </a:t>
            </a:r>
            <a:r>
              <a:rPr lang="sv-SE" sz="1700" err="1"/>
              <a:t>Inera</a:t>
            </a:r>
            <a:endParaRPr lang="sv-SE" sz="1700"/>
          </a:p>
          <a:p>
            <a:pPr>
              <a:lnSpc>
                <a:spcPct val="90000"/>
              </a:lnSpc>
            </a:pPr>
            <a:r>
              <a:rPr lang="sv-SE" sz="1700"/>
              <a:t>Registrera ett ärende i IT Kundwebben</a:t>
            </a:r>
          </a:p>
          <a:p>
            <a:pPr>
              <a:lnSpc>
                <a:spcPct val="90000"/>
              </a:lnSpc>
            </a:pPr>
            <a:r>
              <a:rPr lang="sv-SE" sz="1700"/>
              <a:t>Beskriv gärna</a:t>
            </a:r>
            <a:br>
              <a:rPr lang="sv-SE" sz="1700"/>
            </a:br>
            <a:r>
              <a:rPr lang="sv-SE" sz="1700" i="1"/>
              <a:t>-vad som gjordes</a:t>
            </a:r>
            <a:br>
              <a:rPr lang="sv-SE" sz="1700" i="1"/>
            </a:br>
            <a:r>
              <a:rPr lang="sv-SE" sz="1700" i="1"/>
              <a:t>-vad man förväntade sig</a:t>
            </a:r>
            <a:br>
              <a:rPr lang="sv-SE" sz="1700" i="1"/>
            </a:br>
            <a:r>
              <a:rPr lang="sv-SE" sz="1700" i="1"/>
              <a:t>-vad resultatet blev</a:t>
            </a:r>
            <a:br>
              <a:rPr lang="sv-SE" sz="1700" i="1"/>
            </a:br>
            <a:r>
              <a:rPr lang="sv-SE" sz="1700" i="1"/>
              <a:t>-Om man har varit inloggad i NPÖ, skicka med HSA-ID och tidpunkt för felsökning</a:t>
            </a:r>
          </a:p>
          <a:p>
            <a:pPr>
              <a:lnSpc>
                <a:spcPct val="90000"/>
              </a:lnSpc>
            </a:pPr>
            <a:endParaRPr lang="sv-SE" sz="1700"/>
          </a:p>
        </p:txBody>
      </p:sp>
      <p:pic>
        <p:nvPicPr>
          <p:cNvPr id="4" name="Bildobjekt 3" descr="En bild som visar skärmbild&#10;&#10;Automatiskt genererad beskrivning">
            <a:extLst>
              <a:ext uri="{FF2B5EF4-FFF2-40B4-BE49-F238E27FC236}">
                <a16:creationId xmlns:a16="http://schemas.microsoft.com/office/drawing/2014/main" id="{0E3AB5A0-5CFF-458A-A5D8-62C2A94F37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3441" y="2484000"/>
            <a:ext cx="3580110" cy="3240000"/>
          </a:xfrm>
          <a:prstGeom prst="rect">
            <a:avLst/>
          </a:prstGeom>
          <a:noFill/>
        </p:spPr>
      </p:pic>
      <p:sp>
        <p:nvSpPr>
          <p:cNvPr id="6" name="Ellips 5">
            <a:extLst>
              <a:ext uri="{FF2B5EF4-FFF2-40B4-BE49-F238E27FC236}">
                <a16:creationId xmlns:a16="http://schemas.microsoft.com/office/drawing/2014/main" id="{A96E4C17-C425-4C2E-B11B-3395B8254933}"/>
              </a:ext>
            </a:extLst>
          </p:cNvPr>
          <p:cNvSpPr/>
          <p:nvPr/>
        </p:nvSpPr>
        <p:spPr>
          <a:xfrm>
            <a:off x="9097231" y="3300984"/>
            <a:ext cx="1036320" cy="256032"/>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957761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933DFBA-1EF3-45EE-8D27-46677634FDE3}"/>
              </a:ext>
            </a:extLst>
          </p:cNvPr>
          <p:cNvSpPr>
            <a:spLocks noGrp="1"/>
          </p:cNvSpPr>
          <p:nvPr>
            <p:ph type="title"/>
          </p:nvPr>
        </p:nvSpPr>
        <p:spPr>
          <a:xfrm>
            <a:off x="1773496" y="972000"/>
            <a:ext cx="8640000" cy="1325563"/>
          </a:xfrm>
        </p:spPr>
        <p:txBody>
          <a:bodyPr anchor="b">
            <a:normAutofit/>
          </a:bodyPr>
          <a:lstStyle/>
          <a:p>
            <a:r>
              <a:rPr lang="sv-SE"/>
              <a:t>Information till patient och invånare</a:t>
            </a:r>
          </a:p>
        </p:txBody>
      </p:sp>
      <p:sp>
        <p:nvSpPr>
          <p:cNvPr id="3" name="Platshållare för innehåll 2">
            <a:extLst>
              <a:ext uri="{FF2B5EF4-FFF2-40B4-BE49-F238E27FC236}">
                <a16:creationId xmlns:a16="http://schemas.microsoft.com/office/drawing/2014/main" id="{A2CF8E68-64BF-4A19-B6E8-FB96DF7E62F5}"/>
              </a:ext>
            </a:extLst>
          </p:cNvPr>
          <p:cNvSpPr>
            <a:spLocks noGrp="1"/>
          </p:cNvSpPr>
          <p:nvPr>
            <p:ph sz="half" idx="1"/>
          </p:nvPr>
        </p:nvSpPr>
        <p:spPr>
          <a:xfrm>
            <a:off x="1773496" y="2484000"/>
            <a:ext cx="4140000" cy="3240000"/>
          </a:xfrm>
        </p:spPr>
        <p:txBody>
          <a:bodyPr>
            <a:normAutofit/>
          </a:bodyPr>
          <a:lstStyle/>
          <a:p>
            <a:r>
              <a:rPr lang="sv-SE"/>
              <a:t>Hänvisa till </a:t>
            </a:r>
            <a:r>
              <a:rPr lang="sv-SE">
                <a:hlinkClick r:id="rId2"/>
              </a:rPr>
              <a:t>1177</a:t>
            </a:r>
            <a:r>
              <a:rPr lang="sv-SE"/>
              <a:t>.se</a:t>
            </a:r>
          </a:p>
          <a:p>
            <a:r>
              <a:rPr lang="sv-SE"/>
              <a:t>Patientinformation finns på 1177 </a:t>
            </a:r>
            <a:r>
              <a:rPr lang="sv-SE" err="1"/>
              <a:t>inkl</a:t>
            </a:r>
            <a:r>
              <a:rPr lang="sv-SE"/>
              <a:t> spärrblankett</a:t>
            </a:r>
          </a:p>
        </p:txBody>
      </p:sp>
    </p:spTree>
    <p:extLst>
      <p:ext uri="{BB962C8B-B14F-4D97-AF65-F5344CB8AC3E}">
        <p14:creationId xmlns:p14="http://schemas.microsoft.com/office/powerpoint/2010/main" val="21310911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8A990C8-E9E9-46DD-967B-9AF072764173}"/>
              </a:ext>
            </a:extLst>
          </p:cNvPr>
          <p:cNvSpPr>
            <a:spLocks noGrp="1"/>
          </p:cNvSpPr>
          <p:nvPr>
            <p:ph type="ctrTitle"/>
          </p:nvPr>
        </p:nvSpPr>
        <p:spPr/>
        <p:txBody>
          <a:bodyPr/>
          <a:lstStyle/>
          <a:p>
            <a:r>
              <a:rPr lang="sv-SE"/>
              <a:t>Journalen via nätet</a:t>
            </a:r>
          </a:p>
        </p:txBody>
      </p:sp>
      <p:sp>
        <p:nvSpPr>
          <p:cNvPr id="3" name="Underrubrik 2">
            <a:extLst>
              <a:ext uri="{FF2B5EF4-FFF2-40B4-BE49-F238E27FC236}">
                <a16:creationId xmlns:a16="http://schemas.microsoft.com/office/drawing/2014/main" id="{CD556623-052D-C712-D9D6-042D6833F574}"/>
              </a:ext>
            </a:extLst>
          </p:cNvPr>
          <p:cNvSpPr>
            <a:spLocks noGrp="1"/>
          </p:cNvSpPr>
          <p:nvPr>
            <p:ph type="subTitle" idx="1"/>
          </p:nvPr>
        </p:nvSpPr>
        <p:spPr/>
        <p:txBody>
          <a:bodyPr/>
          <a:lstStyle/>
          <a:p>
            <a:endParaRPr lang="sv-SE"/>
          </a:p>
        </p:txBody>
      </p:sp>
    </p:spTree>
    <p:extLst>
      <p:ext uri="{BB962C8B-B14F-4D97-AF65-F5344CB8AC3E}">
        <p14:creationId xmlns:p14="http://schemas.microsoft.com/office/powerpoint/2010/main" val="14636344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49128BD3-CBAB-4708-BEFC-FE954C34738C}"/>
              </a:ext>
            </a:extLst>
          </p:cNvPr>
          <p:cNvSpPr>
            <a:spLocks noGrp="1"/>
          </p:cNvSpPr>
          <p:nvPr>
            <p:ph type="title"/>
          </p:nvPr>
        </p:nvSpPr>
        <p:spPr>
          <a:xfrm>
            <a:off x="1052013" y="926306"/>
            <a:ext cx="8640000" cy="1325563"/>
          </a:xfrm>
        </p:spPr>
        <p:txBody>
          <a:bodyPr/>
          <a:lstStyle/>
          <a:p>
            <a:r>
              <a:rPr lang="sv-SE" sz="3300"/>
              <a:t>Värmlänningarna mest nöjda i landet med Journalen via nätet</a:t>
            </a:r>
            <a:br>
              <a:rPr lang="sv-SE" sz="1800">
                <a:effectLst/>
                <a:latin typeface="Calibri" panose="020F0502020204030204" pitchFamily="34" charset="0"/>
                <a:ea typeface="Calibri" panose="020F0502020204030204" pitchFamily="34" charset="0"/>
              </a:rPr>
            </a:br>
            <a:endParaRPr lang="sv-SE"/>
          </a:p>
        </p:txBody>
      </p:sp>
      <p:pic>
        <p:nvPicPr>
          <p:cNvPr id="6" name="Platshållare för innehåll 5" descr="En bild som visar kopp, glas, porslin&#10;&#10;Automatiskt genererad beskrivning">
            <a:extLst>
              <a:ext uri="{FF2B5EF4-FFF2-40B4-BE49-F238E27FC236}">
                <a16:creationId xmlns:a16="http://schemas.microsoft.com/office/drawing/2014/main" id="{4002B4FF-D750-42A9-A925-8748F92E4150}"/>
              </a:ext>
            </a:extLst>
          </p:cNvPr>
          <p:cNvPicPr>
            <a:picLocks noGrp="1" noChangeAspect="1"/>
          </p:cNvPicPr>
          <p:nvPr>
            <p:ph sz="half"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773238" y="2940050"/>
            <a:ext cx="4140200" cy="2328862"/>
          </a:xfrm>
          <a:noFill/>
        </p:spPr>
      </p:pic>
      <p:sp>
        <p:nvSpPr>
          <p:cNvPr id="8" name="Platshållare för innehåll 7">
            <a:extLst>
              <a:ext uri="{FF2B5EF4-FFF2-40B4-BE49-F238E27FC236}">
                <a16:creationId xmlns:a16="http://schemas.microsoft.com/office/drawing/2014/main" id="{53D94A8B-3321-4753-AA57-E09468735CAA}"/>
              </a:ext>
            </a:extLst>
          </p:cNvPr>
          <p:cNvSpPr>
            <a:spLocks noGrp="1"/>
          </p:cNvSpPr>
          <p:nvPr>
            <p:ph sz="half" idx="2"/>
          </p:nvPr>
        </p:nvSpPr>
        <p:spPr>
          <a:xfrm>
            <a:off x="6863432" y="2484481"/>
            <a:ext cx="4140000" cy="3240000"/>
          </a:xfrm>
        </p:spPr>
        <p:txBody>
          <a:bodyPr vert="horz" lIns="91440" tIns="45720" rIns="91440" bIns="45720" rtlCol="0" anchor="t">
            <a:noAutofit/>
          </a:bodyPr>
          <a:lstStyle/>
          <a:p>
            <a:pPr marL="0" indent="0">
              <a:buNone/>
            </a:pPr>
            <a:r>
              <a:rPr lang="sv-SE" i="1"/>
              <a:t>Undersökningen syftar till att få mer kunskap om vad invånarna tycker om Journalen och vilka kvalitetsfaktorer som påverkar nöjdheten. </a:t>
            </a:r>
          </a:p>
          <a:p>
            <a:pPr marL="0" indent="0">
              <a:buNone/>
            </a:pPr>
            <a:r>
              <a:rPr lang="sv-SE" i="1"/>
              <a:t>Resultaten ska användas för att utveckla och förbättra tjänsten. </a:t>
            </a:r>
          </a:p>
          <a:p>
            <a:pPr marL="0" indent="0">
              <a:buNone/>
            </a:pPr>
            <a:r>
              <a:rPr lang="sv-SE" i="1"/>
              <a:t>Region Värmland låg i topp redan 2019 och nu också år 2021. </a:t>
            </a:r>
          </a:p>
          <a:p>
            <a:pPr marL="0" indent="0">
              <a:buNone/>
            </a:pPr>
            <a:br>
              <a:rPr lang="sv-SE" sz="1800" b="1">
                <a:effectLst/>
                <a:latin typeface="Calibri" panose="020F0502020204030204" pitchFamily="34" charset="0"/>
                <a:ea typeface="Calibri" panose="020F0502020204030204" pitchFamily="34" charset="0"/>
              </a:rPr>
            </a:br>
            <a:endParaRPr lang="sv-SE"/>
          </a:p>
        </p:txBody>
      </p:sp>
    </p:spTree>
    <p:extLst>
      <p:ext uri="{BB962C8B-B14F-4D97-AF65-F5344CB8AC3E}">
        <p14:creationId xmlns:p14="http://schemas.microsoft.com/office/powerpoint/2010/main" val="18592423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5ECA088-2D28-4AF3-BAC3-657E4AFBB216}"/>
              </a:ext>
            </a:extLst>
          </p:cNvPr>
          <p:cNvSpPr>
            <a:spLocks noGrp="1"/>
          </p:cNvSpPr>
          <p:nvPr>
            <p:ph type="title"/>
          </p:nvPr>
        </p:nvSpPr>
        <p:spPr>
          <a:xfrm>
            <a:off x="7003175" y="972000"/>
            <a:ext cx="4140000" cy="1325563"/>
          </a:xfrm>
        </p:spPr>
        <p:txBody>
          <a:bodyPr anchor="b">
            <a:normAutofit/>
          </a:bodyPr>
          <a:lstStyle/>
          <a:p>
            <a:r>
              <a:rPr lang="sv-SE" sz="3300"/>
              <a:t>Journalen via nätet</a:t>
            </a:r>
          </a:p>
        </p:txBody>
      </p:sp>
      <p:sp>
        <p:nvSpPr>
          <p:cNvPr id="3" name="Platshållare för innehåll 2">
            <a:extLst>
              <a:ext uri="{FF2B5EF4-FFF2-40B4-BE49-F238E27FC236}">
                <a16:creationId xmlns:a16="http://schemas.microsoft.com/office/drawing/2014/main" id="{AD73AA9F-D5A5-47A5-AE0A-049745CCC036}"/>
              </a:ext>
            </a:extLst>
          </p:cNvPr>
          <p:cNvSpPr>
            <a:spLocks noGrp="1"/>
          </p:cNvSpPr>
          <p:nvPr>
            <p:ph sz="half" idx="2"/>
          </p:nvPr>
        </p:nvSpPr>
        <p:spPr>
          <a:xfrm>
            <a:off x="7003175" y="2484000"/>
            <a:ext cx="4140000" cy="3240000"/>
          </a:xfrm>
        </p:spPr>
        <p:txBody>
          <a:bodyPr>
            <a:normAutofit/>
          </a:bodyPr>
          <a:lstStyle/>
          <a:p>
            <a:pPr marL="0" indent="0">
              <a:buNone/>
            </a:pPr>
            <a:r>
              <a:rPr lang="sv-SE" i="1"/>
              <a:t>”……alla invånare ska tillgång till all information om sig själv som dokumenteras i landstingsfinansierad hälso- och sjukvård och tandvård, </a:t>
            </a:r>
          </a:p>
          <a:p>
            <a:pPr marL="0" indent="0">
              <a:buNone/>
            </a:pPr>
            <a:r>
              <a:rPr lang="sv-SE" i="1"/>
              <a:t>……och vårdnadshavare har tillgång till barns information till det att barnet fyller 13 år.”</a:t>
            </a:r>
          </a:p>
          <a:p>
            <a:pPr marL="0" indent="0">
              <a:buNone/>
            </a:pPr>
            <a:endParaRPr lang="sv-SE"/>
          </a:p>
        </p:txBody>
      </p:sp>
      <p:pic>
        <p:nvPicPr>
          <p:cNvPr id="4" name="Bildobjekt 3" descr="En bild som visar säng, inomhus, person, vägg&#10;&#10;Automatiskt genererad beskrivning">
            <a:extLst>
              <a:ext uri="{FF2B5EF4-FFF2-40B4-BE49-F238E27FC236}">
                <a16:creationId xmlns:a16="http://schemas.microsoft.com/office/drawing/2014/main" id="{A13BCC71-4530-4737-8C0B-E8C09973666C}"/>
              </a:ext>
            </a:extLst>
          </p:cNvPr>
          <p:cNvPicPr>
            <a:picLocks noChangeAspect="1"/>
          </p:cNvPicPr>
          <p:nvPr/>
        </p:nvPicPr>
        <p:blipFill rotWithShape="1">
          <a:blip r:embed="rId3">
            <a:extLst>
              <a:ext uri="{28A0092B-C50C-407E-A947-70E740481C1C}">
                <a14:useLocalDpi xmlns:a14="http://schemas.microsoft.com/office/drawing/2010/main" val="0"/>
              </a:ext>
            </a:extLst>
          </a:blip>
          <a:srcRect l="19035" r="39040"/>
          <a:stretch/>
        </p:blipFill>
        <p:spPr>
          <a:xfrm>
            <a:off x="345601" y="10"/>
            <a:ext cx="5750400" cy="6857990"/>
          </a:xfrm>
          <a:prstGeom prst="rect">
            <a:avLst/>
          </a:prstGeom>
          <a:noFill/>
          <a:ln>
            <a:noFill/>
          </a:ln>
          <a:effectLst>
            <a:softEdge rad="112500"/>
          </a:effectLst>
        </p:spPr>
      </p:pic>
    </p:spTree>
    <p:extLst>
      <p:ext uri="{BB962C8B-B14F-4D97-AF65-F5344CB8AC3E}">
        <p14:creationId xmlns:p14="http://schemas.microsoft.com/office/powerpoint/2010/main" val="32070895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A37CC161-8D51-4014-8D12-F50FA13F662E}"/>
              </a:ext>
            </a:extLst>
          </p:cNvPr>
          <p:cNvSpPr>
            <a:spLocks noGrp="1"/>
          </p:cNvSpPr>
          <p:nvPr>
            <p:ph type="title"/>
          </p:nvPr>
        </p:nvSpPr>
        <p:spPr>
          <a:xfrm>
            <a:off x="7003175" y="972000"/>
            <a:ext cx="4140000" cy="1325563"/>
          </a:xfrm>
        </p:spPr>
        <p:txBody>
          <a:bodyPr anchor="b">
            <a:normAutofit/>
          </a:bodyPr>
          <a:lstStyle/>
          <a:p>
            <a:r>
              <a:rPr lang="sv-SE"/>
              <a:t>Vad kan invånaren läsa?</a:t>
            </a:r>
          </a:p>
        </p:txBody>
      </p:sp>
      <p:sp>
        <p:nvSpPr>
          <p:cNvPr id="6" name="Platshållare för text 5">
            <a:extLst>
              <a:ext uri="{FF2B5EF4-FFF2-40B4-BE49-F238E27FC236}">
                <a16:creationId xmlns:a16="http://schemas.microsoft.com/office/drawing/2014/main" id="{D00FF7BC-59F2-4C4B-BFD6-5505EB461A00}"/>
              </a:ext>
            </a:extLst>
          </p:cNvPr>
          <p:cNvSpPr>
            <a:spLocks noGrp="1"/>
          </p:cNvSpPr>
          <p:nvPr>
            <p:ph sz="half" idx="2"/>
          </p:nvPr>
        </p:nvSpPr>
        <p:spPr>
          <a:xfrm>
            <a:off x="7003175" y="2484000"/>
            <a:ext cx="4140000" cy="3240000"/>
          </a:xfrm>
        </p:spPr>
        <p:txBody>
          <a:bodyPr>
            <a:normAutofit/>
          </a:bodyPr>
          <a:lstStyle/>
          <a:p>
            <a:pPr>
              <a:lnSpc>
                <a:spcPct val="90000"/>
              </a:lnSpc>
            </a:pPr>
            <a:r>
              <a:rPr lang="sv-SE" sz="1100"/>
              <a:t>Journalanteckningar </a:t>
            </a:r>
          </a:p>
          <a:p>
            <a:pPr>
              <a:lnSpc>
                <a:spcPct val="90000"/>
              </a:lnSpc>
            </a:pPr>
            <a:r>
              <a:rPr lang="sv-SE" sz="1100"/>
              <a:t>Diagnoser</a:t>
            </a:r>
          </a:p>
          <a:p>
            <a:pPr>
              <a:lnSpc>
                <a:spcPct val="90000"/>
              </a:lnSpc>
            </a:pPr>
            <a:r>
              <a:rPr lang="sv-SE" sz="1100"/>
              <a:t>Provsvar (klinisk kemi)</a:t>
            </a:r>
          </a:p>
          <a:p>
            <a:pPr>
              <a:lnSpc>
                <a:spcPct val="90000"/>
              </a:lnSpc>
            </a:pPr>
            <a:r>
              <a:rPr lang="sv-SE" sz="1100"/>
              <a:t>Röntgenundersökningar</a:t>
            </a:r>
          </a:p>
          <a:p>
            <a:pPr>
              <a:lnSpc>
                <a:spcPct val="90000"/>
              </a:lnSpc>
            </a:pPr>
            <a:r>
              <a:rPr lang="sv-SE" sz="1100"/>
              <a:t>Besvarade remisser, konsultation och  vårdbegäran</a:t>
            </a:r>
          </a:p>
          <a:p>
            <a:pPr>
              <a:lnSpc>
                <a:spcPct val="90000"/>
              </a:lnSpc>
            </a:pPr>
            <a:r>
              <a:rPr lang="sv-SE" sz="1100"/>
              <a:t>Vårdkontakter </a:t>
            </a:r>
          </a:p>
          <a:p>
            <a:pPr>
              <a:lnSpc>
                <a:spcPct val="90000"/>
              </a:lnSpc>
            </a:pPr>
            <a:r>
              <a:rPr lang="sv-SE" sz="1100"/>
              <a:t>Uppmärksamhetsinformation</a:t>
            </a:r>
          </a:p>
          <a:p>
            <a:pPr>
              <a:lnSpc>
                <a:spcPct val="90000"/>
              </a:lnSpc>
            </a:pPr>
            <a:r>
              <a:rPr lang="sv-SE" sz="1100"/>
              <a:t>Läkemedelsordinationer</a:t>
            </a:r>
          </a:p>
          <a:p>
            <a:pPr>
              <a:lnSpc>
                <a:spcPct val="90000"/>
              </a:lnSpc>
            </a:pPr>
            <a:r>
              <a:rPr lang="sv-SE" sz="1100"/>
              <a:t>Samordnad vårdplanering (även kommunal vård-och omsorg)</a:t>
            </a:r>
          </a:p>
          <a:p>
            <a:pPr>
              <a:lnSpc>
                <a:spcPct val="90000"/>
              </a:lnSpc>
            </a:pPr>
            <a:r>
              <a:rPr lang="sv-SE" sz="1100"/>
              <a:t>Vaccinationer</a:t>
            </a:r>
          </a:p>
          <a:p>
            <a:pPr>
              <a:lnSpc>
                <a:spcPct val="90000"/>
              </a:lnSpc>
            </a:pPr>
            <a:r>
              <a:rPr lang="sv-SE" sz="1100"/>
              <a:t>Åtkomstloggar </a:t>
            </a:r>
          </a:p>
          <a:p>
            <a:pPr>
              <a:lnSpc>
                <a:spcPct val="90000"/>
              </a:lnSpc>
            </a:pPr>
            <a:r>
              <a:rPr lang="sv-SE" sz="1100"/>
              <a:t>Aktuella spärrar för sammanhållen journalföring</a:t>
            </a:r>
          </a:p>
          <a:p>
            <a:pPr>
              <a:lnSpc>
                <a:spcPct val="90000"/>
              </a:lnSpc>
            </a:pPr>
            <a:endParaRPr lang="sv-SE" sz="1100"/>
          </a:p>
        </p:txBody>
      </p:sp>
      <p:pic>
        <p:nvPicPr>
          <p:cNvPr id="10" name="Bildobjekt 9" descr="En bild som visar person, inomhus, sitter, kvinna&#10;&#10;Automatiskt genererad beskrivning">
            <a:extLst>
              <a:ext uri="{FF2B5EF4-FFF2-40B4-BE49-F238E27FC236}">
                <a16:creationId xmlns:a16="http://schemas.microsoft.com/office/drawing/2014/main" id="{88CD19BA-9F48-4B09-9958-C45083DF6850}"/>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9369" r="14661" b="-1"/>
          <a:stretch/>
        </p:blipFill>
        <p:spPr>
          <a:xfrm>
            <a:off x="345601" y="10"/>
            <a:ext cx="5750400" cy="6857990"/>
          </a:xfrm>
          <a:prstGeom prst="rect">
            <a:avLst/>
          </a:prstGeom>
          <a:noFill/>
        </p:spPr>
      </p:pic>
    </p:spTree>
    <p:extLst>
      <p:ext uri="{BB962C8B-B14F-4D97-AF65-F5344CB8AC3E}">
        <p14:creationId xmlns:p14="http://schemas.microsoft.com/office/powerpoint/2010/main" val="37024943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Rutiner och instruktioner</a:t>
            </a:r>
          </a:p>
        </p:txBody>
      </p:sp>
      <p:sp>
        <p:nvSpPr>
          <p:cNvPr id="4" name="Platshållare för innehåll 3"/>
          <p:cNvSpPr>
            <a:spLocks noGrp="1"/>
          </p:cNvSpPr>
          <p:nvPr>
            <p:ph type="body" sz="quarter" idx="13"/>
          </p:nvPr>
        </p:nvSpPr>
        <p:spPr>
          <a:xfrm>
            <a:off x="2496809" y="2482849"/>
            <a:ext cx="7200000" cy="3992595"/>
          </a:xfrm>
        </p:spPr>
        <p:txBody>
          <a:bodyPr vert="horz" lIns="91440" tIns="45720" rIns="91440" bIns="45720" rtlCol="0" anchor="t">
            <a:normAutofit fontScale="62500" lnSpcReduction="20000"/>
          </a:bodyPr>
          <a:lstStyle/>
          <a:p>
            <a:pPr marL="251460" indent="-251460"/>
            <a:r>
              <a:rPr lang="sv-SE"/>
              <a:t>Försegla konto </a:t>
            </a:r>
          </a:p>
          <a:p>
            <a:pPr marL="503555" lvl="1" indent="-251460"/>
            <a:r>
              <a:rPr lang="sv-SE" sz="1867"/>
              <a:t>Rutin för försegling</a:t>
            </a:r>
            <a:endParaRPr lang="sv-SE" sz="1867">
              <a:cs typeface="Arial"/>
            </a:endParaRPr>
          </a:p>
          <a:p>
            <a:pPr marL="503555" lvl="1" indent="-251460"/>
            <a:r>
              <a:rPr lang="sv-SE" sz="1867"/>
              <a:t>Rutin för upplåsning</a:t>
            </a:r>
            <a:endParaRPr lang="sv-SE" sz="1867">
              <a:cs typeface="Arial"/>
            </a:endParaRPr>
          </a:p>
          <a:p>
            <a:pPr marL="251460" indent="-251460"/>
            <a:r>
              <a:rPr lang="sv-SE"/>
              <a:t>Spärra vårdnadshavare</a:t>
            </a:r>
            <a:endParaRPr lang="sv-SE">
              <a:cs typeface="Arial"/>
            </a:endParaRPr>
          </a:p>
          <a:p>
            <a:pPr marL="503555" lvl="1" indent="-251460"/>
            <a:r>
              <a:rPr lang="sv-SE" sz="1867"/>
              <a:t>Rutin för att blockera vårdnadshavares tillgång till barns journal</a:t>
            </a:r>
            <a:endParaRPr lang="sv-SE" sz="1867">
              <a:cs typeface="Arial"/>
            </a:endParaRPr>
          </a:p>
          <a:p>
            <a:pPr marL="503555" lvl="1" indent="-251460"/>
            <a:r>
              <a:rPr lang="sv-SE" sz="1867"/>
              <a:t>Rutin för att häva blockering för vårdnadshavare</a:t>
            </a:r>
            <a:endParaRPr lang="sv-SE" sz="1867">
              <a:cs typeface="Arial"/>
            </a:endParaRPr>
          </a:p>
          <a:p>
            <a:pPr marL="251460" indent="-251460"/>
            <a:r>
              <a:rPr lang="sv-SE"/>
              <a:t>Minderårig tillgång</a:t>
            </a:r>
            <a:endParaRPr lang="sv-SE">
              <a:cs typeface="Arial"/>
            </a:endParaRPr>
          </a:p>
          <a:p>
            <a:pPr marL="503555" lvl="1" indent="-251460"/>
            <a:r>
              <a:rPr lang="sv-SE" sz="1850"/>
              <a:t>Rutin för att tillgängliggöra vårdnadshavares direktåtkomst till barns journalinformation mellan 13 och 15 år</a:t>
            </a:r>
            <a:endParaRPr lang="sv-SE" sz="2400">
              <a:cs typeface="Arial"/>
            </a:endParaRPr>
          </a:p>
          <a:p>
            <a:pPr marL="251460" indent="-251460"/>
            <a:r>
              <a:rPr lang="sv-SE"/>
              <a:t>Försegla på begäran av hälso- och sjukvårdspersonal</a:t>
            </a:r>
            <a:endParaRPr lang="sv-SE">
              <a:cs typeface="Arial"/>
            </a:endParaRPr>
          </a:p>
          <a:p>
            <a:pPr marL="251460" indent="-251460"/>
            <a:r>
              <a:rPr lang="sv-SE"/>
              <a:t>Intranätet – </a:t>
            </a:r>
            <a:r>
              <a:rPr lang="sv-SE">
                <a:hlinkClick r:id="rId3"/>
              </a:rPr>
              <a:t>Journalen via nätet</a:t>
            </a:r>
            <a:endParaRPr lang="sv-SE"/>
          </a:p>
          <a:p>
            <a:r>
              <a:rPr lang="sv-SE">
                <a:cs typeface="Arial"/>
                <a:hlinkClick r:id="rId4"/>
              </a:rPr>
              <a:t>Rutinbeskrivning för försegling och upplåsning av Journalen via nätet</a:t>
            </a:r>
            <a:br>
              <a:rPr lang="sv-SE">
                <a:cs typeface="Arial"/>
                <a:hlinkClick r:id="rId4"/>
              </a:rPr>
            </a:br>
            <a:r>
              <a:rPr lang="sv-SE" sz="2200"/>
              <a:t>(RUT-11993 Rutinbeskrivning för försegling och upplåsning av Journalen via nätet)</a:t>
            </a:r>
            <a:br>
              <a:rPr lang="sv-SE" sz="2200"/>
            </a:br>
            <a:r>
              <a:rPr lang="sv-SE">
                <a:cs typeface="Arial"/>
                <a:hlinkClick r:id="rId4"/>
              </a:rPr>
              <a:t> </a:t>
            </a:r>
            <a:endParaRPr lang="sv-SE">
              <a:cs typeface="Arial"/>
            </a:endParaRPr>
          </a:p>
        </p:txBody>
      </p:sp>
    </p:spTree>
    <p:extLst>
      <p:ext uri="{BB962C8B-B14F-4D97-AF65-F5344CB8AC3E}">
        <p14:creationId xmlns:p14="http://schemas.microsoft.com/office/powerpoint/2010/main" val="5866107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1EDDE2A-DCD6-4918-B655-D8B22E4A866D}"/>
              </a:ext>
            </a:extLst>
          </p:cNvPr>
          <p:cNvSpPr>
            <a:spLocks noGrp="1"/>
          </p:cNvSpPr>
          <p:nvPr>
            <p:ph type="title"/>
          </p:nvPr>
        </p:nvSpPr>
        <p:spPr/>
        <p:txBody>
          <a:bodyPr>
            <a:normAutofit/>
          </a:bodyPr>
          <a:lstStyle/>
          <a:p>
            <a:r>
              <a:rPr lang="sv-SE"/>
              <a:t>Journalmallar för dokumentation i Cosmic</a:t>
            </a:r>
          </a:p>
        </p:txBody>
      </p:sp>
      <p:sp>
        <p:nvSpPr>
          <p:cNvPr id="3" name="Platshållare för innehåll 2">
            <a:extLst>
              <a:ext uri="{FF2B5EF4-FFF2-40B4-BE49-F238E27FC236}">
                <a16:creationId xmlns:a16="http://schemas.microsoft.com/office/drawing/2014/main" id="{3153EDDB-AFBA-4167-A3F7-6A87BF300FC7}"/>
              </a:ext>
            </a:extLst>
          </p:cNvPr>
          <p:cNvSpPr>
            <a:spLocks noGrp="1"/>
          </p:cNvSpPr>
          <p:nvPr>
            <p:ph type="body" sz="quarter" idx="13"/>
          </p:nvPr>
        </p:nvSpPr>
        <p:spPr/>
        <p:txBody>
          <a:bodyPr vert="horz" lIns="91440" tIns="45720" rIns="91440" bIns="45720" rtlCol="0" anchor="t">
            <a:noAutofit/>
          </a:bodyPr>
          <a:lstStyle/>
          <a:p>
            <a:pPr marL="251460" indent="-251460"/>
            <a:r>
              <a:rPr lang="sv-SE" b="1"/>
              <a:t>Oro för att barn far illa</a:t>
            </a:r>
            <a:endParaRPr lang="sv-SE"/>
          </a:p>
          <a:p>
            <a:pPr marL="251460" indent="-251460"/>
            <a:r>
              <a:rPr lang="sv-SE" b="1"/>
              <a:t>Tidiga hypoteser </a:t>
            </a:r>
            <a:br>
              <a:rPr lang="sv-SE" b="1"/>
            </a:br>
            <a:r>
              <a:rPr lang="sv-SE" sz="1400"/>
              <a:t>(INS-17329 Journalmall Tidiga hypoteser)</a:t>
            </a:r>
          </a:p>
          <a:p>
            <a:pPr marL="251460" indent="-251460"/>
            <a:r>
              <a:rPr lang="sv-SE" b="1"/>
              <a:t>Våldsutsatthet </a:t>
            </a:r>
            <a:br>
              <a:rPr lang="sv-SE" b="1"/>
            </a:br>
            <a:r>
              <a:rPr lang="sv-SE" sz="1400"/>
              <a:t>(INS-09246 Våldsutsatthet) </a:t>
            </a:r>
          </a:p>
          <a:p>
            <a:pPr marL="251460" indent="-251460"/>
            <a:r>
              <a:rPr lang="sv-SE"/>
              <a:t>Försegling på begäran av Hälso- och sjukvårdspersonal.</a:t>
            </a:r>
            <a:br>
              <a:rPr lang="sv-SE"/>
            </a:br>
            <a:r>
              <a:rPr lang="sv-SE" sz="1400"/>
              <a:t>(INS-179 43 Försegla journal på begäran av hälso-och sjukvårdspersonal)</a:t>
            </a:r>
          </a:p>
          <a:p>
            <a:pPr marL="0" indent="0">
              <a:buNone/>
            </a:pPr>
            <a:endParaRPr lang="sv-SE"/>
          </a:p>
        </p:txBody>
      </p:sp>
    </p:spTree>
    <p:extLst>
      <p:ext uri="{BB962C8B-B14F-4D97-AF65-F5344CB8AC3E}">
        <p14:creationId xmlns:p14="http://schemas.microsoft.com/office/powerpoint/2010/main" val="5045902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Blanketter</a:t>
            </a:r>
          </a:p>
        </p:txBody>
      </p:sp>
      <p:sp>
        <p:nvSpPr>
          <p:cNvPr id="4" name="Platshållare för innehåll 3"/>
          <p:cNvSpPr>
            <a:spLocks noGrp="1"/>
          </p:cNvSpPr>
          <p:nvPr>
            <p:ph idx="1"/>
          </p:nvPr>
        </p:nvSpPr>
        <p:spPr>
          <a:xfrm>
            <a:off x="838200" y="1513491"/>
            <a:ext cx="10515600" cy="4303110"/>
          </a:xfrm>
        </p:spPr>
        <p:txBody>
          <a:bodyPr>
            <a:normAutofit fontScale="62500" lnSpcReduction="20000"/>
          </a:bodyPr>
          <a:lstStyle/>
          <a:p>
            <a:r>
              <a:rPr lang="sv-SE"/>
              <a:t>Blankett </a:t>
            </a:r>
            <a:r>
              <a:rPr lang="sv-SE">
                <a:hlinkClick r:id="rId3"/>
              </a:rPr>
              <a:t>försegla journal  </a:t>
            </a:r>
            <a:r>
              <a:rPr lang="sv-SE"/>
              <a:t>– 1177.se</a:t>
            </a:r>
            <a:br>
              <a:rPr lang="sv-SE"/>
            </a:br>
            <a:br>
              <a:rPr lang="sv-SE"/>
            </a:br>
            <a:r>
              <a:rPr lang="sv-SE"/>
              <a:t>(</a:t>
            </a:r>
            <a:r>
              <a:rPr lang="sv-SE">
                <a:hlinkClick r:id="rId4"/>
              </a:rPr>
              <a:t>https://www.1177.se/Varmland/om-1177-vardguiden/e-tjanster-pa-1177-vardguiden/det-har-kan-du-gora-nar-du-loggat-in/las-din-journal/las-din-journal-via-natet/</a:t>
            </a:r>
            <a:r>
              <a:rPr lang="sv-SE"/>
              <a:t>)</a:t>
            </a:r>
          </a:p>
          <a:p>
            <a:r>
              <a:rPr lang="sv-SE"/>
              <a:t>Blankett </a:t>
            </a:r>
            <a:r>
              <a:rPr lang="sv-SE">
                <a:hlinkClick r:id="rId5"/>
              </a:rPr>
              <a:t>låsa upp journal </a:t>
            </a:r>
            <a:r>
              <a:rPr lang="sv-SE"/>
              <a:t>– 1177.se</a:t>
            </a:r>
            <a:br>
              <a:rPr lang="sv-SE"/>
            </a:br>
            <a:r>
              <a:rPr lang="sv-SE" sz="2200"/>
              <a:t>(FOR -17989 Upplåsning av förseglad direktåtkomst för vårdnadshavare)</a:t>
            </a:r>
            <a:endParaRPr lang="sv-SE"/>
          </a:p>
          <a:p>
            <a:r>
              <a:rPr lang="sv-SE"/>
              <a:t>Blankett </a:t>
            </a:r>
            <a:r>
              <a:rPr lang="sv-SE">
                <a:hlinkClick r:id="rId6"/>
              </a:rPr>
              <a:t>försegla direktåtkomst  för  </a:t>
            </a:r>
            <a:r>
              <a:rPr lang="sv-SE" err="1">
                <a:hlinkClick r:id="rId6"/>
              </a:rPr>
              <a:t>vårdsnadshavare</a:t>
            </a:r>
            <a:br>
              <a:rPr lang="sv-SE"/>
            </a:br>
            <a:r>
              <a:rPr lang="sv-SE" sz="2200"/>
              <a:t>(FOR-17988 Försegla direktåtkomst för vårdnadshavare)</a:t>
            </a:r>
          </a:p>
          <a:p>
            <a:r>
              <a:rPr lang="sv-SE"/>
              <a:t>(Blankett </a:t>
            </a:r>
            <a:r>
              <a:rPr lang="sv-SE">
                <a:hlinkClick r:id="rId7"/>
              </a:rPr>
              <a:t>upplåsning av förseglad direktåtkomst till vårdnadshavare</a:t>
            </a:r>
            <a:br>
              <a:rPr lang="sv-SE"/>
            </a:br>
            <a:r>
              <a:rPr lang="sv-SE" sz="2200"/>
              <a:t>(FOR-17989 Upplåsning av förseglad direktåtkomst för vårdnadshavare)</a:t>
            </a:r>
          </a:p>
          <a:p>
            <a:r>
              <a:rPr lang="sv-SE"/>
              <a:t>Blankett </a:t>
            </a:r>
            <a:r>
              <a:rPr lang="sv-SE">
                <a:hlinkClick r:id="rId8"/>
              </a:rPr>
              <a:t>tillgängliggöra direktåtkomst barn 13- 15 år</a:t>
            </a:r>
            <a:br>
              <a:rPr lang="sv-SE"/>
            </a:br>
            <a:r>
              <a:rPr lang="sv-SE"/>
              <a:t>(</a:t>
            </a:r>
            <a:r>
              <a:rPr lang="sv-SE" sz="2200"/>
              <a:t>FOR-17990 Tillgängliggöra direktåtkomst av journalinformation via internet för vårdnadshavare till minderåring 13-15 år)</a:t>
            </a:r>
            <a:endParaRPr lang="sv-SE"/>
          </a:p>
          <a:p>
            <a:r>
              <a:rPr lang="sv-SE"/>
              <a:t>Blankett </a:t>
            </a:r>
            <a:r>
              <a:rPr lang="sv-SE">
                <a:hlinkClick r:id="rId9"/>
              </a:rPr>
              <a:t>borttagande av direktåtkomst på begäran av Hälso- och sjukvårdspersonal</a:t>
            </a:r>
            <a:br>
              <a:rPr lang="sv-SE"/>
            </a:br>
            <a:r>
              <a:rPr lang="sv-SE" sz="2200"/>
              <a:t>(FOR -11966 Borttagande av direktåtkomst av journalinformation via internet på begäran av hälso-och sjukvårdspersonal)</a:t>
            </a:r>
          </a:p>
          <a:p>
            <a:r>
              <a:rPr lang="sv-SE"/>
              <a:t>Blankett </a:t>
            </a:r>
            <a:r>
              <a:rPr lang="sv-SE">
                <a:hlinkClick r:id="rId10"/>
              </a:rPr>
              <a:t>återställande av borttagen direktåtkomst på begäran av Hälso- och sjukvårdspersonal</a:t>
            </a:r>
            <a:br>
              <a:rPr lang="sv-SE"/>
            </a:br>
            <a:r>
              <a:rPr lang="sv-SE"/>
              <a:t>(FOR-11988 Återställande av borttagen direktåtkomst av journalinformation via internet på begäran av hälso-och sjukvårdspersonal)</a:t>
            </a:r>
            <a:br>
              <a:rPr lang="sv-SE"/>
            </a:br>
            <a:endParaRPr lang="sv-SE"/>
          </a:p>
        </p:txBody>
      </p:sp>
    </p:spTree>
    <p:extLst>
      <p:ext uri="{BB962C8B-B14F-4D97-AF65-F5344CB8AC3E}">
        <p14:creationId xmlns:p14="http://schemas.microsoft.com/office/powerpoint/2010/main" val="11575481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8A990C8-E9E9-46DD-967B-9AF072764173}"/>
              </a:ext>
            </a:extLst>
          </p:cNvPr>
          <p:cNvSpPr>
            <a:spLocks noGrp="1"/>
          </p:cNvSpPr>
          <p:nvPr>
            <p:ph type="ctrTitle"/>
          </p:nvPr>
        </p:nvSpPr>
        <p:spPr>
          <a:xfrm>
            <a:off x="4310072" y="3719442"/>
            <a:ext cx="5599074" cy="1311128"/>
          </a:xfrm>
        </p:spPr>
        <p:txBody>
          <a:bodyPr/>
          <a:lstStyle/>
          <a:p>
            <a:br>
              <a:rPr lang="sv-SE"/>
            </a:br>
            <a:br>
              <a:rPr lang="sv-SE"/>
            </a:br>
            <a:br>
              <a:rPr lang="sv-SE"/>
            </a:br>
            <a:br>
              <a:rPr lang="sv-SE"/>
            </a:br>
            <a:br>
              <a:rPr lang="sv-SE"/>
            </a:br>
            <a:r>
              <a:rPr lang="sv-SE"/>
              <a:t>Nationell patientöversikt (NPÖ)</a:t>
            </a:r>
          </a:p>
        </p:txBody>
      </p:sp>
    </p:spTree>
    <p:extLst>
      <p:ext uri="{BB962C8B-B14F-4D97-AF65-F5344CB8AC3E}">
        <p14:creationId xmlns:p14="http://schemas.microsoft.com/office/powerpoint/2010/main" val="5027258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553B97-B391-4371-AD76-A9E6E8841472}"/>
              </a:ext>
            </a:extLst>
          </p:cNvPr>
          <p:cNvSpPr>
            <a:spLocks noGrp="1"/>
          </p:cNvSpPr>
          <p:nvPr>
            <p:ph type="title"/>
          </p:nvPr>
        </p:nvSpPr>
        <p:spPr/>
        <p:txBody>
          <a:bodyPr/>
          <a:lstStyle/>
          <a:p>
            <a:r>
              <a:rPr lang="sv-SE"/>
              <a:t>Patientinformation</a:t>
            </a:r>
          </a:p>
        </p:txBody>
      </p:sp>
      <p:sp>
        <p:nvSpPr>
          <p:cNvPr id="3" name="Platshållare för innehåll 2">
            <a:extLst>
              <a:ext uri="{FF2B5EF4-FFF2-40B4-BE49-F238E27FC236}">
                <a16:creationId xmlns:a16="http://schemas.microsoft.com/office/drawing/2014/main" id="{D984491D-F818-4447-A726-5A2237E29454}"/>
              </a:ext>
            </a:extLst>
          </p:cNvPr>
          <p:cNvSpPr>
            <a:spLocks noGrp="1"/>
          </p:cNvSpPr>
          <p:nvPr>
            <p:ph idx="1"/>
          </p:nvPr>
        </p:nvSpPr>
        <p:spPr/>
        <p:txBody>
          <a:bodyPr/>
          <a:lstStyle/>
          <a:p>
            <a:r>
              <a:rPr lang="sv-SE"/>
              <a:t>All information patienten behöver veta om tjänsten finns på sidan för</a:t>
            </a:r>
            <a:r>
              <a:rPr lang="sv-SE" b="1"/>
              <a:t> </a:t>
            </a:r>
            <a:r>
              <a:rPr lang="sv-SE" b="1" u="sng">
                <a:hlinkClick r:id="rId2"/>
              </a:rPr>
              <a:t>Journalen via nätet på 1177.se</a:t>
            </a:r>
            <a:r>
              <a:rPr lang="sv-SE" b="1"/>
              <a:t> </a:t>
            </a:r>
            <a:r>
              <a:rPr lang="sv-SE"/>
              <a:t>och invånaren ska i första hand hänvisas dit. </a:t>
            </a:r>
          </a:p>
          <a:p>
            <a:r>
              <a:rPr lang="sv-SE"/>
              <a:t>Det kan finnas omständigheter då en skriftlig information kan vara bra, till exempel om en person kan misstänkas inte vara fri att använda internet för sin partner. Då kan</a:t>
            </a:r>
            <a:r>
              <a:rPr lang="sv-SE" b="1"/>
              <a:t> </a:t>
            </a:r>
            <a:r>
              <a:rPr lang="sv-SE" b="1" u="sng">
                <a:hlinkClick r:id="rId3"/>
              </a:rPr>
              <a:t>Patientbroschyr Journalen</a:t>
            </a:r>
            <a:r>
              <a:rPr lang="sv-SE" b="1"/>
              <a:t> </a:t>
            </a:r>
            <a:r>
              <a:rPr lang="sv-SE"/>
              <a:t>användas.</a:t>
            </a:r>
            <a:endParaRPr lang="sv-SE" b="1"/>
          </a:p>
          <a:p>
            <a:endParaRPr lang="sv-SE"/>
          </a:p>
        </p:txBody>
      </p:sp>
      <p:pic>
        <p:nvPicPr>
          <p:cNvPr id="5" name="Bildobjekt 4" descr="En bild som visar fönster, kopp, kvinna, sitter&#10;&#10;Automatiskt genererad beskrivning">
            <a:extLst>
              <a:ext uri="{FF2B5EF4-FFF2-40B4-BE49-F238E27FC236}">
                <a16:creationId xmlns:a16="http://schemas.microsoft.com/office/drawing/2014/main" id="{CDEC6940-BEF4-4EC2-8A3E-C25D92A83C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40505" y="156368"/>
            <a:ext cx="2619375" cy="1743075"/>
          </a:xfrm>
          <a:prstGeom prst="ellipse">
            <a:avLst/>
          </a:prstGeom>
          <a:ln>
            <a:noFill/>
          </a:ln>
          <a:effectLst>
            <a:softEdge rad="112500"/>
          </a:effectLst>
        </p:spPr>
      </p:pic>
    </p:spTree>
    <p:extLst>
      <p:ext uri="{BB962C8B-B14F-4D97-AF65-F5344CB8AC3E}">
        <p14:creationId xmlns:p14="http://schemas.microsoft.com/office/powerpoint/2010/main" val="32255106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105C6BB-616C-446B-97F5-784E5BC91DCD}"/>
              </a:ext>
            </a:extLst>
          </p:cNvPr>
          <p:cNvSpPr>
            <a:spLocks noGrp="1"/>
          </p:cNvSpPr>
          <p:nvPr>
            <p:ph type="title"/>
          </p:nvPr>
        </p:nvSpPr>
        <p:spPr/>
        <p:txBody>
          <a:bodyPr/>
          <a:lstStyle/>
          <a:p>
            <a:r>
              <a:rPr lang="sv-SE"/>
              <a:t>Nyheter på gång</a:t>
            </a:r>
          </a:p>
        </p:txBody>
      </p:sp>
      <p:sp>
        <p:nvSpPr>
          <p:cNvPr id="4" name="Platshållare för text 3">
            <a:extLst>
              <a:ext uri="{FF2B5EF4-FFF2-40B4-BE49-F238E27FC236}">
                <a16:creationId xmlns:a16="http://schemas.microsoft.com/office/drawing/2014/main" id="{F734CCF4-99BC-46D7-9F11-8FDC18DFC4E9}"/>
              </a:ext>
            </a:extLst>
          </p:cNvPr>
          <p:cNvSpPr>
            <a:spLocks noGrp="1"/>
          </p:cNvSpPr>
          <p:nvPr>
            <p:ph type="body" sz="quarter" idx="13"/>
          </p:nvPr>
        </p:nvSpPr>
        <p:spPr/>
        <p:txBody>
          <a:bodyPr/>
          <a:lstStyle/>
          <a:p>
            <a:r>
              <a:rPr lang="sv-SE" sz="1800">
                <a:effectLst/>
                <a:latin typeface="Arial" panose="020B0604020202020204" pitchFamily="34" charset="0"/>
                <a:ea typeface="Calibri" panose="020F0502020204030204" pitchFamily="34" charset="0"/>
              </a:rPr>
              <a:t>Växla journal - Förtydligat för invånare som växlat till annans journal att om man lämnar Journalen </a:t>
            </a:r>
          </a:p>
          <a:p>
            <a:r>
              <a:rPr lang="sv-SE" sz="1800">
                <a:effectLst/>
                <a:latin typeface="Arial" panose="020B0604020202020204" pitchFamily="34" charset="0"/>
                <a:ea typeface="Calibri" panose="020F0502020204030204" pitchFamily="34" charset="0"/>
                <a:cs typeface="Times New Roman" panose="02020603050405020304" pitchFamily="18" charset="0"/>
              </a:rPr>
              <a:t>Tillväxt - Anpassat tillväxtkurvor för längd och vikt upp till gymnasieålder </a:t>
            </a:r>
            <a:endParaRPr lang="sv-SE" sz="1800">
              <a:effectLst/>
              <a:latin typeface="Calibri" panose="020F0502020204030204" pitchFamily="34" charset="0"/>
              <a:ea typeface="Calibri" panose="020F0502020204030204" pitchFamily="34" charset="0"/>
              <a:cs typeface="Times New Roman" panose="02020603050405020304" pitchFamily="18" charset="0"/>
            </a:endParaRPr>
          </a:p>
          <a:p>
            <a:r>
              <a:rPr lang="sv-SE" sz="1800">
                <a:effectLst/>
                <a:latin typeface="Arial" panose="020B0604020202020204" pitchFamily="34" charset="0"/>
                <a:ea typeface="Calibri" panose="020F0502020204030204" pitchFamily="34" charset="0"/>
              </a:rPr>
              <a:t>Lagts till en länk till </a:t>
            </a:r>
            <a:r>
              <a:rPr lang="sv-SE" sz="1800" err="1">
                <a:effectLst/>
                <a:latin typeface="Arial" panose="020B0604020202020204" pitchFamily="34" charset="0"/>
                <a:ea typeface="Calibri" panose="020F0502020204030204" pitchFamily="34" charset="0"/>
              </a:rPr>
              <a:t>eHälsomyndighetens</a:t>
            </a:r>
            <a:r>
              <a:rPr lang="sv-SE" sz="1800">
                <a:effectLst/>
                <a:latin typeface="Arial" panose="020B0604020202020204" pitchFamily="34" charset="0"/>
                <a:ea typeface="Calibri" panose="020F0502020204030204" pitchFamily="34" charset="0"/>
              </a:rPr>
              <a:t> receptlista i Läkemedelskollen </a:t>
            </a:r>
            <a:endParaRPr lang="sv-SE" sz="1800">
              <a:effectLst/>
              <a:latin typeface="Calibri" panose="020F0502020204030204" pitchFamily="34" charset="0"/>
              <a:ea typeface="Calibri" panose="020F0502020204030204" pitchFamily="34" charset="0"/>
              <a:cs typeface="Times New Roman" panose="02020603050405020304" pitchFamily="18" charset="0"/>
            </a:endParaRPr>
          </a:p>
          <a:p>
            <a:endParaRPr lang="sv-SE"/>
          </a:p>
        </p:txBody>
      </p:sp>
    </p:spTree>
    <p:extLst>
      <p:ext uri="{BB962C8B-B14F-4D97-AF65-F5344CB8AC3E}">
        <p14:creationId xmlns:p14="http://schemas.microsoft.com/office/powerpoint/2010/main" val="2527996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5AD2A21-5FBD-DEAC-8884-4539B9459A42}"/>
              </a:ext>
            </a:extLst>
          </p:cNvPr>
          <p:cNvSpPr>
            <a:spLocks noGrp="1"/>
          </p:cNvSpPr>
          <p:nvPr>
            <p:ph type="ctrTitle"/>
          </p:nvPr>
        </p:nvSpPr>
        <p:spPr/>
        <p:txBody>
          <a:bodyPr/>
          <a:lstStyle/>
          <a:p>
            <a:r>
              <a:rPr lang="en-US"/>
              <a:t>Stöd och </a:t>
            </a:r>
            <a:r>
              <a:rPr lang="en-US" err="1"/>
              <a:t>behandling</a:t>
            </a:r>
            <a:endParaRPr lang="en-US"/>
          </a:p>
        </p:txBody>
      </p:sp>
      <p:sp>
        <p:nvSpPr>
          <p:cNvPr id="11" name="Subtitle 2">
            <a:extLst>
              <a:ext uri="{FF2B5EF4-FFF2-40B4-BE49-F238E27FC236}">
                <a16:creationId xmlns:a16="http://schemas.microsoft.com/office/drawing/2014/main" id="{EB2F4F07-58BA-89FB-B1E3-AF6008FBC95C}"/>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0444736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49DB7600-24D9-4C5C-A89C-CC3F8C552DB6}"/>
              </a:ext>
            </a:extLst>
          </p:cNvPr>
          <p:cNvSpPr>
            <a:spLocks noGrp="1"/>
          </p:cNvSpPr>
          <p:nvPr>
            <p:ph type="title"/>
          </p:nvPr>
        </p:nvSpPr>
        <p:spPr>
          <a:xfrm>
            <a:off x="1777186" y="471218"/>
            <a:ext cx="8640000" cy="1325563"/>
          </a:xfrm>
        </p:spPr>
        <p:txBody>
          <a:bodyPr/>
          <a:lstStyle/>
          <a:p>
            <a:r>
              <a:rPr lang="sv-SE"/>
              <a:t>Stöd och behandling</a:t>
            </a:r>
          </a:p>
        </p:txBody>
      </p:sp>
      <p:sp>
        <p:nvSpPr>
          <p:cNvPr id="5" name="Platshållare för text 4">
            <a:extLst>
              <a:ext uri="{FF2B5EF4-FFF2-40B4-BE49-F238E27FC236}">
                <a16:creationId xmlns:a16="http://schemas.microsoft.com/office/drawing/2014/main" id="{2E1880CE-43C1-4DE5-883D-CCE7D693FC06}"/>
              </a:ext>
            </a:extLst>
          </p:cNvPr>
          <p:cNvSpPr>
            <a:spLocks noGrp="1"/>
          </p:cNvSpPr>
          <p:nvPr>
            <p:ph sz="half" idx="1"/>
          </p:nvPr>
        </p:nvSpPr>
        <p:spPr>
          <a:xfrm>
            <a:off x="1777186" y="2062483"/>
            <a:ext cx="5007072" cy="4630993"/>
          </a:xfrm>
        </p:spPr>
        <p:txBody>
          <a:bodyPr/>
          <a:lstStyle/>
          <a:p>
            <a:r>
              <a:rPr lang="sv-SE" sz="2400"/>
              <a:t>Utvecklingen har finansierats av SKR via överenskommelser med Socialdepartementet</a:t>
            </a:r>
          </a:p>
          <a:p>
            <a:r>
              <a:rPr lang="sv-SE" sz="2400"/>
              <a:t>Alla regioner är anslutna och tjänsten ingår i nationella tjänsteutbudet på </a:t>
            </a:r>
            <a:r>
              <a:rPr lang="sv-SE" sz="2400" err="1"/>
              <a:t>Inera</a:t>
            </a:r>
            <a:endParaRPr lang="sv-SE" sz="2400"/>
          </a:p>
          <a:p>
            <a:r>
              <a:rPr lang="sv-SE" sz="2400"/>
              <a:t>Plattformen ger vårdgivare möjlighet att erbjuda stöd, behandling och utbildning till invånare på ett säkert sätt via 1177</a:t>
            </a:r>
          </a:p>
          <a:p>
            <a:pPr marL="0" indent="0">
              <a:buNone/>
            </a:pPr>
            <a:endParaRPr lang="sv-SE"/>
          </a:p>
        </p:txBody>
      </p:sp>
      <p:sp>
        <p:nvSpPr>
          <p:cNvPr id="6" name="object 4">
            <a:extLst>
              <a:ext uri="{FF2B5EF4-FFF2-40B4-BE49-F238E27FC236}">
                <a16:creationId xmlns:a16="http://schemas.microsoft.com/office/drawing/2014/main" id="{3C320E67-E87F-4B07-A9D5-5A2245ED6B04}"/>
              </a:ext>
            </a:extLst>
          </p:cNvPr>
          <p:cNvSpPr>
            <a:spLocks noGrp="1"/>
          </p:cNvSpPr>
          <p:nvPr>
            <p:ph sz="half" idx="2"/>
          </p:nvPr>
        </p:nvSpPr>
        <p:spPr>
          <a:xfrm>
            <a:off x="6953543" y="1755788"/>
            <a:ext cx="3461271" cy="4630994"/>
          </a:xfrm>
          <a:prstGeom prst="rect">
            <a:avLst/>
          </a:prstGeom>
          <a:blipFill>
            <a:blip r:embed="rId3" cstate="print"/>
            <a:stretch>
              <a:fillRect/>
            </a:stretch>
          </a:blipFill>
        </p:spPr>
        <p:txBody>
          <a:bodyPr wrap="square" lIns="0" tIns="0" rIns="0" bIns="0" rtlCol="0"/>
          <a:lstStyle/>
          <a:p>
            <a:endParaRPr lang="sv-SE"/>
          </a:p>
        </p:txBody>
      </p:sp>
    </p:spTree>
    <p:extLst>
      <p:ext uri="{BB962C8B-B14F-4D97-AF65-F5344CB8AC3E}">
        <p14:creationId xmlns:p14="http://schemas.microsoft.com/office/powerpoint/2010/main" val="33302204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30D1042-3859-455E-8D42-917AA3B23EF7}"/>
              </a:ext>
            </a:extLst>
          </p:cNvPr>
          <p:cNvSpPr>
            <a:spLocks noGrp="1"/>
          </p:cNvSpPr>
          <p:nvPr>
            <p:ph type="title"/>
          </p:nvPr>
        </p:nvSpPr>
        <p:spPr/>
        <p:txBody>
          <a:bodyPr/>
          <a:lstStyle/>
          <a:p>
            <a:r>
              <a:rPr lang="sv-SE"/>
              <a:t>Medicinskt informationssystem</a:t>
            </a:r>
          </a:p>
        </p:txBody>
      </p:sp>
      <p:sp>
        <p:nvSpPr>
          <p:cNvPr id="3" name="Platshållare för text 2">
            <a:extLst>
              <a:ext uri="{FF2B5EF4-FFF2-40B4-BE49-F238E27FC236}">
                <a16:creationId xmlns:a16="http://schemas.microsoft.com/office/drawing/2014/main" id="{71313239-1ADE-40E5-8FDC-25A577387B55}"/>
              </a:ext>
            </a:extLst>
          </p:cNvPr>
          <p:cNvSpPr>
            <a:spLocks noGrp="1"/>
          </p:cNvSpPr>
          <p:nvPr>
            <p:ph type="body" sz="quarter" idx="13"/>
          </p:nvPr>
        </p:nvSpPr>
        <p:spPr/>
        <p:txBody>
          <a:bodyPr/>
          <a:lstStyle/>
          <a:p>
            <a:r>
              <a:rPr lang="sv-SE"/>
              <a:t>E-tjänsten Stöd och behandlings tekniska plattform som är lättillgänglig, användarvänlig och säker. </a:t>
            </a:r>
          </a:p>
          <a:p>
            <a:r>
              <a:rPr lang="sv-SE"/>
              <a:t>Plattformen följer de lagar och regelverk som krävs för att vara ett nationellt medicinskt informationssystem, bland annat ur ett informations- och patientsäkerhetsperspektiv.</a:t>
            </a:r>
          </a:p>
          <a:p>
            <a:r>
              <a:rPr lang="sv-SE"/>
              <a:t>Plattformen lagrar patientuppgifter endast under behandlingsperioden</a:t>
            </a:r>
          </a:p>
        </p:txBody>
      </p:sp>
    </p:spTree>
    <p:extLst>
      <p:ext uri="{BB962C8B-B14F-4D97-AF65-F5344CB8AC3E}">
        <p14:creationId xmlns:p14="http://schemas.microsoft.com/office/powerpoint/2010/main" val="6390295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B2A9F27-F05E-471F-9520-2323EAAAF80B}"/>
              </a:ext>
            </a:extLst>
          </p:cNvPr>
          <p:cNvSpPr>
            <a:spLocks noGrp="1"/>
          </p:cNvSpPr>
          <p:nvPr>
            <p:ph type="title"/>
          </p:nvPr>
        </p:nvSpPr>
        <p:spPr/>
        <p:txBody>
          <a:bodyPr/>
          <a:lstStyle/>
          <a:p>
            <a:r>
              <a:rPr lang="sv-SE"/>
              <a:t>Möjligheter i Stöd- och behandling</a:t>
            </a:r>
          </a:p>
        </p:txBody>
      </p:sp>
      <p:sp>
        <p:nvSpPr>
          <p:cNvPr id="3" name="Platshållare för innehåll 2">
            <a:extLst>
              <a:ext uri="{FF2B5EF4-FFF2-40B4-BE49-F238E27FC236}">
                <a16:creationId xmlns:a16="http://schemas.microsoft.com/office/drawing/2014/main" id="{52CCB09E-C713-41E2-869B-B91AF6DB0DC7}"/>
              </a:ext>
            </a:extLst>
          </p:cNvPr>
          <p:cNvSpPr>
            <a:spLocks noGrp="1"/>
          </p:cNvSpPr>
          <p:nvPr>
            <p:ph type="body" sz="quarter" idx="13"/>
          </p:nvPr>
        </p:nvSpPr>
        <p:spPr/>
        <p:txBody>
          <a:bodyPr/>
          <a:lstStyle/>
          <a:p>
            <a:r>
              <a:rPr lang="sv-SE" b="1"/>
              <a:t>Behandlingsprogram</a:t>
            </a:r>
            <a:br>
              <a:rPr lang="sv-SE"/>
            </a:br>
            <a:r>
              <a:rPr lang="sv-SE"/>
              <a:t>-kan vara en behandling som erbjuds via internet som innehåller textmaterial, övningar och skattningsformulär</a:t>
            </a:r>
          </a:p>
          <a:p>
            <a:r>
              <a:rPr lang="sv-SE" b="1"/>
              <a:t>Stödprogram</a:t>
            </a:r>
            <a:br>
              <a:rPr lang="sv-SE" b="1"/>
            </a:br>
            <a:r>
              <a:rPr lang="sv-SE"/>
              <a:t>-kan vara en insats som erbjuds via internet i form av ett rehabiliteringsprogram, </a:t>
            </a:r>
          </a:p>
          <a:p>
            <a:r>
              <a:rPr lang="sv-SE" b="1"/>
              <a:t>Stöd</a:t>
            </a:r>
            <a:br>
              <a:rPr lang="sv-SE" b="1"/>
            </a:br>
            <a:r>
              <a:rPr lang="sv-SE"/>
              <a:t>-kan erbjudas via internet i form av digital kommunikation, utbildning och självskattningar.</a:t>
            </a:r>
          </a:p>
          <a:p>
            <a:pPr marL="0" indent="0">
              <a:buNone/>
            </a:pPr>
            <a:endParaRPr lang="sv-SE" b="1"/>
          </a:p>
          <a:p>
            <a:endParaRPr lang="sv-SE"/>
          </a:p>
          <a:p>
            <a:endParaRPr lang="sv-SE" b="1"/>
          </a:p>
          <a:p>
            <a:endParaRPr lang="sv-SE"/>
          </a:p>
          <a:p>
            <a:endParaRPr lang="sv-SE"/>
          </a:p>
          <a:p>
            <a:endParaRPr lang="sv-SE"/>
          </a:p>
        </p:txBody>
      </p:sp>
    </p:spTree>
    <p:extLst>
      <p:ext uri="{BB962C8B-B14F-4D97-AF65-F5344CB8AC3E}">
        <p14:creationId xmlns:p14="http://schemas.microsoft.com/office/powerpoint/2010/main" val="26329447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normAutofit/>
          </a:bodyPr>
          <a:lstStyle/>
          <a:p>
            <a:endParaRPr lang="sv-SE"/>
          </a:p>
          <a:p>
            <a:pPr marL="0" indent="0">
              <a:buNone/>
            </a:pPr>
            <a:endParaRPr lang="sv-SE"/>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7908" b="7777"/>
          <a:stretch/>
        </p:blipFill>
        <p:spPr>
          <a:xfrm>
            <a:off x="1947133" y="761999"/>
            <a:ext cx="8014447" cy="5438489"/>
          </a:xfrm>
          <a:prstGeom prst="rect">
            <a:avLst/>
          </a:prstGeom>
        </p:spPr>
      </p:pic>
    </p:spTree>
    <p:extLst>
      <p:ext uri="{BB962C8B-B14F-4D97-AF65-F5344CB8AC3E}">
        <p14:creationId xmlns:p14="http://schemas.microsoft.com/office/powerpoint/2010/main" val="5220042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normAutofit/>
          </a:bodyPr>
          <a:lstStyle/>
          <a:p>
            <a:endParaRPr lang="sv-SE"/>
          </a:p>
          <a:p>
            <a:pPr marL="0" indent="0">
              <a:buNone/>
            </a:pPr>
            <a:endParaRPr lang="sv-SE"/>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4522"/>
          <a:stretch/>
        </p:blipFill>
        <p:spPr>
          <a:xfrm>
            <a:off x="2423592" y="762001"/>
            <a:ext cx="7272808" cy="5259287"/>
          </a:xfrm>
          <a:prstGeom prst="rect">
            <a:avLst/>
          </a:prstGeom>
        </p:spPr>
      </p:pic>
    </p:spTree>
    <p:extLst>
      <p:ext uri="{BB962C8B-B14F-4D97-AF65-F5344CB8AC3E}">
        <p14:creationId xmlns:p14="http://schemas.microsoft.com/office/powerpoint/2010/main" val="18623023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D936F216-C528-499C-93F8-2590E24D7502}"/>
              </a:ext>
            </a:extLst>
          </p:cNvPr>
          <p:cNvSpPr>
            <a:spLocks noGrp="1"/>
          </p:cNvSpPr>
          <p:nvPr>
            <p:ph type="ctrTitle"/>
          </p:nvPr>
        </p:nvSpPr>
        <p:spPr>
          <a:xfrm>
            <a:off x="4588798" y="4238540"/>
            <a:ext cx="5599074" cy="1311128"/>
          </a:xfrm>
        </p:spPr>
        <p:txBody>
          <a:bodyPr/>
          <a:lstStyle/>
          <a:p>
            <a:r>
              <a:rPr lang="sv-SE"/>
              <a:t>Några exempel på införanden av stöd och behandling</a:t>
            </a:r>
          </a:p>
        </p:txBody>
      </p:sp>
    </p:spTree>
    <p:extLst>
      <p:ext uri="{BB962C8B-B14F-4D97-AF65-F5344CB8AC3E}">
        <p14:creationId xmlns:p14="http://schemas.microsoft.com/office/powerpoint/2010/main" val="31502115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8813382-03FF-4579-B67F-E23EEC1120AC}"/>
              </a:ext>
            </a:extLst>
          </p:cNvPr>
          <p:cNvSpPr>
            <a:spLocks noGrp="1"/>
          </p:cNvSpPr>
          <p:nvPr>
            <p:ph type="title"/>
          </p:nvPr>
        </p:nvSpPr>
        <p:spPr>
          <a:xfrm>
            <a:off x="1773496" y="972000"/>
            <a:ext cx="8640000" cy="1325563"/>
          </a:xfrm>
        </p:spPr>
        <p:txBody>
          <a:bodyPr anchor="b">
            <a:normAutofit/>
          </a:bodyPr>
          <a:lstStyle/>
          <a:p>
            <a:r>
              <a:rPr lang="sv-SE"/>
              <a:t>KBT via nätet</a:t>
            </a:r>
          </a:p>
        </p:txBody>
      </p:sp>
      <p:pic>
        <p:nvPicPr>
          <p:cNvPr id="7" name="Bildobjekt 6" descr="En bild som visar person, inomhus&#10;&#10;Automatiskt genererad beskrivning">
            <a:extLst>
              <a:ext uri="{FF2B5EF4-FFF2-40B4-BE49-F238E27FC236}">
                <a16:creationId xmlns:a16="http://schemas.microsoft.com/office/drawing/2014/main" id="{3BE016DB-EAA8-493F-8E92-F94B4E40DEEC}"/>
              </a:ext>
            </a:extLst>
          </p:cNvPr>
          <p:cNvPicPr>
            <a:picLocks noChangeAspect="1"/>
          </p:cNvPicPr>
          <p:nvPr/>
        </p:nvPicPr>
        <p:blipFill rotWithShape="1">
          <a:blip r:embed="rId3">
            <a:extLst>
              <a:ext uri="{28A0092B-C50C-407E-A947-70E740481C1C}">
                <a14:useLocalDpi xmlns:a14="http://schemas.microsoft.com/office/drawing/2010/main" val="0"/>
              </a:ext>
            </a:extLst>
          </a:blip>
          <a:srcRect l="14708" r="1" b="1"/>
          <a:stretch/>
        </p:blipFill>
        <p:spPr>
          <a:xfrm>
            <a:off x="1773496" y="2484000"/>
            <a:ext cx="4140000" cy="3240000"/>
          </a:xfrm>
          <a:prstGeom prst="rect">
            <a:avLst/>
          </a:prstGeom>
          <a:noFill/>
        </p:spPr>
      </p:pic>
      <p:sp>
        <p:nvSpPr>
          <p:cNvPr id="3" name="Platshållare för text 2">
            <a:extLst>
              <a:ext uri="{FF2B5EF4-FFF2-40B4-BE49-F238E27FC236}">
                <a16:creationId xmlns:a16="http://schemas.microsoft.com/office/drawing/2014/main" id="{543B9EB7-61ED-4EFF-9378-A248F9B786DB}"/>
              </a:ext>
            </a:extLst>
          </p:cNvPr>
          <p:cNvSpPr>
            <a:spLocks noGrp="1"/>
          </p:cNvSpPr>
          <p:nvPr>
            <p:ph sz="half" idx="2"/>
          </p:nvPr>
        </p:nvSpPr>
        <p:spPr>
          <a:xfrm>
            <a:off x="6278506" y="2484000"/>
            <a:ext cx="4140000" cy="3240000"/>
          </a:xfrm>
        </p:spPr>
        <p:txBody>
          <a:bodyPr vert="horz" lIns="91440" tIns="45720" rIns="91440" bIns="45720" rtlCol="0" anchor="t">
            <a:normAutofit/>
          </a:bodyPr>
          <a:lstStyle/>
          <a:p>
            <a:pPr marL="251460" indent="-251460"/>
            <a:r>
              <a:rPr lang="sv-SE"/>
              <a:t>Ångesthjälpen  </a:t>
            </a:r>
          </a:p>
          <a:p>
            <a:pPr marL="251460" indent="-251460"/>
            <a:r>
              <a:rPr lang="sv-SE"/>
              <a:t>Ångesthjälpen Ung</a:t>
            </a:r>
          </a:p>
          <a:p>
            <a:pPr marL="251460" indent="-251460"/>
            <a:r>
              <a:rPr lang="sv-SE"/>
              <a:t>Oroshjälpen  </a:t>
            </a:r>
          </a:p>
          <a:p>
            <a:pPr marL="251460" indent="-251460"/>
            <a:r>
              <a:rPr lang="sv-SE"/>
              <a:t>Depressionshjälpen  </a:t>
            </a:r>
          </a:p>
          <a:p>
            <a:pPr marL="251460" indent="-251460"/>
            <a:r>
              <a:rPr lang="sv-SE"/>
              <a:t>Stresshjälpen </a:t>
            </a:r>
          </a:p>
          <a:p>
            <a:pPr marL="251460" indent="-251460"/>
            <a:r>
              <a:rPr lang="sv-SE" err="1"/>
              <a:t>Sovhjälpen</a:t>
            </a:r>
            <a:br>
              <a:rPr lang="sv-SE"/>
            </a:br>
            <a:endParaRPr lang="sv-SE"/>
          </a:p>
          <a:p>
            <a:pPr marL="251460" indent="-251460"/>
            <a:r>
              <a:rPr lang="sv-SE"/>
              <a:t>ADHD-hjälpen (pilot planeras)</a:t>
            </a:r>
          </a:p>
          <a:p>
            <a:pPr marL="0" indent="0">
              <a:buNone/>
            </a:pPr>
            <a:endParaRPr lang="sv-SE">
              <a:cs typeface="Arial"/>
            </a:endParaRPr>
          </a:p>
          <a:p>
            <a:pPr marL="0" indent="0">
              <a:buNone/>
            </a:pPr>
            <a:endParaRPr lang="sv-SE"/>
          </a:p>
        </p:txBody>
      </p:sp>
    </p:spTree>
    <p:extLst>
      <p:ext uri="{BB962C8B-B14F-4D97-AF65-F5344CB8AC3E}">
        <p14:creationId xmlns:p14="http://schemas.microsoft.com/office/powerpoint/2010/main" val="20340259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523DA6C6-0F0A-4809-A5EE-8604450DF05E}"/>
              </a:ext>
            </a:extLst>
          </p:cNvPr>
          <p:cNvSpPr>
            <a:spLocks noGrp="1"/>
          </p:cNvSpPr>
          <p:nvPr>
            <p:ph type="title"/>
          </p:nvPr>
        </p:nvSpPr>
        <p:spPr>
          <a:xfrm>
            <a:off x="1773496" y="972000"/>
            <a:ext cx="8640000" cy="1325563"/>
          </a:xfrm>
        </p:spPr>
        <p:txBody>
          <a:bodyPr anchor="b">
            <a:normAutofit/>
          </a:bodyPr>
          <a:lstStyle/>
          <a:p>
            <a:r>
              <a:rPr lang="sv-SE"/>
              <a:t>Patientdatalagen</a:t>
            </a:r>
          </a:p>
        </p:txBody>
      </p:sp>
      <p:sp>
        <p:nvSpPr>
          <p:cNvPr id="5" name="Platshållare för text 4">
            <a:extLst>
              <a:ext uri="{FF2B5EF4-FFF2-40B4-BE49-F238E27FC236}">
                <a16:creationId xmlns:a16="http://schemas.microsoft.com/office/drawing/2014/main" id="{C6B9BE17-5308-4AF0-BE97-427EFEEC8B53}"/>
              </a:ext>
            </a:extLst>
          </p:cNvPr>
          <p:cNvSpPr>
            <a:spLocks noGrp="1"/>
          </p:cNvSpPr>
          <p:nvPr>
            <p:ph sz="half" idx="1"/>
          </p:nvPr>
        </p:nvSpPr>
        <p:spPr>
          <a:xfrm>
            <a:off x="1773496" y="2484000"/>
            <a:ext cx="4140000" cy="3240000"/>
          </a:xfrm>
        </p:spPr>
        <p:txBody>
          <a:bodyPr vert="horz" lIns="91440" tIns="45720" rIns="91440" bIns="45720" rtlCol="0">
            <a:normAutofit/>
          </a:bodyPr>
          <a:lstStyle/>
          <a:p>
            <a:pPr marL="251460" indent="-251460">
              <a:lnSpc>
                <a:spcPct val="90000"/>
              </a:lnSpc>
            </a:pPr>
            <a:r>
              <a:rPr lang="sv-SE" sz="1700"/>
              <a:t>Regeringen beslutade om förändringar i  Patientdatalagen (2008:355)(PDL) i juli 2008. </a:t>
            </a:r>
          </a:p>
          <a:p>
            <a:pPr marL="251460" indent="-251460">
              <a:lnSpc>
                <a:spcPct val="90000"/>
              </a:lnSpc>
            </a:pPr>
            <a:r>
              <a:rPr lang="sv-SE" sz="1700"/>
              <a:t>Lagen har underlättat informationsutbyte mellan vårdgivare och mellan vårdgivare och patient. </a:t>
            </a:r>
          </a:p>
          <a:p>
            <a:pPr marL="251460" indent="-251460">
              <a:lnSpc>
                <a:spcPct val="90000"/>
              </a:lnSpc>
            </a:pPr>
            <a:r>
              <a:rPr lang="sv-SE" sz="1700"/>
              <a:t>Gäller enbart vård-och omsorgsinsatser som utförts inom   hälso-och sjukvårdslagen (HSL)</a:t>
            </a:r>
          </a:p>
          <a:p>
            <a:pPr marL="251460" indent="-251460">
              <a:lnSpc>
                <a:spcPct val="90000"/>
              </a:lnSpc>
            </a:pPr>
            <a:r>
              <a:rPr lang="sv-SE" sz="1700"/>
              <a:t>Säkerheten i informationsutbytet är viktig men skyddet av patientens integritet väger tyngre i lagen.</a:t>
            </a:r>
          </a:p>
          <a:p>
            <a:pPr marL="0" indent="0">
              <a:lnSpc>
                <a:spcPct val="90000"/>
              </a:lnSpc>
              <a:buNone/>
            </a:pPr>
            <a:endParaRPr lang="sv-SE" sz="1700"/>
          </a:p>
        </p:txBody>
      </p:sp>
      <p:pic>
        <p:nvPicPr>
          <p:cNvPr id="7" name="Platshållare för innehåll 6" descr="En bild som visar ritning&#10;&#10;Automatiskt genererad beskrivning">
            <a:extLst>
              <a:ext uri="{FF2B5EF4-FFF2-40B4-BE49-F238E27FC236}">
                <a16:creationId xmlns:a16="http://schemas.microsoft.com/office/drawing/2014/main" id="{8D785291-A9BC-43C6-A21E-4B8683CA265C}"/>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197270" y="2484000"/>
            <a:ext cx="2292452" cy="3240000"/>
          </a:xfrm>
          <a:noFill/>
        </p:spPr>
      </p:pic>
    </p:spTree>
    <p:extLst>
      <p:ext uri="{BB962C8B-B14F-4D97-AF65-F5344CB8AC3E}">
        <p14:creationId xmlns:p14="http://schemas.microsoft.com/office/powerpoint/2010/main" val="31630004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4955028-113D-4082-AC2B-7CD14F53FA5F}"/>
              </a:ext>
            </a:extLst>
          </p:cNvPr>
          <p:cNvSpPr>
            <a:spLocks noGrp="1"/>
          </p:cNvSpPr>
          <p:nvPr>
            <p:ph type="title"/>
          </p:nvPr>
        </p:nvSpPr>
        <p:spPr>
          <a:xfrm>
            <a:off x="7003175" y="972000"/>
            <a:ext cx="4140000" cy="1325563"/>
          </a:xfrm>
        </p:spPr>
        <p:txBody>
          <a:bodyPr anchor="b">
            <a:normAutofit/>
          </a:bodyPr>
          <a:lstStyle/>
          <a:p>
            <a:pPr>
              <a:lnSpc>
                <a:spcPct val="90000"/>
              </a:lnSpc>
            </a:pPr>
            <a:r>
              <a:rPr lang="sv-SE"/>
              <a:t>Min vårdplan</a:t>
            </a:r>
          </a:p>
        </p:txBody>
      </p:sp>
      <p:sp>
        <p:nvSpPr>
          <p:cNvPr id="71" name="Content Placeholder 2">
            <a:extLst>
              <a:ext uri="{FF2B5EF4-FFF2-40B4-BE49-F238E27FC236}">
                <a16:creationId xmlns:a16="http://schemas.microsoft.com/office/drawing/2014/main" id="{D30A3F76-10A0-4ED4-9B5E-6F3F6DCFAB33}"/>
              </a:ext>
            </a:extLst>
          </p:cNvPr>
          <p:cNvSpPr>
            <a:spLocks noGrp="1"/>
          </p:cNvSpPr>
          <p:nvPr>
            <p:ph sz="half" idx="2"/>
          </p:nvPr>
        </p:nvSpPr>
        <p:spPr>
          <a:xfrm>
            <a:off x="7003175" y="2484000"/>
            <a:ext cx="4140000" cy="3240000"/>
          </a:xfrm>
        </p:spPr>
        <p:txBody>
          <a:bodyPr>
            <a:normAutofit fontScale="92500" lnSpcReduction="10000"/>
          </a:bodyPr>
          <a:lstStyle/>
          <a:p>
            <a:pPr>
              <a:lnSpc>
                <a:spcPct val="90000"/>
              </a:lnSpc>
            </a:pPr>
            <a:r>
              <a:rPr lang="en-US" sz="1700" err="1"/>
              <a:t>Nationella</a:t>
            </a:r>
            <a:r>
              <a:rPr lang="en-US" sz="1700"/>
              <a:t> </a:t>
            </a:r>
            <a:r>
              <a:rPr lang="en-US" sz="1700" err="1"/>
              <a:t>cancerstrategin</a:t>
            </a:r>
            <a:endParaRPr lang="en-US" sz="1700"/>
          </a:p>
          <a:p>
            <a:pPr>
              <a:lnSpc>
                <a:spcPct val="90000"/>
              </a:lnSpc>
            </a:pPr>
            <a:r>
              <a:rPr lang="en-US" sz="1700"/>
              <a:t>Digital version via 1177</a:t>
            </a:r>
          </a:p>
          <a:p>
            <a:pPr>
              <a:lnSpc>
                <a:spcPct val="90000"/>
              </a:lnSpc>
            </a:pPr>
            <a:r>
              <a:rPr lang="en-US" sz="1700" err="1"/>
              <a:t>Aktuella</a:t>
            </a:r>
            <a:r>
              <a:rPr lang="en-US" sz="1700"/>
              <a:t> </a:t>
            </a:r>
            <a:r>
              <a:rPr lang="en-US" sz="1700" err="1"/>
              <a:t>diagnosgrupper</a:t>
            </a:r>
            <a:r>
              <a:rPr lang="en-US" sz="1700"/>
              <a:t>: </a:t>
            </a:r>
            <a:br>
              <a:rPr lang="en-US" sz="1700"/>
            </a:br>
            <a:r>
              <a:rPr lang="en-US" sz="1700"/>
              <a:t>-</a:t>
            </a:r>
            <a:r>
              <a:rPr lang="en-US" sz="1700" err="1"/>
              <a:t>Bröstcancer</a:t>
            </a:r>
            <a:br>
              <a:rPr lang="en-US" sz="1700"/>
            </a:br>
            <a:r>
              <a:rPr lang="en-US" sz="1700"/>
              <a:t>-</a:t>
            </a:r>
            <a:r>
              <a:rPr lang="en-US" sz="1700" err="1"/>
              <a:t>Äggstockscancer</a:t>
            </a:r>
            <a:br>
              <a:rPr lang="en-US" sz="1700"/>
            </a:br>
            <a:r>
              <a:rPr lang="en-US" sz="1700"/>
              <a:t>-</a:t>
            </a:r>
            <a:r>
              <a:rPr lang="en-US" sz="1700" err="1"/>
              <a:t>Prostatacancer</a:t>
            </a:r>
            <a:br>
              <a:rPr lang="en-US" sz="1700"/>
            </a:br>
            <a:r>
              <a:rPr lang="en-US" sz="1700"/>
              <a:t>-</a:t>
            </a:r>
            <a:r>
              <a:rPr lang="en-US" sz="1700" err="1"/>
              <a:t>Peniscancer</a:t>
            </a:r>
            <a:br>
              <a:rPr lang="en-US" sz="1700"/>
            </a:br>
            <a:r>
              <a:rPr lang="en-US" sz="1700"/>
              <a:t>-</a:t>
            </a:r>
            <a:r>
              <a:rPr lang="en-US" sz="1700" err="1"/>
              <a:t>urinblåsecancer</a:t>
            </a:r>
            <a:br>
              <a:rPr lang="en-US" sz="1700"/>
            </a:br>
            <a:r>
              <a:rPr lang="en-US" sz="1700"/>
              <a:t>-</a:t>
            </a:r>
            <a:r>
              <a:rPr lang="en-US" sz="1700" err="1"/>
              <a:t>Tjock</a:t>
            </a:r>
            <a:r>
              <a:rPr lang="en-US" sz="1700"/>
              <a:t> och </a:t>
            </a:r>
            <a:r>
              <a:rPr lang="en-US" sz="1700" err="1"/>
              <a:t>ändtarmscancer</a:t>
            </a:r>
            <a:br>
              <a:rPr lang="en-US" sz="1700"/>
            </a:br>
            <a:r>
              <a:rPr lang="en-US" sz="1700"/>
              <a:t>-</a:t>
            </a:r>
            <a:r>
              <a:rPr lang="en-US" sz="1700" err="1"/>
              <a:t>Tumörer</a:t>
            </a:r>
            <a:r>
              <a:rPr lang="en-US" sz="1700"/>
              <a:t> </a:t>
            </a:r>
            <a:r>
              <a:rPr lang="en-US" sz="1700" err="1"/>
              <a:t>i</a:t>
            </a:r>
            <a:r>
              <a:rPr lang="en-US" sz="1700"/>
              <a:t> </a:t>
            </a:r>
            <a:r>
              <a:rPr lang="en-US" sz="1700" err="1"/>
              <a:t>centrala</a:t>
            </a:r>
            <a:r>
              <a:rPr lang="en-US" sz="1700"/>
              <a:t> </a:t>
            </a:r>
            <a:r>
              <a:rPr lang="en-US" sz="1700" err="1"/>
              <a:t>nervsystemet</a:t>
            </a:r>
            <a:endParaRPr lang="en-US" sz="1700"/>
          </a:p>
          <a:p>
            <a:pPr>
              <a:lnSpc>
                <a:spcPct val="90000"/>
              </a:lnSpc>
            </a:pPr>
            <a:endParaRPr lang="en-US" sz="1700"/>
          </a:p>
          <a:p>
            <a:pPr>
              <a:lnSpc>
                <a:spcPct val="90000"/>
              </a:lnSpc>
            </a:pPr>
            <a:r>
              <a:rPr lang="en-US" sz="1700"/>
              <a:t>Digital </a:t>
            </a:r>
            <a:r>
              <a:rPr lang="en-US" sz="1700" err="1"/>
              <a:t>kontakt</a:t>
            </a:r>
            <a:r>
              <a:rPr lang="en-US" sz="1700"/>
              <a:t> med </a:t>
            </a:r>
            <a:r>
              <a:rPr lang="en-US" sz="1700" err="1"/>
              <a:t>kontaktsjuksköterska</a:t>
            </a:r>
            <a:endParaRPr lang="en-US" sz="1700"/>
          </a:p>
          <a:p>
            <a:pPr>
              <a:lnSpc>
                <a:spcPct val="90000"/>
              </a:lnSpc>
            </a:pPr>
            <a:r>
              <a:rPr lang="en-US" sz="1700" err="1"/>
              <a:t>Vårdplanen</a:t>
            </a:r>
            <a:r>
              <a:rPr lang="en-US" sz="1700"/>
              <a:t> </a:t>
            </a:r>
            <a:r>
              <a:rPr lang="en-US" sz="1700" err="1"/>
              <a:t>följer</a:t>
            </a:r>
            <a:r>
              <a:rPr lang="en-US" sz="1700"/>
              <a:t> </a:t>
            </a:r>
            <a:r>
              <a:rPr lang="en-US" sz="1700" err="1"/>
              <a:t>patientens</a:t>
            </a:r>
            <a:r>
              <a:rPr lang="en-US" sz="1700"/>
              <a:t> process</a:t>
            </a:r>
          </a:p>
        </p:txBody>
      </p:sp>
      <p:pic>
        <p:nvPicPr>
          <p:cNvPr id="2050" name="Picture 2" descr="En bild som visar text&#10;&#10;Automatiskt genererad beskrivning">
            <a:extLst>
              <a:ext uri="{FF2B5EF4-FFF2-40B4-BE49-F238E27FC236}">
                <a16:creationId xmlns:a16="http://schemas.microsoft.com/office/drawing/2014/main" id="{3170089E-2F21-4359-AF70-F95DB9B42E4B}"/>
              </a:ext>
            </a:extLst>
          </p:cNvPr>
          <p:cNvPicPr>
            <a:picLocks noGrp="1" noChangeAspect="1" noChangeArrowheads="1"/>
          </p:cNvPicPr>
          <p:nvPr>
            <p:ph type="pic" sz="quarter" idx="13"/>
          </p:nvPr>
        </p:nvPicPr>
        <p:blipFill rotWithShape="1">
          <a:blip r:embed="rId3">
            <a:extLst>
              <a:ext uri="{28A0092B-C50C-407E-A947-70E740481C1C}">
                <a14:useLocalDpi xmlns:a14="http://schemas.microsoft.com/office/drawing/2010/main" val="0"/>
              </a:ext>
            </a:extLst>
          </a:blip>
          <a:stretch/>
        </p:blipFill>
        <p:spPr bwMode="auto">
          <a:xfrm>
            <a:off x="345601" y="680275"/>
            <a:ext cx="5750400" cy="5497449"/>
          </a:xfrm>
          <a:prstGeom prst="rect">
            <a:avLst/>
          </a:prstGeom>
          <a:solidFill>
            <a:srgbClr val="FFFFFF"/>
          </a:solidFill>
        </p:spPr>
      </p:pic>
    </p:spTree>
    <p:extLst>
      <p:ext uri="{BB962C8B-B14F-4D97-AF65-F5344CB8AC3E}">
        <p14:creationId xmlns:p14="http://schemas.microsoft.com/office/powerpoint/2010/main" val="23704093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ED55E-418B-F3C7-094A-18E0A50CBCC5}"/>
              </a:ext>
            </a:extLst>
          </p:cNvPr>
          <p:cNvSpPr>
            <a:spLocks noGrp="1"/>
          </p:cNvSpPr>
          <p:nvPr>
            <p:ph type="title"/>
          </p:nvPr>
        </p:nvSpPr>
        <p:spPr/>
        <p:txBody>
          <a:bodyPr/>
          <a:lstStyle/>
          <a:p>
            <a:r>
              <a:rPr lang="en-US" err="1">
                <a:cs typeface="Arial"/>
              </a:rPr>
              <a:t>Införande</a:t>
            </a:r>
            <a:r>
              <a:rPr lang="en-US">
                <a:cs typeface="Arial"/>
              </a:rPr>
              <a:t> </a:t>
            </a:r>
            <a:r>
              <a:rPr lang="en-US" err="1">
                <a:cs typeface="Arial"/>
              </a:rPr>
              <a:t>pågår</a:t>
            </a:r>
          </a:p>
        </p:txBody>
      </p:sp>
      <p:sp>
        <p:nvSpPr>
          <p:cNvPr id="3" name="Content Placeholder 2">
            <a:extLst>
              <a:ext uri="{FF2B5EF4-FFF2-40B4-BE49-F238E27FC236}">
                <a16:creationId xmlns:a16="http://schemas.microsoft.com/office/drawing/2014/main" id="{B80DFCAB-0AE0-104D-54CC-7F9F0049257B}"/>
              </a:ext>
            </a:extLst>
          </p:cNvPr>
          <p:cNvSpPr>
            <a:spLocks noGrp="1"/>
          </p:cNvSpPr>
          <p:nvPr>
            <p:ph type="body" sz="quarter" idx="13"/>
          </p:nvPr>
        </p:nvSpPr>
        <p:spPr/>
        <p:txBody>
          <a:bodyPr vert="horz" lIns="91440" tIns="45720" rIns="91440" bIns="45720" rtlCol="0" anchor="t">
            <a:noAutofit/>
          </a:bodyPr>
          <a:lstStyle/>
          <a:p>
            <a:pPr marL="251460" indent="-251460"/>
            <a:r>
              <a:rPr lang="en-US" err="1"/>
              <a:t>Stöd</a:t>
            </a:r>
            <a:r>
              <a:rPr lang="en-US"/>
              <a:t> </a:t>
            </a:r>
            <a:r>
              <a:rPr lang="en-US" err="1"/>
              <a:t>efter</a:t>
            </a:r>
            <a:r>
              <a:rPr lang="en-US"/>
              <a:t> din </a:t>
            </a:r>
            <a:r>
              <a:rPr lang="en-US" err="1"/>
              <a:t>hjärtinfarkt</a:t>
            </a:r>
            <a:r>
              <a:rPr lang="en-US"/>
              <a:t> (</a:t>
            </a:r>
            <a:r>
              <a:rPr lang="en-US" err="1"/>
              <a:t>avtal</a:t>
            </a:r>
            <a:r>
              <a:rPr lang="en-US"/>
              <a:t> med Region Stockholm)</a:t>
            </a:r>
            <a:endParaRPr lang="en-US">
              <a:cs typeface="Arial"/>
            </a:endParaRPr>
          </a:p>
          <a:p>
            <a:pPr marL="251460" indent="-251460"/>
            <a:r>
              <a:rPr lang="en-US" err="1"/>
              <a:t>Stöd</a:t>
            </a:r>
            <a:r>
              <a:rPr lang="en-US"/>
              <a:t> vid </a:t>
            </a:r>
            <a:r>
              <a:rPr lang="en-US" err="1"/>
              <a:t>kranskärlssjukdom</a:t>
            </a:r>
            <a:r>
              <a:rPr lang="en-US"/>
              <a:t> (</a:t>
            </a:r>
            <a:r>
              <a:rPr lang="en-US" err="1"/>
              <a:t>avtal</a:t>
            </a:r>
            <a:r>
              <a:rPr lang="en-US"/>
              <a:t> med Region Stockholm)</a:t>
            </a:r>
            <a:endParaRPr lang="en-US">
              <a:cs typeface="Arial"/>
            </a:endParaRPr>
          </a:p>
          <a:p>
            <a:pPr marL="251460" indent="-251460"/>
            <a:r>
              <a:rPr lang="en-US" err="1"/>
              <a:t>Smärtskolan</a:t>
            </a:r>
            <a:r>
              <a:rPr lang="en-US"/>
              <a:t> (Västra Götalandsregionen)</a:t>
            </a:r>
            <a:endParaRPr lang="en-US">
              <a:cs typeface="Arial"/>
            </a:endParaRPr>
          </a:p>
          <a:p>
            <a:pPr marL="251460" indent="-251460"/>
            <a:r>
              <a:rPr lang="en-US" err="1"/>
              <a:t>Lär</a:t>
            </a:r>
            <a:r>
              <a:rPr lang="en-US"/>
              <a:t> dig </a:t>
            </a:r>
            <a:r>
              <a:rPr lang="en-US" err="1"/>
              <a:t>mer</a:t>
            </a:r>
            <a:r>
              <a:rPr lang="en-US"/>
              <a:t> om AST (egenutveckling)</a:t>
            </a:r>
            <a:endParaRPr lang="en-US">
              <a:cs typeface="Arial"/>
            </a:endParaRPr>
          </a:p>
        </p:txBody>
      </p:sp>
    </p:spTree>
    <p:extLst>
      <p:ext uri="{BB962C8B-B14F-4D97-AF65-F5344CB8AC3E}">
        <p14:creationId xmlns:p14="http://schemas.microsoft.com/office/powerpoint/2010/main" val="18505464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59129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A8121302-F175-49F7-9325-6BC424AE0C12}"/>
              </a:ext>
            </a:extLst>
          </p:cNvPr>
          <p:cNvSpPr>
            <a:spLocks noGrp="1"/>
          </p:cNvSpPr>
          <p:nvPr>
            <p:ph type="title"/>
          </p:nvPr>
        </p:nvSpPr>
        <p:spPr>
          <a:xfrm>
            <a:off x="1773496" y="972000"/>
            <a:ext cx="8640000" cy="1325563"/>
          </a:xfrm>
        </p:spPr>
        <p:txBody>
          <a:bodyPr anchor="b">
            <a:normAutofit/>
          </a:bodyPr>
          <a:lstStyle/>
          <a:p>
            <a:r>
              <a:rPr lang="sv-SE"/>
              <a:t>Nationell patientöversikt (NPÖ)</a:t>
            </a:r>
          </a:p>
        </p:txBody>
      </p:sp>
      <p:pic>
        <p:nvPicPr>
          <p:cNvPr id="8" name="Platshållare för innehåll 7" descr="En bild som visar inomhus, person, man, håller&#10;&#10;Automatiskt genererad beskrivning">
            <a:extLst>
              <a:ext uri="{FF2B5EF4-FFF2-40B4-BE49-F238E27FC236}">
                <a16:creationId xmlns:a16="http://schemas.microsoft.com/office/drawing/2014/main" id="{8518E2D2-0C09-4D2D-A79D-4412D8EC5222}"/>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13944" r="34945"/>
          <a:stretch/>
        </p:blipFill>
        <p:spPr>
          <a:xfrm>
            <a:off x="1773496" y="2484000"/>
            <a:ext cx="4140000" cy="3240000"/>
          </a:xfrm>
          <a:noFill/>
        </p:spPr>
      </p:pic>
      <p:sp>
        <p:nvSpPr>
          <p:cNvPr id="6" name="Platshållare för text 5">
            <a:extLst>
              <a:ext uri="{FF2B5EF4-FFF2-40B4-BE49-F238E27FC236}">
                <a16:creationId xmlns:a16="http://schemas.microsoft.com/office/drawing/2014/main" id="{03891D20-6A63-4A45-AC79-A3ABDA5CF998}"/>
              </a:ext>
            </a:extLst>
          </p:cNvPr>
          <p:cNvSpPr>
            <a:spLocks noGrp="1"/>
          </p:cNvSpPr>
          <p:nvPr>
            <p:ph sz="half" idx="2"/>
          </p:nvPr>
        </p:nvSpPr>
        <p:spPr>
          <a:xfrm>
            <a:off x="6273496" y="2484000"/>
            <a:ext cx="4140000" cy="3240000"/>
          </a:xfrm>
        </p:spPr>
        <p:txBody>
          <a:bodyPr vert="horz" lIns="91440" tIns="45720" rIns="91440" bIns="45720" rtlCol="0">
            <a:normAutofit/>
          </a:bodyPr>
          <a:lstStyle/>
          <a:p>
            <a:pPr marL="251460" lvl="0" indent="-251460" rtl="0">
              <a:buChar char="•"/>
            </a:pPr>
            <a:r>
              <a:rPr lang="sv-SE" b="0" i="0" u="none" strike="noStrike"/>
              <a:t>IT-stöd för sammanhållen journalföring</a:t>
            </a:r>
            <a:r>
              <a:rPr lang="en-US" b="0" i="0" u="none" strike="noStrike"/>
              <a:t> </a:t>
            </a:r>
            <a:r>
              <a:rPr lang="en-US" b="0" i="0"/>
              <a:t>​</a:t>
            </a:r>
          </a:p>
          <a:p>
            <a:pPr marL="251460" lvl="0" indent="-251460" rtl="0">
              <a:buChar char="•"/>
            </a:pPr>
            <a:r>
              <a:rPr lang="en-US" b="0" i="0" err="1"/>
              <a:t>Nationell</a:t>
            </a:r>
            <a:r>
              <a:rPr lang="en-US" b="0" i="0"/>
              <a:t> e-</a:t>
            </a:r>
            <a:r>
              <a:rPr lang="en-US" b="0" i="0" err="1"/>
              <a:t>tjänst</a:t>
            </a:r>
            <a:r>
              <a:rPr lang="en-US" b="0" i="0"/>
              <a:t> </a:t>
            </a:r>
            <a:r>
              <a:rPr lang="en-US" b="0" i="0" err="1"/>
              <a:t>som</a:t>
            </a:r>
            <a:r>
              <a:rPr lang="en-US" b="0" i="0"/>
              <a:t> </a:t>
            </a:r>
            <a:r>
              <a:rPr lang="en-US" b="0" i="0" err="1"/>
              <a:t>förvaltas</a:t>
            </a:r>
            <a:r>
              <a:rPr lang="en-US" b="0" i="0"/>
              <a:t> och </a:t>
            </a:r>
            <a:r>
              <a:rPr lang="en-US" err="1"/>
              <a:t>vidareutvecklas</a:t>
            </a:r>
            <a:r>
              <a:rPr lang="en-US"/>
              <a:t> av </a:t>
            </a:r>
            <a:r>
              <a:rPr lang="en-US" err="1"/>
              <a:t>Inera</a:t>
            </a:r>
            <a:r>
              <a:rPr lang="en-US"/>
              <a:t> </a:t>
            </a:r>
            <a:r>
              <a:rPr lang="en-US" err="1"/>
              <a:t>på</a:t>
            </a:r>
            <a:r>
              <a:rPr lang="en-US"/>
              <a:t> </a:t>
            </a:r>
            <a:r>
              <a:rPr lang="en-US" err="1"/>
              <a:t>uppdrag</a:t>
            </a:r>
            <a:r>
              <a:rPr lang="en-US"/>
              <a:t> av </a:t>
            </a:r>
            <a:r>
              <a:rPr lang="en-US" err="1"/>
              <a:t>alla</a:t>
            </a:r>
            <a:r>
              <a:rPr lang="en-US"/>
              <a:t> </a:t>
            </a:r>
            <a:r>
              <a:rPr lang="en-US" err="1"/>
              <a:t>regioner</a:t>
            </a:r>
            <a:r>
              <a:rPr lang="en-US"/>
              <a:t> och </a:t>
            </a:r>
            <a:r>
              <a:rPr lang="en-US" err="1"/>
              <a:t>kommuner</a:t>
            </a:r>
            <a:endParaRPr lang="en-US"/>
          </a:p>
          <a:p>
            <a:pPr marL="251460" lvl="0" indent="-251460" rtl="0">
              <a:buChar char="•"/>
            </a:pPr>
            <a:r>
              <a:rPr lang="en-US" err="1"/>
              <a:t>Tjänsten</a:t>
            </a:r>
            <a:r>
              <a:rPr lang="en-US"/>
              <a:t> </a:t>
            </a:r>
            <a:r>
              <a:rPr lang="en-US" err="1"/>
              <a:t>används</a:t>
            </a:r>
            <a:r>
              <a:rPr lang="en-US"/>
              <a:t> av </a:t>
            </a:r>
            <a:r>
              <a:rPr lang="en-US" err="1"/>
              <a:t>alla</a:t>
            </a:r>
            <a:r>
              <a:rPr lang="en-US"/>
              <a:t> </a:t>
            </a:r>
            <a:r>
              <a:rPr lang="en-US" err="1"/>
              <a:t>regioner</a:t>
            </a:r>
            <a:r>
              <a:rPr lang="en-US"/>
              <a:t> och </a:t>
            </a:r>
            <a:r>
              <a:rPr lang="en-US" err="1"/>
              <a:t>kommuner</a:t>
            </a:r>
            <a:r>
              <a:rPr lang="en-US"/>
              <a:t> </a:t>
            </a:r>
            <a:r>
              <a:rPr lang="en-US" err="1"/>
              <a:t>i</a:t>
            </a:r>
            <a:r>
              <a:rPr lang="en-US"/>
              <a:t> Sverige</a:t>
            </a:r>
          </a:p>
          <a:p>
            <a:pPr marL="0" lvl="0" indent="0" rtl="0">
              <a:buNone/>
            </a:pPr>
            <a:endParaRPr lang="en-US" b="0" i="1"/>
          </a:p>
          <a:p>
            <a:pPr marL="0" lvl="0" indent="0" rtl="0">
              <a:buNone/>
            </a:pPr>
            <a:endParaRPr lang="en-US" b="0" i="0"/>
          </a:p>
        </p:txBody>
      </p:sp>
    </p:spTree>
    <p:extLst>
      <p:ext uri="{BB962C8B-B14F-4D97-AF65-F5344CB8AC3E}">
        <p14:creationId xmlns:p14="http://schemas.microsoft.com/office/powerpoint/2010/main" val="33031508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C35E0FF5-ECD0-4A04-B1E0-45E53F698DC2}"/>
              </a:ext>
            </a:extLst>
          </p:cNvPr>
          <p:cNvSpPr>
            <a:spLocks noGrp="1"/>
          </p:cNvSpPr>
          <p:nvPr>
            <p:ph type="title"/>
          </p:nvPr>
        </p:nvSpPr>
        <p:spPr>
          <a:xfrm>
            <a:off x="1773496" y="972000"/>
            <a:ext cx="8640000" cy="1325563"/>
          </a:xfrm>
        </p:spPr>
        <p:txBody>
          <a:bodyPr anchor="b">
            <a:normAutofit/>
          </a:bodyPr>
          <a:lstStyle/>
          <a:p>
            <a:r>
              <a:rPr lang="sv-SE"/>
              <a:t>Producent innebär </a:t>
            </a:r>
            <a:r>
              <a:rPr lang="sv-SE" i="1"/>
              <a:t>att</a:t>
            </a:r>
          </a:p>
        </p:txBody>
      </p:sp>
      <p:pic>
        <p:nvPicPr>
          <p:cNvPr id="8" name="Platshållare för innehåll 4" descr="En bild som visar rum, kvinna, bord&#10;&#10;Automatiskt genererad beskrivning">
            <a:extLst>
              <a:ext uri="{FF2B5EF4-FFF2-40B4-BE49-F238E27FC236}">
                <a16:creationId xmlns:a16="http://schemas.microsoft.com/office/drawing/2014/main" id="{8446DB5F-934F-4181-ADAE-F835DA078B6B}"/>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773496" y="2790064"/>
            <a:ext cx="4140000" cy="2627872"/>
          </a:xfrm>
          <a:noFill/>
        </p:spPr>
      </p:pic>
      <p:sp>
        <p:nvSpPr>
          <p:cNvPr id="6" name="Platshållare för text 5">
            <a:extLst>
              <a:ext uri="{FF2B5EF4-FFF2-40B4-BE49-F238E27FC236}">
                <a16:creationId xmlns:a16="http://schemas.microsoft.com/office/drawing/2014/main" id="{7B145F16-6914-4D9D-BDFA-B400CF856B6E}"/>
              </a:ext>
            </a:extLst>
          </p:cNvPr>
          <p:cNvSpPr>
            <a:spLocks noGrp="1"/>
          </p:cNvSpPr>
          <p:nvPr>
            <p:ph sz="half" idx="2"/>
          </p:nvPr>
        </p:nvSpPr>
        <p:spPr>
          <a:xfrm>
            <a:off x="6273496" y="2484000"/>
            <a:ext cx="4140000" cy="3240000"/>
          </a:xfrm>
        </p:spPr>
        <p:txBody>
          <a:bodyPr>
            <a:normAutofit/>
          </a:bodyPr>
          <a:lstStyle/>
          <a:p>
            <a:pPr>
              <a:lnSpc>
                <a:spcPct val="90000"/>
              </a:lnSpc>
            </a:pPr>
            <a:r>
              <a:rPr lang="sv-SE"/>
              <a:t>Vårdgivaren har anslutit ett eller flera vårdinformationssystem (journalsystem) till NPÖ och publicerar vårdinformation för  sammanhållen journalföring</a:t>
            </a:r>
            <a:br>
              <a:rPr lang="sv-SE"/>
            </a:br>
            <a:endParaRPr lang="sv-SE"/>
          </a:p>
          <a:p>
            <a:r>
              <a:rPr lang="sv-SE"/>
              <a:t>Alla regioner är anslutna som konsument och producent</a:t>
            </a:r>
          </a:p>
          <a:p>
            <a:pPr>
              <a:lnSpc>
                <a:spcPct val="90000"/>
              </a:lnSpc>
            </a:pPr>
            <a:endParaRPr lang="sv-SE"/>
          </a:p>
          <a:p>
            <a:pPr marL="0" indent="0">
              <a:lnSpc>
                <a:spcPct val="90000"/>
              </a:lnSpc>
              <a:buNone/>
            </a:pPr>
            <a:endParaRPr lang="sv-SE"/>
          </a:p>
        </p:txBody>
      </p:sp>
    </p:spTree>
    <p:extLst>
      <p:ext uri="{BB962C8B-B14F-4D97-AF65-F5344CB8AC3E}">
        <p14:creationId xmlns:p14="http://schemas.microsoft.com/office/powerpoint/2010/main" val="10138960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C8487D2-907F-4D60-BF4F-2F124FDB69EC}"/>
              </a:ext>
            </a:extLst>
          </p:cNvPr>
          <p:cNvSpPr>
            <a:spLocks noGrp="1"/>
          </p:cNvSpPr>
          <p:nvPr>
            <p:ph type="title"/>
          </p:nvPr>
        </p:nvSpPr>
        <p:spPr>
          <a:xfrm>
            <a:off x="1773496" y="972000"/>
            <a:ext cx="8640000" cy="1325563"/>
          </a:xfrm>
        </p:spPr>
        <p:txBody>
          <a:bodyPr anchor="b">
            <a:normAutofit/>
          </a:bodyPr>
          <a:lstStyle/>
          <a:p>
            <a:r>
              <a:rPr lang="sv-SE"/>
              <a:t>Konsument innebär </a:t>
            </a:r>
            <a:r>
              <a:rPr lang="sv-SE" i="1"/>
              <a:t>att </a:t>
            </a:r>
          </a:p>
        </p:txBody>
      </p:sp>
      <p:sp>
        <p:nvSpPr>
          <p:cNvPr id="3" name="Platshållare för text 2">
            <a:extLst>
              <a:ext uri="{FF2B5EF4-FFF2-40B4-BE49-F238E27FC236}">
                <a16:creationId xmlns:a16="http://schemas.microsoft.com/office/drawing/2014/main" id="{504C2406-C394-4477-A9AB-0093E39A620F}"/>
              </a:ext>
            </a:extLst>
          </p:cNvPr>
          <p:cNvSpPr>
            <a:spLocks noGrp="1"/>
          </p:cNvSpPr>
          <p:nvPr>
            <p:ph sz="half" idx="1"/>
          </p:nvPr>
        </p:nvSpPr>
        <p:spPr>
          <a:xfrm>
            <a:off x="1773496" y="2484000"/>
            <a:ext cx="4140000" cy="3240000"/>
          </a:xfrm>
        </p:spPr>
        <p:txBody>
          <a:bodyPr>
            <a:normAutofit/>
          </a:bodyPr>
          <a:lstStyle/>
          <a:p>
            <a:r>
              <a:rPr lang="sv-SE"/>
              <a:t>Vårdgivaren har infört NPÖ som ett arbetsverktyg och kan ta del av vårdinformation från andra vårdgivare</a:t>
            </a:r>
            <a:br>
              <a:rPr lang="sv-SE"/>
            </a:br>
            <a:endParaRPr lang="sv-SE"/>
          </a:p>
          <a:p>
            <a:r>
              <a:rPr lang="sv-SE"/>
              <a:t>Alla kommuner i Värmland är anslutna som konsument</a:t>
            </a:r>
          </a:p>
        </p:txBody>
      </p:sp>
      <p:pic>
        <p:nvPicPr>
          <p:cNvPr id="5" name="Platshållare för innehåll 4" descr="En bild som visar rum, kvinna, bord&#10;&#10;Automatiskt genererad beskrivning">
            <a:extLst>
              <a:ext uri="{FF2B5EF4-FFF2-40B4-BE49-F238E27FC236}">
                <a16:creationId xmlns:a16="http://schemas.microsoft.com/office/drawing/2014/main" id="{B4C42338-2D5F-4FCB-9E62-08A2E7945633}"/>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273496" y="2790064"/>
            <a:ext cx="4140000" cy="2627872"/>
          </a:xfrm>
          <a:noFill/>
        </p:spPr>
      </p:pic>
    </p:spTree>
    <p:extLst>
      <p:ext uri="{BB962C8B-B14F-4D97-AF65-F5344CB8AC3E}">
        <p14:creationId xmlns:p14="http://schemas.microsoft.com/office/powerpoint/2010/main" val="39260898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39129A98-4EEF-4483-A6A3-43D04FC05084}"/>
              </a:ext>
            </a:extLst>
          </p:cNvPr>
          <p:cNvSpPr>
            <a:spLocks noGrp="1"/>
          </p:cNvSpPr>
          <p:nvPr>
            <p:ph type="title"/>
          </p:nvPr>
        </p:nvSpPr>
        <p:spPr>
          <a:xfrm>
            <a:off x="2496809" y="972000"/>
            <a:ext cx="7885682" cy="1325563"/>
          </a:xfrm>
        </p:spPr>
        <p:txBody>
          <a:bodyPr/>
          <a:lstStyle/>
          <a:p>
            <a:r>
              <a:rPr lang="sv-SE"/>
              <a:t>Krav och grundläggande förutsättningar</a:t>
            </a:r>
          </a:p>
        </p:txBody>
      </p:sp>
      <p:sp>
        <p:nvSpPr>
          <p:cNvPr id="4" name="Platshållare för text 3">
            <a:extLst>
              <a:ext uri="{FF2B5EF4-FFF2-40B4-BE49-F238E27FC236}">
                <a16:creationId xmlns:a16="http://schemas.microsoft.com/office/drawing/2014/main" id="{358FCFDD-3F2C-4CE4-A90A-B27D24B3B919}"/>
              </a:ext>
            </a:extLst>
          </p:cNvPr>
          <p:cNvSpPr>
            <a:spLocks noGrp="1"/>
          </p:cNvSpPr>
          <p:nvPr>
            <p:ph type="body" sz="quarter" idx="13"/>
          </p:nvPr>
        </p:nvSpPr>
        <p:spPr>
          <a:xfrm>
            <a:off x="2496808" y="2482850"/>
            <a:ext cx="8163475" cy="3240000"/>
          </a:xfrm>
        </p:spPr>
        <p:txBody>
          <a:bodyPr/>
          <a:lstStyle/>
          <a:p>
            <a:r>
              <a:rPr lang="sv-SE"/>
              <a:t>Vårdrelation föreligger </a:t>
            </a:r>
          </a:p>
          <a:p>
            <a:r>
              <a:rPr lang="sv-SE"/>
              <a:t>Patienten har inte begränsat elektronisk åtkomst (spärr)</a:t>
            </a:r>
          </a:p>
          <a:p>
            <a:r>
              <a:rPr lang="sv-SE"/>
              <a:t>Patienten ger samtycke till sammanhållen journalföring</a:t>
            </a:r>
          </a:p>
          <a:p>
            <a:r>
              <a:rPr lang="sv-SE"/>
              <a:t>Patienten ger samtycke till läkemedelsförteckningen</a:t>
            </a:r>
          </a:p>
          <a:p>
            <a:r>
              <a:rPr lang="sv-SE"/>
              <a:t>Medarbetaruppdrag och säker autentisering (SITHS-kort)</a:t>
            </a:r>
          </a:p>
          <a:p>
            <a:r>
              <a:rPr lang="sv-SE"/>
              <a:t>Vårdgivaren ska göra systematiska och återkommande loggkontroller av om någon obehörigen kommer åt patientuppgifter i vårdinformationssystemen</a:t>
            </a:r>
            <a:br>
              <a:rPr lang="sv-SE"/>
            </a:br>
            <a:endParaRPr lang="sv-SE"/>
          </a:p>
        </p:txBody>
      </p:sp>
    </p:spTree>
    <p:extLst>
      <p:ext uri="{BB962C8B-B14F-4D97-AF65-F5344CB8AC3E}">
        <p14:creationId xmlns:p14="http://schemas.microsoft.com/office/powerpoint/2010/main" val="351902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linds(horizont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linds(horizont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linds(horizontal)">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blinds(horizontal)">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6894B797-5067-4198-AA43-08811C1A6026}"/>
              </a:ext>
            </a:extLst>
          </p:cNvPr>
          <p:cNvSpPr>
            <a:spLocks noGrp="1"/>
          </p:cNvSpPr>
          <p:nvPr>
            <p:ph type="title"/>
          </p:nvPr>
        </p:nvSpPr>
        <p:spPr>
          <a:xfrm>
            <a:off x="2496808" y="972000"/>
            <a:ext cx="8420007" cy="1325563"/>
          </a:xfrm>
        </p:spPr>
        <p:txBody>
          <a:bodyPr/>
          <a:lstStyle/>
          <a:p>
            <a:r>
              <a:rPr lang="sv-SE"/>
              <a:t>När kan du ta del av vårdinformation från andra vårdgivare? </a:t>
            </a:r>
          </a:p>
        </p:txBody>
      </p:sp>
      <p:sp>
        <p:nvSpPr>
          <p:cNvPr id="8" name="Platshållare för text 7">
            <a:extLst>
              <a:ext uri="{FF2B5EF4-FFF2-40B4-BE49-F238E27FC236}">
                <a16:creationId xmlns:a16="http://schemas.microsoft.com/office/drawing/2014/main" id="{C63AF4C0-DCEE-42A9-857C-CA9345E5F9D3}"/>
              </a:ext>
            </a:extLst>
          </p:cNvPr>
          <p:cNvSpPr>
            <a:spLocks noGrp="1"/>
          </p:cNvSpPr>
          <p:nvPr>
            <p:ph type="body" sz="quarter" idx="13"/>
          </p:nvPr>
        </p:nvSpPr>
        <p:spPr>
          <a:xfrm>
            <a:off x="2496809" y="2482849"/>
            <a:ext cx="8420006" cy="3960813"/>
          </a:xfrm>
        </p:spPr>
        <p:txBody>
          <a:bodyPr/>
          <a:lstStyle/>
          <a:p>
            <a:r>
              <a:rPr lang="sv-SE" sz="2800"/>
              <a:t>Uppgifterna rör en patient som det finns en aktuell patientrelation med </a:t>
            </a:r>
          </a:p>
          <a:p>
            <a:r>
              <a:rPr lang="sv-SE" sz="2800"/>
              <a:t>Uppgifterna kan antas ha betydelse för att förebygga, utreda eller behandla sjukdomar och skador hos patienten </a:t>
            </a:r>
          </a:p>
          <a:p>
            <a:r>
              <a:rPr lang="sv-SE" sz="2800"/>
              <a:t>Patienten ger sitt samtycke</a:t>
            </a:r>
          </a:p>
        </p:txBody>
      </p:sp>
    </p:spTree>
    <p:extLst>
      <p:ext uri="{BB962C8B-B14F-4D97-AF65-F5344CB8AC3E}">
        <p14:creationId xmlns:p14="http://schemas.microsoft.com/office/powerpoint/2010/main" val="1201915108"/>
      </p:ext>
    </p:extLst>
  </p:cSld>
  <p:clrMapOvr>
    <a:masterClrMapping/>
  </p:clrMapOvr>
</p:sld>
</file>

<file path=ppt/theme/theme1.xml><?xml version="1.0" encoding="utf-8"?>
<a:theme xmlns:a="http://schemas.openxmlformats.org/drawingml/2006/main" name="Region Varmland">
  <a:themeElements>
    <a:clrScheme name="Region Varmland farger">
      <a:dk1>
        <a:srgbClr val="000000"/>
      </a:dk1>
      <a:lt1>
        <a:srgbClr val="FFFFFF"/>
      </a:lt1>
      <a:dk2>
        <a:srgbClr val="6F6E68"/>
      </a:dk2>
      <a:lt2>
        <a:srgbClr val="E7E6E6"/>
      </a:lt2>
      <a:accent1>
        <a:srgbClr val="003A70"/>
      </a:accent1>
      <a:accent2>
        <a:srgbClr val="93328E"/>
      </a:accent2>
      <a:accent3>
        <a:srgbClr val="008264"/>
      </a:accent3>
      <a:accent4>
        <a:srgbClr val="F9B000"/>
      </a:accent4>
      <a:accent5>
        <a:srgbClr val="005EB8"/>
      </a:accent5>
      <a:accent6>
        <a:srgbClr val="AA112C"/>
      </a:accent6>
      <a:hlink>
        <a:srgbClr val="003A70"/>
      </a:hlink>
      <a:folHlink>
        <a:srgbClr val="93328E"/>
      </a:folHlink>
    </a:clrScheme>
    <a:fontScheme name="Region Varmla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Region Värmland" id="{D301F77F-05F8-4EAC-B0A7-77EEF84B37BE}" vid="{0349C4BF-E19F-44D1-80A2-52EBC7B72535}"/>
    </a:ext>
  </a:extLst>
</a:theme>
</file>

<file path=ppt/theme/theme2.xml><?xml version="1.0" encoding="utf-8"?>
<a:theme xmlns:a="http://schemas.openxmlformats.org/drawingml/2006/main" name="Region Varmland Grå">
  <a:themeElements>
    <a:clrScheme name="Region Varmland farger">
      <a:dk1>
        <a:srgbClr val="000000"/>
      </a:dk1>
      <a:lt1>
        <a:srgbClr val="FFFFFF"/>
      </a:lt1>
      <a:dk2>
        <a:srgbClr val="6F6E68"/>
      </a:dk2>
      <a:lt2>
        <a:srgbClr val="E7E6E6"/>
      </a:lt2>
      <a:accent1>
        <a:srgbClr val="003A70"/>
      </a:accent1>
      <a:accent2>
        <a:srgbClr val="93328E"/>
      </a:accent2>
      <a:accent3>
        <a:srgbClr val="008264"/>
      </a:accent3>
      <a:accent4>
        <a:srgbClr val="F9B000"/>
      </a:accent4>
      <a:accent5>
        <a:srgbClr val="005EB8"/>
      </a:accent5>
      <a:accent6>
        <a:srgbClr val="AA112C"/>
      </a:accent6>
      <a:hlink>
        <a:srgbClr val="003A70"/>
      </a:hlink>
      <a:folHlink>
        <a:srgbClr val="93328E"/>
      </a:folHlink>
    </a:clrScheme>
    <a:fontScheme name="Region Varmla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Region Värmland" id="{D301F77F-05F8-4EAC-B0A7-77EEF84B37BE}" vid="{BA14B6D6-CCF9-4C6F-B87B-D4013CFA3824}"/>
    </a:ext>
  </a:extLst>
</a:theme>
</file>

<file path=ppt/theme/theme3.xml><?xml version="1.0" encoding="utf-8"?>
<a:theme xmlns:a="http://schemas.openxmlformats.org/drawingml/2006/main" name="Stor rubrik">
  <a:themeElements>
    <a:clrScheme name="Region Värmland-HEX">
      <a:dk1>
        <a:srgbClr val="000000"/>
      </a:dk1>
      <a:lt1>
        <a:srgbClr val="FFFFFF"/>
      </a:lt1>
      <a:dk2>
        <a:srgbClr val="6F6E68"/>
      </a:dk2>
      <a:lt2>
        <a:srgbClr val="E7E6E6"/>
      </a:lt2>
      <a:accent1>
        <a:srgbClr val="003A70"/>
      </a:accent1>
      <a:accent2>
        <a:srgbClr val="93328E"/>
      </a:accent2>
      <a:accent3>
        <a:srgbClr val="008264"/>
      </a:accent3>
      <a:accent4>
        <a:srgbClr val="F9B000"/>
      </a:accent4>
      <a:accent5>
        <a:srgbClr val="005EB8"/>
      </a:accent5>
      <a:accent6>
        <a:srgbClr val="AA112C"/>
      </a:accent6>
      <a:hlink>
        <a:srgbClr val="003A70"/>
      </a:hlink>
      <a:folHlink>
        <a:srgbClr val="93328E"/>
      </a:folHlink>
    </a:clrScheme>
    <a:fontScheme name="Region Varmla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Region Värmland" id="{D301F77F-05F8-4EAC-B0A7-77EEF84B37BE}" vid="{E6EA708E-2F9B-4427-93FC-14D83DF272B5}"/>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5E0CF10C1A5C24FA5E5F19DDE4213C2" ma:contentTypeVersion="4" ma:contentTypeDescription="Create a new document." ma:contentTypeScope="" ma:versionID="d10146800d10d10d9ea9e8ef03c4f3ee">
  <xsd:schema xmlns:xsd="http://www.w3.org/2001/XMLSchema" xmlns:xs="http://www.w3.org/2001/XMLSchema" xmlns:p="http://schemas.microsoft.com/office/2006/metadata/properties" xmlns:ns2="aeb7dcb5-3a87-4cfe-90e6-cf50bcac73a3" xmlns:ns3="d2b1fd84-f092-4ec1-9151-f65dd51224ce" targetNamespace="http://schemas.microsoft.com/office/2006/metadata/properties" ma:root="true" ma:fieldsID="4034dee268b53c2db44751120d278d08" ns2:_="" ns3:_="">
    <xsd:import namespace="aeb7dcb5-3a87-4cfe-90e6-cf50bcac73a3"/>
    <xsd:import namespace="d2b1fd84-f092-4ec1-9151-f65dd51224c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b7dcb5-3a87-4cfe-90e6-cf50bcac73a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2b1fd84-f092-4ec1-9151-f65dd51224c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BD9F12A-3B64-42C9-BEB8-910FA548F735}">
  <ds:schemaRefs>
    <ds:schemaRef ds:uri="aeb7dcb5-3a87-4cfe-90e6-cf50bcac73a3"/>
    <ds:schemaRef ds:uri="d2b1fd84-f092-4ec1-9151-f65dd51224c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C0979053-3548-4A22-9327-683C70088044}">
  <ds:schemaRefs>
    <ds:schemaRef ds:uri="http://schemas.microsoft.com/sharepoint/v3/contenttype/forms"/>
  </ds:schemaRefs>
</ds:datastoreItem>
</file>

<file path=customXml/itemProps3.xml><?xml version="1.0" encoding="utf-8"?>
<ds:datastoreItem xmlns:ds="http://schemas.openxmlformats.org/officeDocument/2006/customXml" ds:itemID="{CBCF700B-CBC2-4638-9E04-7813AA1F9319}">
  <ds:schemaRefs>
    <ds:schemaRef ds:uri="aeb7dcb5-3a87-4cfe-90e6-cf50bcac73a3"/>
    <ds:schemaRef ds:uri="d2b1fd84-f092-4ec1-9151-f65dd51224c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3209</Words>
  <Application>Microsoft Office PowerPoint</Application>
  <PresentationFormat>Bredbild</PresentationFormat>
  <Paragraphs>253</Paragraphs>
  <Slides>42</Slides>
  <Notes>18</Notes>
  <HiddenSlides>1</HiddenSlides>
  <MMClips>0</MMClips>
  <ScaleCrop>false</ScaleCrop>
  <HeadingPairs>
    <vt:vector size="6" baseType="variant">
      <vt:variant>
        <vt:lpstr>Använt teckensnitt</vt:lpstr>
      </vt:variant>
      <vt:variant>
        <vt:i4>5</vt:i4>
      </vt:variant>
      <vt:variant>
        <vt:lpstr>Tema</vt:lpstr>
      </vt:variant>
      <vt:variant>
        <vt:i4>3</vt:i4>
      </vt:variant>
      <vt:variant>
        <vt:lpstr>Bildrubriker</vt:lpstr>
      </vt:variant>
      <vt:variant>
        <vt:i4>42</vt:i4>
      </vt:variant>
    </vt:vector>
  </HeadingPairs>
  <TitlesOfParts>
    <vt:vector size="50" baseType="lpstr">
      <vt:lpstr>Arial</vt:lpstr>
      <vt:lpstr>Calibri</vt:lpstr>
      <vt:lpstr>Courier New</vt:lpstr>
      <vt:lpstr>Segoe UI</vt:lpstr>
      <vt:lpstr>Times New Roman</vt:lpstr>
      <vt:lpstr>Region Varmland</vt:lpstr>
      <vt:lpstr>Region Varmland Grå</vt:lpstr>
      <vt:lpstr>Stor rubrik</vt:lpstr>
      <vt:lpstr>Nätverksträff vårdval fysioterapi</vt:lpstr>
      <vt:lpstr>Presentation</vt:lpstr>
      <vt:lpstr>     Nationell patientöversikt (NPÖ)</vt:lpstr>
      <vt:lpstr>Patientdatalagen</vt:lpstr>
      <vt:lpstr>Nationell patientöversikt (NPÖ)</vt:lpstr>
      <vt:lpstr>Producent innebär att</vt:lpstr>
      <vt:lpstr>Konsument innebär att </vt:lpstr>
      <vt:lpstr>Krav och grundläggande förutsättningar</vt:lpstr>
      <vt:lpstr>När kan du ta del av vårdinformation från andra vårdgivare? </vt:lpstr>
      <vt:lpstr>Samma källsystem</vt:lpstr>
      <vt:lpstr>Nationell målbild och beslut i HCL </vt:lpstr>
      <vt:lpstr>Nationell målbild och ramverk/ regelverk  </vt:lpstr>
      <vt:lpstr>Nationellt ramverk för sammanhållen journalföring innebär</vt:lpstr>
      <vt:lpstr>Vårdinformation som Region Värmland publicerar till NPÖ </vt:lpstr>
      <vt:lpstr>Vad kan vårdpersonalen läsa?  </vt:lpstr>
      <vt:lpstr>Följande publiceras inte till NPÖ</vt:lpstr>
      <vt:lpstr>Uthämtade läkemedel</vt:lpstr>
      <vt:lpstr>Nyheter på gång</vt:lpstr>
      <vt:lpstr>Nyheter på gång</vt:lpstr>
      <vt:lpstr>Rutiner och instruktioner</vt:lpstr>
      <vt:lpstr>Vid behov av support</vt:lpstr>
      <vt:lpstr>Information till patient och invånare</vt:lpstr>
      <vt:lpstr>Journalen via nätet</vt:lpstr>
      <vt:lpstr>Värmlänningarna mest nöjda i landet med Journalen via nätet </vt:lpstr>
      <vt:lpstr>Journalen via nätet</vt:lpstr>
      <vt:lpstr>Vad kan invånaren läsa?</vt:lpstr>
      <vt:lpstr>Rutiner och instruktioner</vt:lpstr>
      <vt:lpstr>Journalmallar för dokumentation i Cosmic</vt:lpstr>
      <vt:lpstr>Blanketter</vt:lpstr>
      <vt:lpstr>Patientinformation</vt:lpstr>
      <vt:lpstr>Nyheter på gång</vt:lpstr>
      <vt:lpstr>Stöd och behandling</vt:lpstr>
      <vt:lpstr>Stöd och behandling</vt:lpstr>
      <vt:lpstr>Medicinskt informationssystem</vt:lpstr>
      <vt:lpstr>Möjligheter i Stöd- och behandling</vt:lpstr>
      <vt:lpstr>PowerPoint-presentation</vt:lpstr>
      <vt:lpstr>PowerPoint-presentation</vt:lpstr>
      <vt:lpstr>Några exempel på införanden av stöd och behandling</vt:lpstr>
      <vt:lpstr>KBT via nätet</vt:lpstr>
      <vt:lpstr>Min vårdplan</vt:lpstr>
      <vt:lpstr>Införande pågår</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Introduktion Nationell patientöversikt (NPÖ)</dc:title>
  <dc:creator>Birgitta Hjerpe</dc:creator>
  <cp:lastModifiedBy>Åsa Hedeberg</cp:lastModifiedBy>
  <cp:revision>2</cp:revision>
  <dcterms:created xsi:type="dcterms:W3CDTF">2020-05-14T08:34:41Z</dcterms:created>
  <dcterms:modified xsi:type="dcterms:W3CDTF">2022-06-03T11:55:41Z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0x01010055E0CF10C1A5C24FA5E5F19DDE4213C2</vt:lpwstr>
  </property>
</Properties>
</file>