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181" r:id="rId5"/>
    <p:sldId id="259" r:id="rId6"/>
    <p:sldId id="2204" r:id="rId7"/>
    <p:sldId id="2200" r:id="rId8"/>
    <p:sldId id="2201" r:id="rId9"/>
    <p:sldId id="2202" r:id="rId10"/>
    <p:sldId id="2199" r:id="rId11"/>
    <p:sldId id="257" r:id="rId12"/>
    <p:sldId id="271" r:id="rId13"/>
    <p:sldId id="276" r:id="rId14"/>
    <p:sldId id="280" r:id="rId15"/>
    <p:sldId id="282" r:id="rId16"/>
    <p:sldId id="283" r:id="rId17"/>
    <p:sldId id="2203" r:id="rId18"/>
    <p:sldId id="262" r:id="rId19"/>
    <p:sldId id="263" r:id="rId20"/>
    <p:sldId id="2191" r:id="rId21"/>
    <p:sldId id="2192" r:id="rId22"/>
    <p:sldId id="2196"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AD56A71-1912-46C8-B93A-3DBF7406BAF8}">
          <p14:sldIdLst>
            <p14:sldId id="2181"/>
            <p14:sldId id="259"/>
            <p14:sldId id="2204"/>
            <p14:sldId id="2200"/>
            <p14:sldId id="2201"/>
            <p14:sldId id="2202"/>
            <p14:sldId id="2199"/>
            <p14:sldId id="257"/>
            <p14:sldId id="271"/>
            <p14:sldId id="276"/>
            <p14:sldId id="280"/>
            <p14:sldId id="282"/>
            <p14:sldId id="283"/>
            <p14:sldId id="2203"/>
            <p14:sldId id="262"/>
            <p14:sldId id="263"/>
            <p14:sldId id="2191"/>
            <p14:sldId id="2192"/>
            <p14:sldId id="21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Haag" initials="AH" lastIdx="1" clrIdx="0">
    <p:extLst>
      <p:ext uri="{19B8F6BF-5375-455C-9EA6-DF929625EA0E}">
        <p15:presenceInfo xmlns:p15="http://schemas.microsoft.com/office/powerpoint/2012/main" userId="S::Anna.Haag@regionvarmland.se::e3a1159e-a174-41e9-bdd1-c8647f689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003A70"/>
    <a:srgbClr val="FF6600"/>
    <a:srgbClr val="FF9900"/>
    <a:srgbClr val="84BEA4"/>
    <a:srgbClr val="D98B91"/>
    <a:srgbClr val="EFF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29626-9112-4B9C-A77E-E7AF150448E8}" v="15" dt="2022-05-31T11:49:55.00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Format med tema 2 - dekorfär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llanmörkt format 4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0" autoAdjust="0"/>
    <p:restoredTop sz="89446" autoAdjust="0"/>
  </p:normalViewPr>
  <p:slideViewPr>
    <p:cSldViewPr snapToGrid="0">
      <p:cViewPr varScale="1">
        <p:scale>
          <a:sx n="60" d="100"/>
          <a:sy n="60" d="100"/>
        </p:scale>
        <p:origin x="936"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CCBC4-5F9E-43E4-A982-755B6B6BFE5A}" type="datetimeFigureOut">
              <a:rPr lang="sv-SE" smtClean="0"/>
              <a:t>2022-06-07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07794-83E6-4B3E-A1F2-04EA54DC8AFA}" type="slidenum">
              <a:rPr lang="sv-SE" smtClean="0"/>
              <a:t>‹#›</a:t>
            </a:fld>
            <a:endParaRPr lang="sv-SE"/>
          </a:p>
        </p:txBody>
      </p:sp>
    </p:spTree>
    <p:extLst>
      <p:ext uri="{BB962C8B-B14F-4D97-AF65-F5344CB8AC3E}">
        <p14:creationId xmlns:p14="http://schemas.microsoft.com/office/powerpoint/2010/main" val="61544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mj-lt"/>
              <a:buAutoNum type="arabicPeriod"/>
            </a:pPr>
            <a:r>
              <a:rPr lang="sv-SE" sz="1200" dirty="0">
                <a:ea typeface="Calibri" panose="020F0502020204030204" pitchFamily="34" charset="0"/>
                <a:cs typeface="Calibri"/>
              </a:rPr>
              <a:t>SÄBO</a:t>
            </a:r>
          </a:p>
          <a:p>
            <a:pPr marL="342900" indent="-342900">
              <a:buFont typeface="+mj-lt"/>
              <a:buAutoNum type="arabicPeriod"/>
            </a:pPr>
            <a:r>
              <a:rPr lang="sv-SE" sz="1200" dirty="0">
                <a:ea typeface="Calibri" panose="020F0502020204030204" pitchFamily="34" charset="0"/>
                <a:cs typeface="Calibri"/>
              </a:rPr>
              <a:t>Hemsjukvård/hemtjänst </a:t>
            </a:r>
            <a:endParaRPr lang="sv-SE" sz="1200" dirty="0">
              <a:effectLst/>
              <a:ea typeface="Calibri" panose="020F0502020204030204" pitchFamily="34" charset="0"/>
              <a:cs typeface="Calibri"/>
            </a:endParaRPr>
          </a:p>
          <a:p>
            <a:pPr marL="342900" indent="-342900">
              <a:buFont typeface="+mj-lt"/>
              <a:buAutoNum type="arabicPeriod"/>
            </a:pPr>
            <a:r>
              <a:rPr lang="sv-SE" sz="1200" dirty="0">
                <a:ea typeface="Calibri" panose="020F0502020204030204" pitchFamily="34" charset="0"/>
                <a:cs typeface="Calibri"/>
              </a:rPr>
              <a:t>80+ </a:t>
            </a:r>
          </a:p>
          <a:p>
            <a:pPr marL="342900" indent="-342900">
              <a:buFont typeface="+mj-lt"/>
              <a:buAutoNum type="arabicPeriod" startAt="4"/>
            </a:pPr>
            <a:r>
              <a:rPr lang="sv-SE" sz="1200" dirty="0">
                <a:ea typeface="Calibri" panose="020F0502020204030204" pitchFamily="34" charset="0"/>
                <a:cs typeface="Calibri"/>
              </a:rPr>
              <a:t>Allvarlig immunbrist </a:t>
            </a:r>
          </a:p>
          <a:p>
            <a:pPr marL="342900" indent="-342900">
              <a:buFont typeface="+mj-lt"/>
              <a:buAutoNum type="arabicPeriod" startAt="4"/>
            </a:pPr>
            <a:r>
              <a:rPr lang="sv-SE" sz="1200" dirty="0">
                <a:ea typeface="Calibri" panose="020F0502020204030204" pitchFamily="34" charset="0"/>
                <a:cs typeface="Calibri"/>
              </a:rPr>
              <a:t>Måttlig immunbrist + Downs syndrom </a:t>
            </a:r>
          </a:p>
          <a:p>
            <a:pPr marL="342900" indent="-342900">
              <a:buFont typeface="+mj-lt"/>
              <a:buAutoNum type="arabicPeriod" startAt="4"/>
            </a:pPr>
            <a:r>
              <a:rPr lang="sv-SE" sz="1200" dirty="0">
                <a:ea typeface="Calibri" panose="020F0502020204030204" pitchFamily="34" charset="0"/>
                <a:cs typeface="Calibri"/>
              </a:rPr>
              <a:t>Sjunkande åldersordning</a:t>
            </a:r>
          </a:p>
          <a:p>
            <a:pPr marL="342900" indent="-342900">
              <a:buFont typeface="+mj-lt"/>
              <a:buAutoNum type="arabicPeriod"/>
            </a:pPr>
            <a:endParaRPr lang="sv-SE" sz="1200" dirty="0">
              <a:ea typeface="Calibri" panose="020F0502020204030204" pitchFamily="34" charset="0"/>
              <a:cs typeface="Calibri"/>
            </a:endParaRPr>
          </a:p>
          <a:p>
            <a:endParaRPr lang="sv-SE" dirty="0"/>
          </a:p>
        </p:txBody>
      </p:sp>
      <p:sp>
        <p:nvSpPr>
          <p:cNvPr id="4" name="Platshållare för bildnummer 3"/>
          <p:cNvSpPr>
            <a:spLocks noGrp="1"/>
          </p:cNvSpPr>
          <p:nvPr>
            <p:ph type="sldNum" sz="quarter" idx="5"/>
          </p:nvPr>
        </p:nvSpPr>
        <p:spPr/>
        <p:txBody>
          <a:bodyPr/>
          <a:lstStyle/>
          <a:p>
            <a:fld id="{9AA07794-83E6-4B3E-A1F2-04EA54DC8AFA}" type="slidenum">
              <a:rPr lang="sv-SE" smtClean="0"/>
              <a:t>10</a:t>
            </a:fld>
            <a:endParaRPr lang="sv-SE"/>
          </a:p>
        </p:txBody>
      </p:sp>
    </p:spTree>
    <p:extLst>
      <p:ext uri="{BB962C8B-B14F-4D97-AF65-F5344CB8AC3E}">
        <p14:creationId xmlns:p14="http://schemas.microsoft.com/office/powerpoint/2010/main" val="244587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6343978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015068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2022-06-07</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179555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293807748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2022-06-07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9038633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2022-06-07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164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2022-06-07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6359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2022-06-07</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957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583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2022-06-07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7605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2022-06-07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5826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2022-06-07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2862731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34FA6B-9680-443A-B0C6-F4008172E04B}"/>
              </a:ext>
            </a:extLst>
          </p:cNvPr>
          <p:cNvSpPr>
            <a:spLocks noGrp="1"/>
          </p:cNvSpPr>
          <p:nvPr>
            <p:ph type="ctrTitle"/>
          </p:nvPr>
        </p:nvSpPr>
        <p:spPr/>
        <p:txBody>
          <a:bodyPr/>
          <a:lstStyle/>
          <a:p>
            <a:r>
              <a:rPr lang="sv-SE" dirty="0"/>
              <a:t>Hälso- och sjukvårdsdirektören informerar </a:t>
            </a:r>
          </a:p>
        </p:txBody>
      </p:sp>
      <p:sp>
        <p:nvSpPr>
          <p:cNvPr id="3" name="Underrubrik 2">
            <a:extLst>
              <a:ext uri="{FF2B5EF4-FFF2-40B4-BE49-F238E27FC236}">
                <a16:creationId xmlns:a16="http://schemas.microsoft.com/office/drawing/2014/main" id="{4C5EC49C-80C2-4CDE-92D1-E1B07B2BB428}"/>
              </a:ext>
            </a:extLst>
          </p:cNvPr>
          <p:cNvSpPr>
            <a:spLocks noGrp="1"/>
          </p:cNvSpPr>
          <p:nvPr>
            <p:ph type="subTitle" idx="1"/>
          </p:nvPr>
        </p:nvSpPr>
        <p:spPr/>
        <p:txBody>
          <a:bodyPr/>
          <a:lstStyle/>
          <a:p>
            <a:r>
              <a:rPr lang="sv-SE" dirty="0"/>
              <a:t>Lena Gjevert, hälso- och sjukvårdsdirektör</a:t>
            </a:r>
          </a:p>
          <a:p>
            <a:r>
              <a:rPr lang="sv-SE" dirty="0"/>
              <a:t>HSN AU 20220601</a:t>
            </a:r>
          </a:p>
          <a:p>
            <a:endParaRPr lang="sv-SE" dirty="0"/>
          </a:p>
        </p:txBody>
      </p:sp>
    </p:spTree>
    <p:extLst>
      <p:ext uri="{BB962C8B-B14F-4D97-AF65-F5344CB8AC3E}">
        <p14:creationId xmlns:p14="http://schemas.microsoft.com/office/powerpoint/2010/main" val="119072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3DBEB-8DA8-4E7F-B2EF-A2F745921AC2}"/>
              </a:ext>
            </a:extLst>
          </p:cNvPr>
          <p:cNvSpPr>
            <a:spLocks noGrp="1"/>
          </p:cNvSpPr>
          <p:nvPr>
            <p:ph type="title"/>
          </p:nvPr>
        </p:nvSpPr>
        <p:spPr>
          <a:xfrm>
            <a:off x="2430012" y="725864"/>
            <a:ext cx="7200000" cy="1325563"/>
          </a:xfrm>
        </p:spPr>
        <p:txBody>
          <a:bodyPr/>
          <a:lstStyle/>
          <a:p>
            <a:r>
              <a:rPr lang="sv-SE" sz="2800" dirty="0"/>
              <a:t>FOHM - Antagande scenario </a:t>
            </a:r>
            <a:r>
              <a:rPr lang="sv-SE" sz="2800" dirty="0">
                <a:cs typeface="Calibri"/>
              </a:rPr>
              <a:t>20/4-20/7</a:t>
            </a:r>
            <a:br>
              <a:rPr lang="sv-SE" sz="2800" dirty="0">
                <a:cs typeface="Calibri"/>
              </a:rPr>
            </a:br>
            <a:r>
              <a:rPr lang="sv-SE" sz="2000" dirty="0">
                <a:cs typeface="Calibri"/>
              </a:rPr>
              <a:t>I relation till virusets förändring och vaccinationseffekter</a:t>
            </a:r>
            <a:endParaRPr lang="sv-SE" sz="2000" dirty="0">
              <a:cs typeface="Arial"/>
            </a:endParaRPr>
          </a:p>
        </p:txBody>
      </p:sp>
      <p:sp>
        <p:nvSpPr>
          <p:cNvPr id="3" name="Platshållare för text 2">
            <a:extLst>
              <a:ext uri="{FF2B5EF4-FFF2-40B4-BE49-F238E27FC236}">
                <a16:creationId xmlns:a16="http://schemas.microsoft.com/office/drawing/2014/main" id="{5928BD26-D640-4B43-9944-07F8AB77BE4A}"/>
              </a:ext>
            </a:extLst>
          </p:cNvPr>
          <p:cNvSpPr>
            <a:spLocks noGrp="1"/>
          </p:cNvSpPr>
          <p:nvPr>
            <p:ph type="body" sz="quarter" idx="13"/>
          </p:nvPr>
        </p:nvSpPr>
        <p:spPr>
          <a:xfrm>
            <a:off x="2430012" y="2222729"/>
            <a:ext cx="7689044" cy="2771951"/>
          </a:xfrm>
        </p:spPr>
        <p:txBody>
          <a:bodyPr vert="horz" lIns="91440" tIns="45720" rIns="91440" bIns="45720" rtlCol="0" anchor="t">
            <a:noAutofit/>
          </a:bodyPr>
          <a:lstStyle/>
          <a:p>
            <a:pPr marL="0" indent="0">
              <a:buNone/>
            </a:pPr>
            <a:r>
              <a:rPr lang="sv-SE" sz="1800" b="1" dirty="0">
                <a:ea typeface="Calibri" panose="020F0502020204030204" pitchFamily="34" charset="0"/>
                <a:cs typeface="Times New Roman"/>
              </a:rPr>
              <a:t>Vaccinet:</a:t>
            </a:r>
          </a:p>
          <a:p>
            <a:pPr marL="251460" indent="-251460"/>
            <a:r>
              <a:rPr lang="sv-SE" sz="1800" dirty="0">
                <a:cs typeface="Calibri"/>
              </a:rPr>
              <a:t>Skyddet mot infektion med omikron efter vaccination kvarstår 3 månader.</a:t>
            </a:r>
            <a:endParaRPr lang="en-US" sz="1800" dirty="0">
              <a:ea typeface="+mn-lt"/>
              <a:cs typeface="+mn-lt"/>
            </a:endParaRPr>
          </a:p>
          <a:p>
            <a:pPr marL="251460" indent="-251460"/>
            <a:r>
              <a:rPr lang="sv-SE" sz="1800" dirty="0">
                <a:ea typeface="Calibri" panose="020F0502020204030204" pitchFamily="34" charset="0"/>
                <a:cs typeface="Calibri"/>
              </a:rPr>
              <a:t>Hybrideffekt – Vaccination i kombination med genomgången sjukdom (ger det tillräcklig immunitet vilket kan minska behovet för påfyllnadsdos?)</a:t>
            </a:r>
          </a:p>
          <a:p>
            <a:pPr marL="251460" indent="-251460"/>
            <a:r>
              <a:rPr lang="sv-SE" sz="1800" dirty="0">
                <a:ea typeface="+mn-lt"/>
                <a:cs typeface="Calibri"/>
              </a:rPr>
              <a:t>En arbetsgrupp är tillsatt på WHO som arbetar med uppdatering av covid-vaccin. Målet är att ta fram vaccin som har en mer omfattande effekt och som även påverkar smittspridning. Oklarheter kring när vaccinet blir aktuellt för användning och hur många doser som finns att tillgå. Vid få doser kan prioriteringsordning bli aktuellt.</a:t>
            </a:r>
            <a:endParaRPr lang="sv-SE" sz="1800" dirty="0">
              <a:cs typeface="Calibri"/>
            </a:endParaRPr>
          </a:p>
          <a:p>
            <a:pPr marL="0" indent="0">
              <a:buNone/>
            </a:pPr>
            <a:endParaRPr lang="sv-SE"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60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DD3EAE-1873-447A-B9F0-B75B3C6F783D}"/>
              </a:ext>
            </a:extLst>
          </p:cNvPr>
          <p:cNvSpPr>
            <a:spLocks noGrp="1"/>
          </p:cNvSpPr>
          <p:nvPr>
            <p:ph type="title"/>
          </p:nvPr>
        </p:nvSpPr>
        <p:spPr>
          <a:xfrm>
            <a:off x="2496809" y="0"/>
            <a:ext cx="7200000" cy="1325563"/>
          </a:xfrm>
        </p:spPr>
        <p:txBody>
          <a:bodyPr/>
          <a:lstStyle/>
          <a:p>
            <a:r>
              <a:rPr lang="sv-SE" sz="2400" dirty="0"/>
              <a:t>Vaccinationer mot covid-19 höst/vinter 2022-23</a:t>
            </a:r>
          </a:p>
        </p:txBody>
      </p:sp>
      <p:sp>
        <p:nvSpPr>
          <p:cNvPr id="3" name="Platshållare för text 2">
            <a:extLst>
              <a:ext uri="{FF2B5EF4-FFF2-40B4-BE49-F238E27FC236}">
                <a16:creationId xmlns:a16="http://schemas.microsoft.com/office/drawing/2014/main" id="{169C8979-7AA4-426D-91FB-E7715A707011}"/>
              </a:ext>
            </a:extLst>
          </p:cNvPr>
          <p:cNvSpPr>
            <a:spLocks noGrp="1"/>
          </p:cNvSpPr>
          <p:nvPr>
            <p:ph type="body" sz="quarter" idx="13"/>
          </p:nvPr>
        </p:nvSpPr>
        <p:spPr>
          <a:xfrm>
            <a:off x="2496000" y="1568450"/>
            <a:ext cx="7200000" cy="3240000"/>
          </a:xfrm>
        </p:spPr>
        <p:txBody>
          <a:bodyPr/>
          <a:lstStyle/>
          <a:p>
            <a:r>
              <a:rPr lang="sv-SE" sz="1800" dirty="0"/>
              <a:t>Vaccinationsinsatsens syfte är att skydda mot allvarlig sjukdom och död</a:t>
            </a:r>
          </a:p>
          <a:p>
            <a:r>
              <a:rPr lang="sv-SE" sz="1800" dirty="0"/>
              <a:t>Covid-19 är nu en mindre dödlig sjukdom än under 2020-21, särskilt för personer med immunitet efter vaccination och även för personer med immunitet efter sjukdom</a:t>
            </a:r>
          </a:p>
          <a:p>
            <a:r>
              <a:rPr lang="sv-SE" sz="1800" dirty="0"/>
              <a:t>De nuvarande vaccinationerna med nuvarande varianter skyddar mot allvarlig sjukdom och död men bidrar ej till minskad smittspridning i samhället</a:t>
            </a:r>
          </a:p>
          <a:p>
            <a:r>
              <a:rPr lang="sv-SE" sz="1800" dirty="0"/>
              <a:t>Genomgången infektion ger viss immunitet, cirkulerande virus upprätthåller denna</a:t>
            </a:r>
          </a:p>
          <a:p>
            <a:r>
              <a:rPr lang="sv-SE" sz="1800" dirty="0"/>
              <a:t>Covid-19 är en mild sjukdom för i övrigt friska barn under 18 år</a:t>
            </a:r>
          </a:p>
          <a:p>
            <a:r>
              <a:rPr lang="sv-SE" sz="1800" dirty="0"/>
              <a:t>Risk för allvarlig sjukdom och död är lägre hos yngre än äldre</a:t>
            </a:r>
          </a:p>
        </p:txBody>
      </p:sp>
    </p:spTree>
    <p:extLst>
      <p:ext uri="{BB962C8B-B14F-4D97-AF65-F5344CB8AC3E}">
        <p14:creationId xmlns:p14="http://schemas.microsoft.com/office/powerpoint/2010/main" val="177165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EBFE4-3144-48C1-BA82-910A3833832F}"/>
              </a:ext>
            </a:extLst>
          </p:cNvPr>
          <p:cNvSpPr>
            <a:spLocks noGrp="1"/>
          </p:cNvSpPr>
          <p:nvPr>
            <p:ph type="title"/>
          </p:nvPr>
        </p:nvSpPr>
        <p:spPr>
          <a:xfrm>
            <a:off x="7003175" y="972000"/>
            <a:ext cx="4140000" cy="1325563"/>
          </a:xfrm>
        </p:spPr>
        <p:txBody>
          <a:bodyPr anchor="b">
            <a:normAutofit/>
          </a:bodyPr>
          <a:lstStyle/>
          <a:p>
            <a:pPr>
              <a:lnSpc>
                <a:spcPct val="90000"/>
              </a:lnSpc>
            </a:pPr>
            <a:r>
              <a:rPr lang="sv-SE" sz="2800" i="0" u="none" strike="noStrike" baseline="0" dirty="0"/>
              <a:t>Påfyllnadsdos (dos 3) rekommenderas till:</a:t>
            </a:r>
            <a:br>
              <a:rPr lang="sv-SE" sz="2800" b="0" i="0" u="none" strike="noStrike" baseline="0" dirty="0"/>
            </a:br>
            <a:endParaRPr lang="sv-SE" sz="2800" dirty="0"/>
          </a:p>
        </p:txBody>
      </p:sp>
      <p:sp>
        <p:nvSpPr>
          <p:cNvPr id="3" name="Platshållare för text 2">
            <a:extLst>
              <a:ext uri="{FF2B5EF4-FFF2-40B4-BE49-F238E27FC236}">
                <a16:creationId xmlns:a16="http://schemas.microsoft.com/office/drawing/2014/main" id="{706F4FE6-3003-429E-8247-AAAFF97AA039}"/>
              </a:ext>
            </a:extLst>
          </p:cNvPr>
          <p:cNvSpPr>
            <a:spLocks noGrp="1"/>
          </p:cNvSpPr>
          <p:nvPr>
            <p:ph sz="half" idx="2"/>
          </p:nvPr>
        </p:nvSpPr>
        <p:spPr>
          <a:xfrm>
            <a:off x="7003175" y="2484000"/>
            <a:ext cx="4140000" cy="3240000"/>
          </a:xfrm>
        </p:spPr>
        <p:txBody>
          <a:bodyPr>
            <a:normAutofit/>
          </a:bodyPr>
          <a:lstStyle/>
          <a:p>
            <a:r>
              <a:rPr lang="sv-SE" b="0" i="0" u="none" strike="noStrike" baseline="0"/>
              <a:t>Barn 12- 17 år i särskilda grupper</a:t>
            </a:r>
          </a:p>
          <a:p>
            <a:r>
              <a:rPr lang="sv-SE"/>
              <a:t>A</a:t>
            </a:r>
            <a:r>
              <a:rPr lang="sv-SE" b="0" i="0" u="none" strike="noStrike" baseline="0"/>
              <a:t>lla från 18 års ålder</a:t>
            </a:r>
            <a:endParaRPr lang="sv-SE"/>
          </a:p>
        </p:txBody>
      </p:sp>
      <p:pic>
        <p:nvPicPr>
          <p:cNvPr id="3074" name="Picture 2">
            <a:extLst>
              <a:ext uri="{FF2B5EF4-FFF2-40B4-BE49-F238E27FC236}">
                <a16:creationId xmlns:a16="http://schemas.microsoft.com/office/drawing/2014/main" id="{A4639592-06B0-4ED6-9D0D-BF4AC2E98D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18" r="10562" b="2"/>
          <a:stretch/>
        </p:blipFill>
        <p:spPr bwMode="auto">
          <a:xfrm>
            <a:off x="345601" y="10"/>
            <a:ext cx="5750400" cy="6857990"/>
          </a:xfrm>
          <a:prstGeom prst="rect">
            <a:avLst/>
          </a:prstGeom>
          <a:solidFill>
            <a:srgbClr val="FFFFFF"/>
          </a:solidFill>
        </p:spPr>
      </p:pic>
    </p:spTree>
    <p:extLst>
      <p:ext uri="{BB962C8B-B14F-4D97-AF65-F5344CB8AC3E}">
        <p14:creationId xmlns:p14="http://schemas.microsoft.com/office/powerpoint/2010/main" val="108389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D7063F-8A4B-4A6E-8712-2FDD35E328DA}"/>
              </a:ext>
            </a:extLst>
          </p:cNvPr>
          <p:cNvSpPr>
            <a:spLocks noGrp="1"/>
          </p:cNvSpPr>
          <p:nvPr>
            <p:ph type="title"/>
          </p:nvPr>
        </p:nvSpPr>
        <p:spPr>
          <a:xfrm>
            <a:off x="1773496" y="972000"/>
            <a:ext cx="8640000" cy="1325563"/>
          </a:xfrm>
        </p:spPr>
        <p:txBody>
          <a:bodyPr anchor="b">
            <a:normAutofit/>
          </a:bodyPr>
          <a:lstStyle/>
          <a:p>
            <a:r>
              <a:rPr lang="sv-SE" i="0" u="none" strike="noStrike" baseline="0"/>
              <a:t>En andra påfyllnadsdos (dos 4) rekommenderas till:</a:t>
            </a:r>
            <a:endParaRPr lang="sv-SE"/>
          </a:p>
        </p:txBody>
      </p:sp>
      <p:pic>
        <p:nvPicPr>
          <p:cNvPr id="4098" name="Picture 2">
            <a:extLst>
              <a:ext uri="{FF2B5EF4-FFF2-40B4-BE49-F238E27FC236}">
                <a16:creationId xmlns:a16="http://schemas.microsoft.com/office/drawing/2014/main" id="{180B8D61-CCCE-4A62-8BD5-8CDFAA2018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949" b="3"/>
          <a:stretch/>
        </p:blipFill>
        <p:spPr bwMode="auto">
          <a:xfrm>
            <a:off x="1773496" y="2484000"/>
            <a:ext cx="4140000" cy="3240000"/>
          </a:xfrm>
          <a:prstGeom prst="rect">
            <a:avLst/>
          </a:prstGeom>
          <a:solidFill>
            <a:srgbClr val="FFFFFF"/>
          </a:solidFill>
        </p:spPr>
      </p:pic>
      <p:sp>
        <p:nvSpPr>
          <p:cNvPr id="3" name="Platshållare för text 2">
            <a:extLst>
              <a:ext uri="{FF2B5EF4-FFF2-40B4-BE49-F238E27FC236}">
                <a16:creationId xmlns:a16="http://schemas.microsoft.com/office/drawing/2014/main" id="{D5719C98-390A-4619-99B9-334FAFAB512F}"/>
              </a:ext>
            </a:extLst>
          </p:cNvPr>
          <p:cNvSpPr>
            <a:spLocks noGrp="1"/>
          </p:cNvSpPr>
          <p:nvPr>
            <p:ph sz="half" idx="2"/>
          </p:nvPr>
        </p:nvSpPr>
        <p:spPr>
          <a:xfrm>
            <a:off x="6273496" y="2484000"/>
            <a:ext cx="4140000" cy="3240000"/>
          </a:xfrm>
        </p:spPr>
        <p:txBody>
          <a:bodyPr>
            <a:normAutofit/>
          </a:bodyPr>
          <a:lstStyle/>
          <a:p>
            <a:r>
              <a:rPr lang="sv-SE" b="0" i="0" u="none" strike="noStrike" baseline="0" dirty="0"/>
              <a:t>alla från 65 års ålder</a:t>
            </a:r>
          </a:p>
          <a:p>
            <a:r>
              <a:rPr lang="sv-SE" b="0" i="0" u="none" strike="noStrike" baseline="0" dirty="0"/>
              <a:t>alla från 18 års ålder med Downs syndrom</a:t>
            </a:r>
          </a:p>
          <a:p>
            <a:r>
              <a:rPr lang="sv-SE" b="0" i="0" u="none" strike="noStrike" baseline="0" dirty="0"/>
              <a:t>alla från 18 års ålder med måttlig till allvarlig immunbrist</a:t>
            </a:r>
          </a:p>
          <a:p>
            <a:r>
              <a:rPr lang="sv-SE" b="0" i="0" u="none" strike="noStrike" baseline="0" dirty="0"/>
              <a:t>personer som bor på särskilt boende, personer med hemtjänst och personer</a:t>
            </a:r>
          </a:p>
          <a:p>
            <a:r>
              <a:rPr lang="sv-SE" b="0" i="0" u="none" strike="noStrike" baseline="0" dirty="0"/>
              <a:t>med hemsjukvård.</a:t>
            </a:r>
            <a:endParaRPr lang="sv-SE" dirty="0"/>
          </a:p>
        </p:txBody>
      </p:sp>
    </p:spTree>
    <p:extLst>
      <p:ext uri="{BB962C8B-B14F-4D97-AF65-F5344CB8AC3E}">
        <p14:creationId xmlns:p14="http://schemas.microsoft.com/office/powerpoint/2010/main" val="332213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600F8-302F-485D-97AE-414486F969D7}"/>
              </a:ext>
            </a:extLst>
          </p:cNvPr>
          <p:cNvSpPr>
            <a:spLocks noGrp="1"/>
          </p:cNvSpPr>
          <p:nvPr>
            <p:ph type="title"/>
          </p:nvPr>
        </p:nvSpPr>
        <p:spPr>
          <a:xfrm>
            <a:off x="7003175" y="972000"/>
            <a:ext cx="4140000" cy="1325563"/>
          </a:xfrm>
        </p:spPr>
        <p:txBody>
          <a:bodyPr anchor="b">
            <a:normAutofit/>
          </a:bodyPr>
          <a:lstStyle/>
          <a:p>
            <a:r>
              <a:rPr lang="sv-SE" dirty="0" err="1"/>
              <a:t>MittVaccin</a:t>
            </a:r>
            <a:r>
              <a:rPr lang="sv-SE" dirty="0"/>
              <a:t> </a:t>
            </a:r>
          </a:p>
        </p:txBody>
      </p:sp>
      <p:sp>
        <p:nvSpPr>
          <p:cNvPr id="3" name="Platshållare för innehåll 2">
            <a:extLst>
              <a:ext uri="{FF2B5EF4-FFF2-40B4-BE49-F238E27FC236}">
                <a16:creationId xmlns:a16="http://schemas.microsoft.com/office/drawing/2014/main" id="{9B6374E7-138E-45B9-B0CC-A912C2954B5B}"/>
              </a:ext>
            </a:extLst>
          </p:cNvPr>
          <p:cNvSpPr>
            <a:spLocks noGrp="1"/>
          </p:cNvSpPr>
          <p:nvPr>
            <p:ph sz="half" idx="2"/>
          </p:nvPr>
        </p:nvSpPr>
        <p:spPr>
          <a:xfrm>
            <a:off x="7003175" y="2484000"/>
            <a:ext cx="4140000" cy="1192454"/>
          </a:xfrm>
        </p:spPr>
        <p:txBody>
          <a:bodyPr>
            <a:normAutofit/>
          </a:bodyPr>
          <a:lstStyle/>
          <a:p>
            <a:r>
              <a:rPr lang="sv-SE" dirty="0"/>
              <a:t>Nytt journalsystem för registrering av vaccinationer</a:t>
            </a:r>
          </a:p>
          <a:p>
            <a:r>
              <a:rPr lang="sv-SE" dirty="0" err="1"/>
              <a:t>Driftsstart</a:t>
            </a:r>
            <a:r>
              <a:rPr lang="sv-SE" dirty="0"/>
              <a:t> 30 maj </a:t>
            </a:r>
          </a:p>
        </p:txBody>
      </p:sp>
      <p:pic>
        <p:nvPicPr>
          <p:cNvPr id="6" name="Platshållare för bild 5">
            <a:extLst>
              <a:ext uri="{FF2B5EF4-FFF2-40B4-BE49-F238E27FC236}">
                <a16:creationId xmlns:a16="http://schemas.microsoft.com/office/drawing/2014/main" id="{C959FC66-9F29-431B-95D3-024F68AACE06}"/>
              </a:ext>
            </a:extLst>
          </p:cNvPr>
          <p:cNvPicPr>
            <a:picLocks noGrp="1" noChangeAspect="1"/>
          </p:cNvPicPr>
          <p:nvPr>
            <p:ph type="pic" sz="quarter" idx="13"/>
          </p:nvPr>
        </p:nvPicPr>
        <p:blipFill rotWithShape="1">
          <a:blip r:embed="rId2"/>
          <a:srcRect r="3" b="3103"/>
          <a:stretch/>
        </p:blipFill>
        <p:spPr>
          <a:xfrm>
            <a:off x="345601" y="10"/>
            <a:ext cx="5750400" cy="6857990"/>
          </a:xfrm>
          <a:noFill/>
        </p:spPr>
      </p:pic>
    </p:spTree>
    <p:extLst>
      <p:ext uri="{BB962C8B-B14F-4D97-AF65-F5344CB8AC3E}">
        <p14:creationId xmlns:p14="http://schemas.microsoft.com/office/powerpoint/2010/main" val="349111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6F184-23E4-4698-8369-00B6FC6890BA}"/>
              </a:ext>
            </a:extLst>
          </p:cNvPr>
          <p:cNvSpPr>
            <a:spLocks noGrp="1"/>
          </p:cNvSpPr>
          <p:nvPr>
            <p:ph type="title"/>
          </p:nvPr>
        </p:nvSpPr>
        <p:spPr>
          <a:xfrm>
            <a:off x="7003175" y="972000"/>
            <a:ext cx="4140000" cy="1325563"/>
          </a:xfrm>
        </p:spPr>
        <p:txBody>
          <a:bodyPr anchor="b">
            <a:normAutofit/>
          </a:bodyPr>
          <a:lstStyle/>
          <a:p>
            <a:r>
              <a:rPr lang="sv-SE" dirty="0">
                <a:solidFill>
                  <a:schemeClr val="accent1"/>
                </a:solidFill>
              </a:rPr>
              <a:t>Område Öppenvård</a:t>
            </a:r>
          </a:p>
        </p:txBody>
      </p:sp>
      <p:sp>
        <p:nvSpPr>
          <p:cNvPr id="12" name="Platshållare för innehåll 11">
            <a:extLst>
              <a:ext uri="{FF2B5EF4-FFF2-40B4-BE49-F238E27FC236}">
                <a16:creationId xmlns:a16="http://schemas.microsoft.com/office/drawing/2014/main" id="{5CECC8B4-C254-4E75-9389-10ABD931D254}"/>
              </a:ext>
            </a:extLst>
          </p:cNvPr>
          <p:cNvSpPr>
            <a:spLocks noGrp="1"/>
          </p:cNvSpPr>
          <p:nvPr>
            <p:ph sz="half" idx="2"/>
          </p:nvPr>
        </p:nvSpPr>
        <p:spPr>
          <a:xfrm>
            <a:off x="7003175" y="2484000"/>
            <a:ext cx="4140000" cy="3240000"/>
          </a:xfrm>
        </p:spPr>
        <p:txBody>
          <a:bodyPr>
            <a:normAutofit/>
          </a:bodyPr>
          <a:lstStyle/>
          <a:p>
            <a:pPr>
              <a:lnSpc>
                <a:spcPct val="90000"/>
              </a:lnSpc>
            </a:pPr>
            <a:r>
              <a:rPr lang="sv-SE" dirty="0"/>
              <a:t>Samverkan inom området under sommaren som vanligt </a:t>
            </a:r>
          </a:p>
          <a:p>
            <a:pPr>
              <a:lnSpc>
                <a:spcPct val="90000"/>
              </a:lnSpc>
            </a:pPr>
            <a:r>
              <a:rPr lang="sv-SE" dirty="0"/>
              <a:t>Sommarplanering </a:t>
            </a:r>
          </a:p>
          <a:p>
            <a:pPr>
              <a:lnSpc>
                <a:spcPct val="90000"/>
              </a:lnSpc>
            </a:pPr>
            <a:endParaRPr lang="sv-SE" dirty="0"/>
          </a:p>
        </p:txBody>
      </p:sp>
      <p:pic>
        <p:nvPicPr>
          <p:cNvPr id="7" name="Platshållare för bild 5" descr="En bild som visar vägg, inomhus&#10;&#10;Automatiskt genererad beskrivning">
            <a:extLst>
              <a:ext uri="{FF2B5EF4-FFF2-40B4-BE49-F238E27FC236}">
                <a16:creationId xmlns:a16="http://schemas.microsoft.com/office/drawing/2014/main" id="{60805358-DB30-4AA3-9F9C-BAE022A318B2}"/>
              </a:ext>
            </a:extLst>
          </p:cNvPr>
          <p:cNvPicPr>
            <a:picLocks noChangeAspect="1"/>
          </p:cNvPicPr>
          <p:nvPr/>
        </p:nvPicPr>
        <p:blipFill rotWithShape="1">
          <a:blip r:embed="rId2">
            <a:extLst>
              <a:ext uri="{28A0092B-C50C-407E-A947-70E740481C1C}">
                <a14:useLocalDpi xmlns:a14="http://schemas.microsoft.com/office/drawing/2010/main" val="0"/>
              </a:ext>
            </a:extLst>
          </a:blip>
          <a:srcRect t="8341" b="12052"/>
          <a:stretch/>
        </p:blipFill>
        <p:spPr>
          <a:xfrm>
            <a:off x="345601" y="10"/>
            <a:ext cx="5750400" cy="6857990"/>
          </a:xfrm>
          <a:prstGeom prst="rect">
            <a:avLst/>
          </a:prstGeom>
          <a:noFill/>
        </p:spPr>
      </p:pic>
    </p:spTree>
    <p:extLst>
      <p:ext uri="{BB962C8B-B14F-4D97-AF65-F5344CB8AC3E}">
        <p14:creationId xmlns:p14="http://schemas.microsoft.com/office/powerpoint/2010/main" val="213163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6F184-23E4-4698-8369-00B6FC6890BA}"/>
              </a:ext>
            </a:extLst>
          </p:cNvPr>
          <p:cNvSpPr>
            <a:spLocks noGrp="1"/>
          </p:cNvSpPr>
          <p:nvPr>
            <p:ph type="title"/>
          </p:nvPr>
        </p:nvSpPr>
        <p:spPr>
          <a:xfrm>
            <a:off x="7003175" y="1735571"/>
            <a:ext cx="4140000" cy="1325563"/>
          </a:xfrm>
        </p:spPr>
        <p:txBody>
          <a:bodyPr/>
          <a:lstStyle/>
          <a:p>
            <a:r>
              <a:rPr lang="sv-SE" dirty="0">
                <a:solidFill>
                  <a:srgbClr val="002060"/>
                </a:solidFill>
              </a:rPr>
              <a:t>Område Slutenvård</a:t>
            </a:r>
          </a:p>
        </p:txBody>
      </p:sp>
      <p:sp>
        <p:nvSpPr>
          <p:cNvPr id="3" name="Platshållare för innehåll 2">
            <a:extLst>
              <a:ext uri="{FF2B5EF4-FFF2-40B4-BE49-F238E27FC236}">
                <a16:creationId xmlns:a16="http://schemas.microsoft.com/office/drawing/2014/main" id="{CB7A932C-13AD-4CB8-A8A9-793E30C3DD35}"/>
              </a:ext>
            </a:extLst>
          </p:cNvPr>
          <p:cNvSpPr>
            <a:spLocks noGrp="1"/>
          </p:cNvSpPr>
          <p:nvPr>
            <p:ph sz="half" idx="2"/>
          </p:nvPr>
        </p:nvSpPr>
        <p:spPr>
          <a:xfrm>
            <a:off x="7003175" y="3232869"/>
            <a:ext cx="4140000" cy="3240000"/>
          </a:xfrm>
        </p:spPr>
        <p:txBody>
          <a:bodyPr/>
          <a:lstStyle/>
          <a:p>
            <a:r>
              <a:rPr lang="sv-SE" dirty="0"/>
              <a:t>Fokus semesterplanering!</a:t>
            </a:r>
          </a:p>
          <a:p>
            <a:pPr marL="0" indent="0">
              <a:buNone/>
            </a:pPr>
            <a:endParaRPr lang="sv-SE" dirty="0"/>
          </a:p>
        </p:txBody>
      </p:sp>
      <p:pic>
        <p:nvPicPr>
          <p:cNvPr id="7" name="Platshållare för bild 5" descr="En bild som visar inomhus, belamrad&#10;&#10;Automatiskt genererad beskrivning">
            <a:extLst>
              <a:ext uri="{FF2B5EF4-FFF2-40B4-BE49-F238E27FC236}">
                <a16:creationId xmlns:a16="http://schemas.microsoft.com/office/drawing/2014/main" id="{79F641F0-A7BC-42B6-AFCF-B2B9748A0F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189" r="20189"/>
          <a:stretch>
            <a:fillRect/>
          </a:stretch>
        </p:blipFill>
        <p:spPr>
          <a:xfrm>
            <a:off x="346075" y="0"/>
            <a:ext cx="5749925" cy="6858000"/>
          </a:xfrm>
          <a:prstGeom prst="rect">
            <a:avLst/>
          </a:prstGeom>
        </p:spPr>
      </p:pic>
    </p:spTree>
    <p:extLst>
      <p:ext uri="{BB962C8B-B14F-4D97-AF65-F5344CB8AC3E}">
        <p14:creationId xmlns:p14="http://schemas.microsoft.com/office/powerpoint/2010/main" val="3142951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6F184-23E4-4698-8369-00B6FC6890BA}"/>
              </a:ext>
            </a:extLst>
          </p:cNvPr>
          <p:cNvSpPr>
            <a:spLocks noGrp="1"/>
          </p:cNvSpPr>
          <p:nvPr>
            <p:ph type="title"/>
          </p:nvPr>
        </p:nvSpPr>
        <p:spPr>
          <a:xfrm>
            <a:off x="7003174" y="500660"/>
            <a:ext cx="4140000" cy="1325563"/>
          </a:xfrm>
        </p:spPr>
        <p:txBody>
          <a:bodyPr/>
          <a:lstStyle/>
          <a:p>
            <a:r>
              <a:rPr lang="sv-SE" dirty="0">
                <a:solidFill>
                  <a:srgbClr val="002060"/>
                </a:solidFill>
              </a:rPr>
              <a:t>Område Vårdkvalitet</a:t>
            </a:r>
          </a:p>
        </p:txBody>
      </p:sp>
      <p:sp>
        <p:nvSpPr>
          <p:cNvPr id="3" name="Platshållare för innehåll 2">
            <a:extLst>
              <a:ext uri="{FF2B5EF4-FFF2-40B4-BE49-F238E27FC236}">
                <a16:creationId xmlns:a16="http://schemas.microsoft.com/office/drawing/2014/main" id="{CB7A932C-13AD-4CB8-A8A9-793E30C3DD35}"/>
              </a:ext>
            </a:extLst>
          </p:cNvPr>
          <p:cNvSpPr>
            <a:spLocks noGrp="1"/>
          </p:cNvSpPr>
          <p:nvPr>
            <p:ph sz="half" idx="2"/>
          </p:nvPr>
        </p:nvSpPr>
        <p:spPr>
          <a:xfrm>
            <a:off x="7003174" y="1950907"/>
            <a:ext cx="4682689" cy="4913942"/>
          </a:xfrm>
        </p:spPr>
        <p:txBody>
          <a:bodyPr/>
          <a:lstStyle/>
          <a:p>
            <a:r>
              <a:rPr lang="sv-SE" dirty="0"/>
              <a:t>Bibliotekssystemet är implementerat och rutinerna har uppdaterats</a:t>
            </a:r>
          </a:p>
          <a:p>
            <a:r>
              <a:rPr lang="sv-SE" dirty="0"/>
              <a:t>Ökning på efterfrågan av stöd med informationssökning från verksamheterna</a:t>
            </a:r>
          </a:p>
          <a:p>
            <a:r>
              <a:rPr lang="sv-SE" dirty="0"/>
              <a:t>Svårigheter att placera studenter på grund av personalbrist och patientflytt på avdelningar, mottagningar och enheter</a:t>
            </a:r>
          </a:p>
          <a:p>
            <a:r>
              <a:rPr lang="sv-SE" dirty="0"/>
              <a:t>Tandvårdssamverkan; invigning AFK, forskning samt ny doktorand på gång</a:t>
            </a:r>
          </a:p>
          <a:p>
            <a:r>
              <a:rPr lang="sv-SE" dirty="0"/>
              <a:t>Utbildningsinsatser KTC </a:t>
            </a:r>
          </a:p>
          <a:p>
            <a:pPr marL="0" indent="0">
              <a:buNone/>
            </a:pPr>
            <a:endParaRPr lang="sv-SE" dirty="0"/>
          </a:p>
        </p:txBody>
      </p:sp>
      <p:pic>
        <p:nvPicPr>
          <p:cNvPr id="8" name="Platshållare för bild 7" descr="En bild som visar inomhus, vägg&#10;&#10;Automatiskt genererad beskrivning">
            <a:extLst>
              <a:ext uri="{FF2B5EF4-FFF2-40B4-BE49-F238E27FC236}">
                <a16:creationId xmlns:a16="http://schemas.microsoft.com/office/drawing/2014/main" id="{EB4CF5FE-74E8-4168-AA06-06DE0A843A8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079" b="8079"/>
          <a:stretch>
            <a:fillRect/>
          </a:stretch>
        </p:blipFill>
        <p:spPr>
          <a:xfrm rot="5400000">
            <a:off x="-207963" y="554038"/>
            <a:ext cx="6858001" cy="5749925"/>
          </a:xfrm>
        </p:spPr>
      </p:pic>
    </p:spTree>
    <p:extLst>
      <p:ext uri="{BB962C8B-B14F-4D97-AF65-F5344CB8AC3E}">
        <p14:creationId xmlns:p14="http://schemas.microsoft.com/office/powerpoint/2010/main" val="1370100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6F184-23E4-4698-8369-00B6FC6890BA}"/>
              </a:ext>
            </a:extLst>
          </p:cNvPr>
          <p:cNvSpPr>
            <a:spLocks noGrp="1"/>
          </p:cNvSpPr>
          <p:nvPr>
            <p:ph type="title"/>
          </p:nvPr>
        </p:nvSpPr>
        <p:spPr/>
        <p:txBody>
          <a:bodyPr/>
          <a:lstStyle/>
          <a:p>
            <a:r>
              <a:rPr lang="sv-SE" dirty="0">
                <a:solidFill>
                  <a:srgbClr val="002060"/>
                </a:solidFill>
              </a:rPr>
              <a:t>Område Samverkan </a:t>
            </a:r>
          </a:p>
        </p:txBody>
      </p:sp>
      <p:sp>
        <p:nvSpPr>
          <p:cNvPr id="3" name="Platshållare för innehåll 2">
            <a:extLst>
              <a:ext uri="{FF2B5EF4-FFF2-40B4-BE49-F238E27FC236}">
                <a16:creationId xmlns:a16="http://schemas.microsoft.com/office/drawing/2014/main" id="{CB7A932C-13AD-4CB8-A8A9-793E30C3DD35}"/>
              </a:ext>
            </a:extLst>
          </p:cNvPr>
          <p:cNvSpPr>
            <a:spLocks noGrp="1"/>
          </p:cNvSpPr>
          <p:nvPr>
            <p:ph sz="half" idx="2"/>
          </p:nvPr>
        </p:nvSpPr>
        <p:spPr>
          <a:xfrm>
            <a:off x="7003175" y="2484000"/>
            <a:ext cx="4741412" cy="3240000"/>
          </a:xfrm>
        </p:spPr>
        <p:txBody>
          <a:bodyPr/>
          <a:lstStyle/>
          <a:p>
            <a:endParaRPr lang="sv-SE" dirty="0"/>
          </a:p>
          <a:p>
            <a:r>
              <a:rPr lang="sv-SE" dirty="0"/>
              <a:t>Försäkringsmedicin </a:t>
            </a:r>
          </a:p>
          <a:p>
            <a:r>
              <a:rPr lang="sv-SE" dirty="0"/>
              <a:t>SIP-utbildning</a:t>
            </a:r>
          </a:p>
          <a:p>
            <a:r>
              <a:rPr lang="sv-SE" dirty="0"/>
              <a:t>God och Nära Vård </a:t>
            </a:r>
          </a:p>
        </p:txBody>
      </p:sp>
      <p:pic>
        <p:nvPicPr>
          <p:cNvPr id="6" name="Platshållare för bild 5" descr="En bild som visar text, person, inomhus, bärbar dator&#10;&#10;Automatiskt genererad beskrivning">
            <a:extLst>
              <a:ext uri="{FF2B5EF4-FFF2-40B4-BE49-F238E27FC236}">
                <a16:creationId xmlns:a16="http://schemas.microsoft.com/office/drawing/2014/main" id="{F0CCE3DE-FDEC-49DA-A054-ACFF35B9B50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052" r="22052"/>
          <a:stretch>
            <a:fillRect/>
          </a:stretch>
        </p:blipFill>
        <p:spPr/>
      </p:pic>
    </p:spTree>
    <p:extLst>
      <p:ext uri="{BB962C8B-B14F-4D97-AF65-F5344CB8AC3E}">
        <p14:creationId xmlns:p14="http://schemas.microsoft.com/office/powerpoint/2010/main" val="3301017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62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0FCE40-915B-4035-831F-84BB0F6240E1}"/>
              </a:ext>
            </a:extLst>
          </p:cNvPr>
          <p:cNvSpPr>
            <a:spLocks noGrp="1"/>
          </p:cNvSpPr>
          <p:nvPr>
            <p:ph type="ctrTitle"/>
          </p:nvPr>
        </p:nvSpPr>
        <p:spPr/>
        <p:txBody>
          <a:bodyPr/>
          <a:lstStyle/>
          <a:p>
            <a:r>
              <a:rPr lang="sv-SE" dirty="0"/>
              <a:t>Aktuellt och på gång inom hälso- och sjukvården </a:t>
            </a:r>
          </a:p>
        </p:txBody>
      </p:sp>
      <p:sp>
        <p:nvSpPr>
          <p:cNvPr id="3" name="Underrubrik 2">
            <a:extLst>
              <a:ext uri="{FF2B5EF4-FFF2-40B4-BE49-F238E27FC236}">
                <a16:creationId xmlns:a16="http://schemas.microsoft.com/office/drawing/2014/main" id="{0EF6B581-72CC-4440-A3F7-6E57828228AE}"/>
              </a:ext>
            </a:extLst>
          </p:cNvPr>
          <p:cNvSpPr>
            <a:spLocks noGrp="1"/>
          </p:cNvSpPr>
          <p:nvPr>
            <p:ph type="subTitle" idx="1"/>
          </p:nvPr>
        </p:nvSpPr>
        <p:spPr/>
        <p:txBody>
          <a:bodyPr/>
          <a:lstStyle/>
          <a:p>
            <a:r>
              <a:rPr lang="sv-SE" dirty="0"/>
              <a:t>Lena Gjevert, hälso- och sjukvårdsdirektör</a:t>
            </a:r>
          </a:p>
          <a:p>
            <a:r>
              <a:rPr lang="sv-SE" dirty="0"/>
              <a:t>Madelene Johanzon, områdeschef Öppenvård</a:t>
            </a:r>
          </a:p>
          <a:p>
            <a:r>
              <a:rPr lang="sv-SE" dirty="0"/>
              <a:t>Mikael Bergenheim, områdeschef Slutenvård</a:t>
            </a:r>
          </a:p>
          <a:p>
            <a:r>
              <a:rPr lang="sv-SE" dirty="0"/>
              <a:t>Petra Lundgren, områdeschef Vårdkvalitet </a:t>
            </a:r>
          </a:p>
          <a:p>
            <a:r>
              <a:rPr lang="sv-SE" dirty="0"/>
              <a:t>Susanna Höjdén, områdeschef Samverkan </a:t>
            </a:r>
          </a:p>
          <a:p>
            <a:endParaRPr lang="sv-SE" dirty="0"/>
          </a:p>
        </p:txBody>
      </p:sp>
    </p:spTree>
    <p:extLst>
      <p:ext uri="{BB962C8B-B14F-4D97-AF65-F5344CB8AC3E}">
        <p14:creationId xmlns:p14="http://schemas.microsoft.com/office/powerpoint/2010/main" val="334689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F4227E-C58C-4556-BC27-EF45542E93AB}"/>
              </a:ext>
            </a:extLst>
          </p:cNvPr>
          <p:cNvSpPr>
            <a:spLocks noGrp="1"/>
          </p:cNvSpPr>
          <p:nvPr>
            <p:ph type="title"/>
          </p:nvPr>
        </p:nvSpPr>
        <p:spPr>
          <a:xfrm>
            <a:off x="6381005" y="199002"/>
            <a:ext cx="5465393" cy="1325563"/>
          </a:xfrm>
        </p:spPr>
        <p:txBody>
          <a:bodyPr/>
          <a:lstStyle/>
          <a:p>
            <a:r>
              <a:rPr lang="sv-SE" dirty="0"/>
              <a:t>Avskaffande av source </a:t>
            </a:r>
            <a:r>
              <a:rPr lang="sv-SE" dirty="0" err="1"/>
              <a:t>control</a:t>
            </a:r>
            <a:r>
              <a:rPr lang="sv-SE" dirty="0"/>
              <a:t> </a:t>
            </a:r>
          </a:p>
        </p:txBody>
      </p:sp>
      <p:sp>
        <p:nvSpPr>
          <p:cNvPr id="3" name="Platshållare för innehåll 2">
            <a:extLst>
              <a:ext uri="{FF2B5EF4-FFF2-40B4-BE49-F238E27FC236}">
                <a16:creationId xmlns:a16="http://schemas.microsoft.com/office/drawing/2014/main" id="{789CAE68-77A7-40AA-B8AB-417D7D12AE82}"/>
              </a:ext>
            </a:extLst>
          </p:cNvPr>
          <p:cNvSpPr>
            <a:spLocks noGrp="1"/>
          </p:cNvSpPr>
          <p:nvPr>
            <p:ph sz="half" idx="2"/>
          </p:nvPr>
        </p:nvSpPr>
        <p:spPr>
          <a:xfrm>
            <a:off x="6312816" y="1673294"/>
            <a:ext cx="5612091" cy="3240000"/>
          </a:xfrm>
        </p:spPr>
        <p:txBody>
          <a:bodyPr/>
          <a:lstStyle/>
          <a:p>
            <a:r>
              <a:rPr lang="sv-SE" dirty="0"/>
              <a:t>Smittskydd Värmland avser att ta bort rekommendationen om source </a:t>
            </a:r>
            <a:r>
              <a:rPr lang="sv-SE" dirty="0" err="1"/>
              <a:t>control</a:t>
            </a:r>
            <a:r>
              <a:rPr lang="sv-SE" dirty="0"/>
              <a:t> från och med 7 juni</a:t>
            </a:r>
          </a:p>
          <a:p>
            <a:r>
              <a:rPr lang="sv-SE" dirty="0"/>
              <a:t>Anledningen är att antalet fall bland patienter och personal som </a:t>
            </a:r>
            <a:r>
              <a:rPr lang="sv-SE" dirty="0" err="1"/>
              <a:t>provtas</a:t>
            </a:r>
            <a:r>
              <a:rPr lang="sv-SE" dirty="0"/>
              <a:t> vid symtom minskat ytterligare och att allt färre patienter vårdas inom slutenvården med covid-19</a:t>
            </a:r>
          </a:p>
          <a:p>
            <a:r>
              <a:rPr lang="sv-SE" dirty="0"/>
              <a:t>Beredskapen är fortsatt hög för att återinföra rekommendationen vid ökad smittspridning</a:t>
            </a:r>
          </a:p>
          <a:p>
            <a:r>
              <a:rPr lang="sv-SE" dirty="0"/>
              <a:t>Fortsatt gäller att vara observant på symtom hos personal och patienter </a:t>
            </a:r>
          </a:p>
          <a:p>
            <a:r>
              <a:rPr lang="sv-SE" dirty="0"/>
              <a:t>Smittspårning i vård och omsorg gäller oförändrat</a:t>
            </a:r>
          </a:p>
          <a:p>
            <a:endParaRPr lang="sv-SE" dirty="0"/>
          </a:p>
        </p:txBody>
      </p:sp>
      <p:pic>
        <p:nvPicPr>
          <p:cNvPr id="5" name="Platshållare för innehåll 5" descr="En bild som visar inomhus, person, golv, stående&#10;&#10;Automatiskt genererad beskrivning">
            <a:extLst>
              <a:ext uri="{FF2B5EF4-FFF2-40B4-BE49-F238E27FC236}">
                <a16:creationId xmlns:a16="http://schemas.microsoft.com/office/drawing/2014/main" id="{B00D8B78-8447-4B82-AAB9-7722104E7F7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8443" r="18443"/>
          <a:stretch/>
        </p:blipFill>
        <p:spPr>
          <a:xfrm>
            <a:off x="346075" y="0"/>
            <a:ext cx="5749925" cy="6858000"/>
          </a:xfrm>
          <a:noFill/>
        </p:spPr>
      </p:pic>
    </p:spTree>
    <p:extLst>
      <p:ext uri="{BB962C8B-B14F-4D97-AF65-F5344CB8AC3E}">
        <p14:creationId xmlns:p14="http://schemas.microsoft.com/office/powerpoint/2010/main" val="152777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p:txBody>
          <a:bodyPr/>
          <a:lstStyle/>
          <a:p>
            <a:r>
              <a:rPr lang="sv-SE" dirty="0"/>
              <a:t>Sjukfrånvaro</a:t>
            </a:r>
          </a:p>
        </p:txBody>
      </p:sp>
      <p:sp>
        <p:nvSpPr>
          <p:cNvPr id="3" name="Underrubrik 2">
            <a:extLst>
              <a:ext uri="{FF2B5EF4-FFF2-40B4-BE49-F238E27FC236}">
                <a16:creationId xmlns:a16="http://schemas.microsoft.com/office/drawing/2014/main" id="{057E94A7-75EC-44CE-9410-C23957DC3D43}"/>
              </a:ext>
            </a:extLst>
          </p:cNvPr>
          <p:cNvSpPr>
            <a:spLocks noGrp="1"/>
          </p:cNvSpPr>
          <p:nvPr>
            <p:ph type="subTitle" idx="1"/>
          </p:nvPr>
        </p:nvSpPr>
        <p:spPr/>
        <p:txBody>
          <a:bodyPr/>
          <a:lstStyle/>
          <a:p>
            <a:r>
              <a:rPr lang="sv-SE" dirty="0"/>
              <a:t>Till och med april 2022</a:t>
            </a:r>
          </a:p>
        </p:txBody>
      </p:sp>
    </p:spTree>
    <p:extLst>
      <p:ext uri="{BB962C8B-B14F-4D97-AF65-F5344CB8AC3E}">
        <p14:creationId xmlns:p14="http://schemas.microsoft.com/office/powerpoint/2010/main" val="388327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89CDC20-B2AB-4F20-966F-C3616FAAF069}"/>
              </a:ext>
            </a:extLst>
          </p:cNvPr>
          <p:cNvPicPr>
            <a:picLocks noChangeAspect="1"/>
          </p:cNvPicPr>
          <p:nvPr/>
        </p:nvPicPr>
        <p:blipFill>
          <a:blip r:embed="rId2"/>
          <a:stretch>
            <a:fillRect/>
          </a:stretch>
        </p:blipFill>
        <p:spPr>
          <a:xfrm>
            <a:off x="913626" y="3843395"/>
            <a:ext cx="11088647" cy="3000794"/>
          </a:xfrm>
          <a:prstGeom prst="rect">
            <a:avLst/>
          </a:prstGeom>
        </p:spPr>
      </p:pic>
      <p:pic>
        <p:nvPicPr>
          <p:cNvPr id="7" name="Bildobjekt 6">
            <a:extLst>
              <a:ext uri="{FF2B5EF4-FFF2-40B4-BE49-F238E27FC236}">
                <a16:creationId xmlns:a16="http://schemas.microsoft.com/office/drawing/2014/main" id="{7307B485-F66C-40DD-AFCD-4C655A0B717E}"/>
              </a:ext>
            </a:extLst>
          </p:cNvPr>
          <p:cNvPicPr>
            <a:picLocks noChangeAspect="1"/>
          </p:cNvPicPr>
          <p:nvPr/>
        </p:nvPicPr>
        <p:blipFill>
          <a:blip r:embed="rId3"/>
          <a:stretch>
            <a:fillRect/>
          </a:stretch>
        </p:blipFill>
        <p:spPr>
          <a:xfrm>
            <a:off x="7162800" y="266433"/>
            <a:ext cx="4462819" cy="3340881"/>
          </a:xfrm>
          <a:prstGeom prst="rect">
            <a:avLst/>
          </a:prstGeom>
        </p:spPr>
      </p:pic>
      <p:sp>
        <p:nvSpPr>
          <p:cNvPr id="8" name="textruta 7">
            <a:extLst>
              <a:ext uri="{FF2B5EF4-FFF2-40B4-BE49-F238E27FC236}">
                <a16:creationId xmlns:a16="http://schemas.microsoft.com/office/drawing/2014/main" id="{4BD2EA35-EFE3-4438-BD61-F00EE2F9A98B}"/>
              </a:ext>
            </a:extLst>
          </p:cNvPr>
          <p:cNvSpPr txBox="1"/>
          <p:nvPr/>
        </p:nvSpPr>
        <p:spPr>
          <a:xfrm>
            <a:off x="752475" y="921210"/>
            <a:ext cx="6224781" cy="2031325"/>
          </a:xfrm>
          <a:prstGeom prst="rect">
            <a:avLst/>
          </a:prstGeom>
          <a:noFill/>
        </p:spPr>
        <p:txBody>
          <a:bodyPr wrap="none" rtlCol="0">
            <a:spAutoFit/>
          </a:bodyPr>
          <a:lstStyle/>
          <a:p>
            <a:r>
              <a:rPr lang="sv-SE" dirty="0"/>
              <a:t>Sjukfrånvaro april 2022: 7,19%</a:t>
            </a:r>
          </a:p>
          <a:p>
            <a:r>
              <a:rPr lang="sv-SE" dirty="0"/>
              <a:t>April 2021: 6,23%</a:t>
            </a:r>
          </a:p>
          <a:p>
            <a:endParaRPr lang="sv-SE" dirty="0"/>
          </a:p>
          <a:p>
            <a:r>
              <a:rPr lang="sv-SE" dirty="0"/>
              <a:t>Sjukfrånvaron fortsätter att minska, jämfört med</a:t>
            </a:r>
          </a:p>
          <a:p>
            <a:r>
              <a:rPr lang="sv-SE" dirty="0"/>
              <a:t>årets inledande månader. Trenden går åt rätt håll.</a:t>
            </a:r>
          </a:p>
          <a:p>
            <a:endParaRPr lang="sv-SE" dirty="0"/>
          </a:p>
          <a:p>
            <a:r>
              <a:rPr lang="sv-SE" dirty="0"/>
              <a:t>Jämfört med 2021 har HS fortfarande en hög sjukfrånvaro</a:t>
            </a:r>
          </a:p>
        </p:txBody>
      </p:sp>
    </p:spTree>
    <p:extLst>
      <p:ext uri="{BB962C8B-B14F-4D97-AF65-F5344CB8AC3E}">
        <p14:creationId xmlns:p14="http://schemas.microsoft.com/office/powerpoint/2010/main" val="113830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B2D059-09C3-4657-8DEE-AC618848189D}"/>
              </a:ext>
            </a:extLst>
          </p:cNvPr>
          <p:cNvSpPr>
            <a:spLocks noGrp="1"/>
          </p:cNvSpPr>
          <p:nvPr>
            <p:ph type="title"/>
          </p:nvPr>
        </p:nvSpPr>
        <p:spPr/>
        <p:txBody>
          <a:bodyPr/>
          <a:lstStyle/>
          <a:p>
            <a:endParaRPr lang="sv-SE"/>
          </a:p>
        </p:txBody>
      </p:sp>
      <p:pic>
        <p:nvPicPr>
          <p:cNvPr id="5" name="Bildobjekt 4">
            <a:extLst>
              <a:ext uri="{FF2B5EF4-FFF2-40B4-BE49-F238E27FC236}">
                <a16:creationId xmlns:a16="http://schemas.microsoft.com/office/drawing/2014/main" id="{3D052FEF-2E45-4B5A-BF4C-EF12B3C72414}"/>
              </a:ext>
            </a:extLst>
          </p:cNvPr>
          <p:cNvPicPr>
            <a:picLocks noChangeAspect="1"/>
          </p:cNvPicPr>
          <p:nvPr/>
        </p:nvPicPr>
        <p:blipFill>
          <a:blip r:embed="rId2"/>
          <a:stretch>
            <a:fillRect/>
          </a:stretch>
        </p:blipFill>
        <p:spPr>
          <a:xfrm>
            <a:off x="873886" y="722306"/>
            <a:ext cx="11165713" cy="4887919"/>
          </a:xfrm>
          <a:prstGeom prst="rect">
            <a:avLst/>
          </a:prstGeom>
        </p:spPr>
      </p:pic>
      <p:sp>
        <p:nvSpPr>
          <p:cNvPr id="6" name="textruta 5">
            <a:extLst>
              <a:ext uri="{FF2B5EF4-FFF2-40B4-BE49-F238E27FC236}">
                <a16:creationId xmlns:a16="http://schemas.microsoft.com/office/drawing/2014/main" id="{128D841D-630B-4FA4-B653-4BF2EBF01B77}"/>
              </a:ext>
            </a:extLst>
          </p:cNvPr>
          <p:cNvSpPr txBox="1"/>
          <p:nvPr/>
        </p:nvSpPr>
        <p:spPr>
          <a:xfrm>
            <a:off x="885825" y="6076950"/>
            <a:ext cx="1544012" cy="369332"/>
          </a:xfrm>
          <a:prstGeom prst="rect">
            <a:avLst/>
          </a:prstGeom>
          <a:noFill/>
        </p:spPr>
        <p:txBody>
          <a:bodyPr wrap="none" rtlCol="0">
            <a:spAutoFit/>
          </a:bodyPr>
          <a:lstStyle/>
          <a:p>
            <a:r>
              <a:rPr lang="sv-SE" dirty="0"/>
              <a:t>2019-202204</a:t>
            </a:r>
          </a:p>
        </p:txBody>
      </p:sp>
    </p:spTree>
    <p:extLst>
      <p:ext uri="{BB962C8B-B14F-4D97-AF65-F5344CB8AC3E}">
        <p14:creationId xmlns:p14="http://schemas.microsoft.com/office/powerpoint/2010/main" val="103365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92DF0B-933D-4625-9BBC-F8E0AEF0ACD0}"/>
              </a:ext>
            </a:extLst>
          </p:cNvPr>
          <p:cNvSpPr>
            <a:spLocks noGrp="1"/>
          </p:cNvSpPr>
          <p:nvPr>
            <p:ph type="ctrTitle"/>
          </p:nvPr>
        </p:nvSpPr>
        <p:spPr/>
        <p:txBody>
          <a:bodyPr/>
          <a:lstStyle/>
          <a:p>
            <a:r>
              <a:rPr lang="sv-SE" dirty="0"/>
              <a:t>Vaccination </a:t>
            </a:r>
          </a:p>
        </p:txBody>
      </p:sp>
      <p:sp>
        <p:nvSpPr>
          <p:cNvPr id="3" name="Underrubrik 2">
            <a:extLst>
              <a:ext uri="{FF2B5EF4-FFF2-40B4-BE49-F238E27FC236}">
                <a16:creationId xmlns:a16="http://schemas.microsoft.com/office/drawing/2014/main" id="{3FA4711D-DEDF-4161-B5F8-C79B204EB2D2}"/>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83812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AAEB3A4B-6809-406E-839A-F27EE3991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881" y="442912"/>
            <a:ext cx="2543175" cy="5095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D56A308-C969-4020-8B19-0DD4E54F7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574" y="442912"/>
            <a:ext cx="2533650" cy="5095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68D498D-0732-41FB-81A4-43223E3765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442912"/>
            <a:ext cx="2543175"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2222114-FD34-4F94-A4EB-3B103F9089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39" y="433387"/>
            <a:ext cx="2533650" cy="5105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46C09D56-B8FB-4AEB-AF7A-49398977BEB0}"/>
              </a:ext>
            </a:extLst>
          </p:cNvPr>
          <p:cNvSpPr txBox="1"/>
          <p:nvPr/>
        </p:nvSpPr>
        <p:spPr>
          <a:xfrm>
            <a:off x="1855365" y="5855516"/>
            <a:ext cx="8481269" cy="369332"/>
          </a:xfrm>
          <a:prstGeom prst="rect">
            <a:avLst/>
          </a:prstGeom>
          <a:noFill/>
        </p:spPr>
        <p:txBody>
          <a:bodyPr wrap="square" rtlCol="0">
            <a:spAutoFit/>
          </a:bodyPr>
          <a:lstStyle/>
          <a:p>
            <a:pPr algn="ctr"/>
            <a:r>
              <a:rPr lang="sv-SE" dirty="0"/>
              <a:t>Vi ligger mycket bra till i de nationella siffrorna.</a:t>
            </a:r>
          </a:p>
        </p:txBody>
      </p:sp>
    </p:spTree>
    <p:extLst>
      <p:ext uri="{BB962C8B-B14F-4D97-AF65-F5344CB8AC3E}">
        <p14:creationId xmlns:p14="http://schemas.microsoft.com/office/powerpoint/2010/main" val="52308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3DBEB-8DA8-4E7F-B2EF-A2F745921AC2}"/>
              </a:ext>
            </a:extLst>
          </p:cNvPr>
          <p:cNvSpPr>
            <a:spLocks noGrp="1"/>
          </p:cNvSpPr>
          <p:nvPr>
            <p:ph type="title"/>
          </p:nvPr>
        </p:nvSpPr>
        <p:spPr>
          <a:xfrm>
            <a:off x="2411159" y="443060"/>
            <a:ext cx="7200000" cy="1325563"/>
          </a:xfrm>
        </p:spPr>
        <p:txBody>
          <a:bodyPr/>
          <a:lstStyle/>
          <a:p>
            <a:r>
              <a:rPr lang="sv-SE" sz="2800" dirty="0"/>
              <a:t>FOHM - Antagande scenario </a:t>
            </a:r>
            <a:r>
              <a:rPr lang="sv-SE" sz="2800" dirty="0">
                <a:cs typeface="Calibri"/>
              </a:rPr>
              <a:t>20/4-20/7</a:t>
            </a:r>
            <a:br>
              <a:rPr lang="sv-SE" sz="2800" dirty="0">
                <a:latin typeface="Calibri"/>
                <a:cs typeface="Calibri"/>
              </a:rPr>
            </a:br>
            <a:r>
              <a:rPr lang="sv-SE" sz="2000" dirty="0">
                <a:latin typeface="+mn-lt"/>
                <a:cs typeface="Calibri"/>
              </a:rPr>
              <a:t>I relation till virusets förändring och vaccinationseffekter</a:t>
            </a:r>
            <a:endParaRPr lang="sv-SE" sz="2000" dirty="0">
              <a:latin typeface="+mn-lt"/>
              <a:cs typeface="Arial"/>
            </a:endParaRPr>
          </a:p>
        </p:txBody>
      </p:sp>
      <p:sp>
        <p:nvSpPr>
          <p:cNvPr id="3" name="Platshållare för text 2">
            <a:extLst>
              <a:ext uri="{FF2B5EF4-FFF2-40B4-BE49-F238E27FC236}">
                <a16:creationId xmlns:a16="http://schemas.microsoft.com/office/drawing/2014/main" id="{5928BD26-D640-4B43-9944-07F8AB77BE4A}"/>
              </a:ext>
            </a:extLst>
          </p:cNvPr>
          <p:cNvSpPr>
            <a:spLocks noGrp="1"/>
          </p:cNvSpPr>
          <p:nvPr>
            <p:ph type="body" sz="quarter" idx="13"/>
          </p:nvPr>
        </p:nvSpPr>
        <p:spPr>
          <a:xfrm>
            <a:off x="2524281" y="2008155"/>
            <a:ext cx="7664975" cy="4169248"/>
          </a:xfrm>
        </p:spPr>
        <p:txBody>
          <a:bodyPr vert="horz" lIns="91440" tIns="45720" rIns="91440" bIns="45720" rtlCol="0" anchor="t">
            <a:noAutofit/>
          </a:bodyPr>
          <a:lstStyle/>
          <a:p>
            <a:pPr marL="0" indent="0">
              <a:buNone/>
            </a:pPr>
            <a:r>
              <a:rPr lang="sv-SE" sz="1800" b="1" dirty="0">
                <a:ea typeface="Calibri" panose="020F0502020204030204" pitchFamily="34" charset="0"/>
                <a:cs typeface="Times New Roman"/>
              </a:rPr>
              <a:t>Virusets förändring:</a:t>
            </a:r>
          </a:p>
          <a:p>
            <a:pPr marL="251460" indent="-251460"/>
            <a:r>
              <a:rPr lang="sv-SE" sz="1800" dirty="0">
                <a:ea typeface="Calibri" panose="020F0502020204030204" pitchFamily="34" charset="0"/>
                <a:cs typeface="Times New Roman"/>
              </a:rPr>
              <a:t>Omikronvarianten fortsätter cirkulera BA.2-stammen dominerar.</a:t>
            </a:r>
            <a:endParaRPr lang="sv-SE" dirty="0">
              <a:cs typeface="Arial"/>
            </a:endParaRPr>
          </a:p>
          <a:p>
            <a:pPr marL="251460" indent="-251460"/>
            <a:r>
              <a:rPr lang="sv-SE" sz="1800" dirty="0">
                <a:ea typeface="Calibri" panose="020F0502020204030204" pitchFamily="34" charset="0"/>
                <a:cs typeface="Times New Roman"/>
              </a:rPr>
              <a:t>Nya virusvarianter där vaccinet får sämre/utebliven effekt </a:t>
            </a:r>
          </a:p>
          <a:p>
            <a:pPr marL="251460" indent="-251460"/>
            <a:r>
              <a:rPr lang="sv-SE" sz="1800" dirty="0">
                <a:ea typeface="Calibri" panose="020F0502020204030204" pitchFamily="34" charset="0"/>
                <a:cs typeface="Calibri"/>
              </a:rPr>
              <a:t>Skyddet mot reinfektion består i 12 månader mot samma variant och i 3 månader om man tidigare haft en annan variant. </a:t>
            </a:r>
            <a:endParaRPr lang="sv-SE" sz="1800" dirty="0">
              <a:ea typeface="Calibri" panose="020F0502020204030204" pitchFamily="34" charset="0"/>
              <a:cs typeface="Times New Roman"/>
            </a:endParaRPr>
          </a:p>
          <a:p>
            <a:pPr marL="251460" indent="-251460"/>
            <a:r>
              <a:rPr lang="sv-SE" sz="1800" dirty="0">
                <a:ea typeface="Calibri" panose="020F0502020204030204" pitchFamily="34" charset="0"/>
                <a:cs typeface="Times New Roman"/>
              </a:rPr>
              <a:t>Scenariot </a:t>
            </a:r>
            <a:r>
              <a:rPr lang="sv-SE" sz="1800" dirty="0">
                <a:effectLst/>
                <a:ea typeface="Calibri" panose="020F0502020204030204" pitchFamily="34" charset="0"/>
                <a:cs typeface="Times New Roman"/>
              </a:rPr>
              <a:t>visar på en ökning av antalet fall i maj. Man räknar med att ca. 60 patienter/dag in på sjukhus vilket innebär att vården behöver ta höjd för ett ökat vårdbehov</a:t>
            </a:r>
            <a:endParaRPr lang="sv-SE" sz="1800" dirty="0">
              <a:cs typeface="Times New Roman"/>
            </a:endParaRPr>
          </a:p>
          <a:p>
            <a:pPr marL="0" lvl="0" indent="0">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820720"/>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d5d3d422-4b31-4ec8-9696-721f2c373cbd">
      <UserInfo>
        <DisplayName>Erica Karlsson</DisplayName>
        <AccountId>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41FF69021296543BF77243204103C8E" ma:contentTypeVersion="14" ma:contentTypeDescription="Skapa ett nytt dokument." ma:contentTypeScope="" ma:versionID="9992693bf88f55c5c3cae2b54922a44d">
  <xsd:schema xmlns:xsd="http://www.w3.org/2001/XMLSchema" xmlns:xs="http://www.w3.org/2001/XMLSchema" xmlns:p="http://schemas.microsoft.com/office/2006/metadata/properties" xmlns:ns1="http://schemas.microsoft.com/sharepoint/v3" xmlns:ns2="a60f1317-1738-4f2f-8b1d-1f9749478021" xmlns:ns3="d5d3d422-4b31-4ec8-9696-721f2c373cbd" targetNamespace="http://schemas.microsoft.com/office/2006/metadata/properties" ma:root="true" ma:fieldsID="11d5d9eaa112b4d06942c0fe25428407" ns1:_="" ns2:_="" ns3:_="">
    <xsd:import namespace="http://schemas.microsoft.com/sharepoint/v3"/>
    <xsd:import namespace="a60f1317-1738-4f2f-8b1d-1f9749478021"/>
    <xsd:import namespace="d5d3d422-4b31-4ec8-9696-721f2c373c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Egenskaper för enhetlig efterlevnadsprincip" ma:hidden="true" ma:internalName="_ip_UnifiedCompliancePolicyProperties">
      <xsd:simpleType>
        <xsd:restriction base="dms:Note"/>
      </xsd:simpleType>
    </xsd:element>
    <xsd:element name="_ip_UnifiedCompliancePolicyUIAction" ma:index="13" nillable="true" ma:displayName="Gränssnittsåtgärd för enhetlig efterlevnadsprincip"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0f1317-1738-4f2f-8b1d-1f974947802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5d3d422-4b31-4ec8-9696-721f2c373cbd"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32155E-BCA8-4FBD-99FA-1A41DB9194B2}">
  <ds:schemaRefs>
    <ds:schemaRef ds:uri="http://schemas.microsoft.com/sharepoint/v3/contenttype/forms"/>
  </ds:schemaRefs>
</ds:datastoreItem>
</file>

<file path=customXml/itemProps2.xml><?xml version="1.0" encoding="utf-8"?>
<ds:datastoreItem xmlns:ds="http://schemas.openxmlformats.org/officeDocument/2006/customXml" ds:itemID="{2E064C6A-96ED-43FE-85E7-E5AAE1115E50}">
  <ds:schemaRefs>
    <ds:schemaRef ds:uri="http://purl.org/dc/terms/"/>
    <ds:schemaRef ds:uri="http://purl.org/dc/elements/1.1/"/>
    <ds:schemaRef ds:uri="http://schemas.openxmlformats.org/package/2006/metadata/core-properties"/>
    <ds:schemaRef ds:uri="http://www.w3.org/XML/1998/namespace"/>
    <ds:schemaRef ds:uri="http://schemas.microsoft.com/office/2006/documentManagement/types"/>
    <ds:schemaRef ds:uri="228b5641-ab3d-40cd-8a2a-91a75ba10c80"/>
    <ds:schemaRef ds:uri="http://schemas.microsoft.com/office/2006/metadata/properties"/>
    <ds:schemaRef ds:uri="http://purl.org/dc/dcmitype/"/>
    <ds:schemaRef ds:uri="http://schemas.microsoft.com/office/infopath/2007/PartnerControls"/>
    <ds:schemaRef ds:uri="http://schemas.microsoft.com/sharepoint/v3"/>
    <ds:schemaRef ds:uri="d5d3d422-4b31-4ec8-9696-721f2c373cbd"/>
  </ds:schemaRefs>
</ds:datastoreItem>
</file>

<file path=customXml/itemProps3.xml><?xml version="1.0" encoding="utf-8"?>
<ds:datastoreItem xmlns:ds="http://schemas.openxmlformats.org/officeDocument/2006/customXml" ds:itemID="{CBFEBD62-2946-4191-83AB-FDA35BAFA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60f1317-1738-4f2f-8b1d-1f9749478021"/>
    <ds:schemaRef ds:uri="d5d3d422-4b31-4ec8-9696-721f2c373c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8068</TotalTime>
  <Words>630</Words>
  <Application>Microsoft Office PowerPoint</Application>
  <PresentationFormat>Bredbild</PresentationFormat>
  <Paragraphs>80</Paragraphs>
  <Slides>19</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Calibri</vt:lpstr>
      <vt:lpstr>Courier New</vt:lpstr>
      <vt:lpstr>Region Varmland</vt:lpstr>
      <vt:lpstr>Hälso- och sjukvårdsdirektören informerar </vt:lpstr>
      <vt:lpstr>Aktuellt och på gång inom hälso- och sjukvården </vt:lpstr>
      <vt:lpstr>Avskaffande av source control </vt:lpstr>
      <vt:lpstr>Sjukfrånvaro</vt:lpstr>
      <vt:lpstr>PowerPoint-presentation</vt:lpstr>
      <vt:lpstr>PowerPoint-presentation</vt:lpstr>
      <vt:lpstr>Vaccination </vt:lpstr>
      <vt:lpstr>PowerPoint-presentation</vt:lpstr>
      <vt:lpstr>FOHM - Antagande scenario 20/4-20/7 I relation till virusets förändring och vaccinationseffekter</vt:lpstr>
      <vt:lpstr>FOHM - Antagande scenario 20/4-20/7 I relation till virusets förändring och vaccinationseffekter</vt:lpstr>
      <vt:lpstr>Vaccinationer mot covid-19 höst/vinter 2022-23</vt:lpstr>
      <vt:lpstr>Påfyllnadsdos (dos 3) rekommenderas till: </vt:lpstr>
      <vt:lpstr>En andra påfyllnadsdos (dos 4) rekommenderas till:</vt:lpstr>
      <vt:lpstr>MittVaccin </vt:lpstr>
      <vt:lpstr>Område Öppenvård</vt:lpstr>
      <vt:lpstr>Område Slutenvård</vt:lpstr>
      <vt:lpstr>Område Vårdkvalitet</vt:lpstr>
      <vt:lpstr>Område Samverkan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Bästa vårdkvalitet</dc:title>
  <dc:creator>Anna Jansson</dc:creator>
  <cp:lastModifiedBy>Madelene Johanzon</cp:lastModifiedBy>
  <cp:revision>8</cp:revision>
  <dcterms:created xsi:type="dcterms:W3CDTF">2019-10-09T11:48:18Z</dcterms:created>
  <dcterms:modified xsi:type="dcterms:W3CDTF">2022-06-07T06:34:12Z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0x010100441FF69021296543BF77243204103C8E</vt:lpwstr>
  </property>
  <property fmtid="{D5CDD505-2E9C-101B-9397-08002B2CF9AE}" pid="3" name="Order">
    <vt:r8>480800</vt:r8>
  </property>
  <property fmtid="{D5CDD505-2E9C-101B-9397-08002B2CF9AE}" pid="4" name="xd_Signature">
    <vt:bool>false</vt:bool>
  </property>
  <property fmtid="{D5CDD505-2E9C-101B-9397-08002B2CF9AE}" pid="5" name="SharedWithUsers">
    <vt:lpwstr>6;#Erica Karlsson</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