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5_E9FDE2CF.xml" ContentType="application/vnd.ms-powerpoint.comments+xml"/>
  <Override PartName="/ppt/notesSlides/notesSlide5.xml" ContentType="application/vnd.openxmlformats-officedocument.presentationml.notesSlide+xml"/>
  <Override PartName="/ppt/comments/modernComment_10B_990E35DF.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7"/>
  </p:notesMasterIdLst>
  <p:sldIdLst>
    <p:sldId id="305" r:id="rId4"/>
    <p:sldId id="262" r:id="rId5"/>
    <p:sldId id="265" r:id="rId6"/>
    <p:sldId id="263" r:id="rId7"/>
    <p:sldId id="264" r:id="rId8"/>
    <p:sldId id="258" r:id="rId9"/>
    <p:sldId id="261" r:id="rId10"/>
    <p:sldId id="266" r:id="rId11"/>
    <p:sldId id="309" r:id="rId12"/>
    <p:sldId id="307" r:id="rId13"/>
    <p:sldId id="267" r:id="rId14"/>
    <p:sldId id="308" r:id="rId15"/>
    <p:sldId id="292"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237E14-5E65-7F21-A876-43362F9A0F9A}" name="Marie Pettersson" initials="MP" userId="S::Marie.Pettersson@regionvarmland.se::c461ad27-9798-4e3d-82d6-d7ac32d6e712" providerId="AD"/>
  <p188:author id="{8F7CE01E-D106-6EE8-82BE-662AB76AE770}" name="Maja Deckner" initials="MD" userId="S::Maja.Deckner@regionvarmland.se::7e47138a-e561-494a-a438-0e7daeab2b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216" autoAdjust="0"/>
  </p:normalViewPr>
  <p:slideViewPr>
    <p:cSldViewPr snapToGrid="0" showGuides="1">
      <p:cViewPr varScale="1">
        <p:scale>
          <a:sx n="50" d="100"/>
          <a:sy n="50" d="100"/>
        </p:scale>
        <p:origin x="1284"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8/10/relationships/authors" Target="authors.xml"/></Relationships>
</file>

<file path=ppt/comments/modernComment_105_E9FDE2CF.xml><?xml version="1.0" encoding="utf-8"?>
<p188:cmLst xmlns:a="http://schemas.openxmlformats.org/drawingml/2006/main" xmlns:r="http://schemas.openxmlformats.org/officeDocument/2006/relationships" xmlns:p188="http://schemas.microsoft.com/office/powerpoint/2018/8/main">
  <p188:cm id="{7A3E97CB-D5CF-45E5-AC1D-8DF922822168}" authorId="{3E237E14-5E65-7F21-A876-43362F9A0F9A}" status="resolved" created="2024-01-26T06:22:13.005" complete="100000">
    <ac:txMkLst xmlns:ac="http://schemas.microsoft.com/office/drawing/2013/main/command">
      <pc:docMk xmlns:pc="http://schemas.microsoft.com/office/powerpoint/2013/main/command"/>
      <pc:sldMk xmlns:pc="http://schemas.microsoft.com/office/powerpoint/2013/main/command" cId="3925729999" sldId="261"/>
      <ac:spMk id="6" creationId="{D6EFF1CA-6D12-E2E8-3710-964A3F90B6D0}"/>
      <ac:txMk cp="46" len="10">
        <ac:context len="223" hash="1130498734"/>
      </ac:txMk>
    </ac:txMkLst>
    <p188:pos x="2041691" y="648218"/>
    <p188:txBody>
      <a:bodyPr/>
      <a:lstStyle/>
      <a:p>
        <a:r>
          <a:rPr lang="sv-SE"/>
          <a:t>Psykiatrisk slutenvård</a:t>
        </a:r>
      </a:p>
    </p188:txBody>
    <p188:extLst>
      <p:ext xmlns:p="http://schemas.openxmlformats.org/presentationml/2006/main" uri="{57CB4572-C831-44C2-8A1C-0ADB6CCDFE69}">
        <p223:reactions xmlns:p223="http://schemas.microsoft.com/office/powerpoint/2022/03/main">
          <p223:rxn type="👍">
            <p223:instance time="2024-01-26T14:38:43.570" authorId="{8F7CE01E-D106-6EE8-82BE-662AB76AE770}"/>
          </p223:rxn>
        </p223:reactions>
      </p:ext>
    </p188:extLst>
  </p188:cm>
</p188:cmLst>
</file>

<file path=ppt/comments/modernComment_10B_990E35DF.xml><?xml version="1.0" encoding="utf-8"?>
<p188:cmLst xmlns:a="http://schemas.openxmlformats.org/drawingml/2006/main" xmlns:r="http://schemas.openxmlformats.org/officeDocument/2006/relationships" xmlns:p188="http://schemas.microsoft.com/office/powerpoint/2018/8/main">
  <p188:cm id="{43C9427E-8500-4A02-ACDC-9A3787CBB496}" authorId="{3E237E14-5E65-7F21-A876-43362F9A0F9A}" status="resolved" created="2024-01-26T06:23:52.319" complete="100000">
    <ac:txMkLst xmlns:ac="http://schemas.microsoft.com/office/drawing/2013/main/command">
      <pc:docMk xmlns:pc="http://schemas.microsoft.com/office/powerpoint/2013/main/command"/>
      <pc:sldMk xmlns:pc="http://schemas.microsoft.com/office/powerpoint/2013/main/command" cId="2567845343" sldId="267"/>
      <ac:spMk id="3" creationId="{F58358CC-4B5D-3F23-10EA-13AD364EBE73}"/>
      <ac:txMk cp="104">
        <ac:context len="291" hash="282179821"/>
      </ac:txMk>
    </ac:txMkLst>
    <p188:pos x="3205491" y="1238250"/>
    <p188:txBody>
      <a:bodyPr/>
      <a:lstStyle/>
      <a:p>
        <a:r>
          <a:rPr lang="sv-SE"/>
          <a:t>Ta bort "att"</a:t>
        </a:r>
      </a:p>
    </p188:txBody>
    <p188:extLst>
      <p:ext xmlns:p="http://schemas.openxmlformats.org/presentationml/2006/main" uri="{57CB4572-C831-44C2-8A1C-0ADB6CCDFE69}">
        <p223:reactions xmlns:p223="http://schemas.microsoft.com/office/powerpoint/2022/03/main">
          <p223:rxn type="👍">
            <p223:instance time="2024-01-26T14:39:14.192" authorId="{8F7CE01E-D106-6EE8-82BE-662AB76AE770}"/>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42F3F5-B483-413E-B1ED-5A2E4FC3000A}" type="datetimeFigureOut">
              <a:rPr lang="sv-SE" smtClean="0"/>
              <a:t>2024-03-07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1A45A-4BB4-4C16-BC7C-A8163EB492AA}" type="slidenum">
              <a:rPr lang="sv-SE" smtClean="0"/>
              <a:t>‹#›</a:t>
            </a:fld>
            <a:endParaRPr lang="sv-SE"/>
          </a:p>
        </p:txBody>
      </p:sp>
    </p:spTree>
    <p:extLst>
      <p:ext uri="{BB962C8B-B14F-4D97-AF65-F5344CB8AC3E}">
        <p14:creationId xmlns:p14="http://schemas.microsoft.com/office/powerpoint/2010/main" val="160610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241A45A-4BB4-4C16-BC7C-A8163EB492AA}" type="slidenum">
              <a:rPr lang="sv-SE" smtClean="0"/>
              <a:t>1</a:t>
            </a:fld>
            <a:endParaRPr lang="sv-SE"/>
          </a:p>
        </p:txBody>
      </p:sp>
    </p:spTree>
    <p:extLst>
      <p:ext uri="{BB962C8B-B14F-4D97-AF65-F5344CB8AC3E}">
        <p14:creationId xmlns:p14="http://schemas.microsoft.com/office/powerpoint/2010/main" val="1347038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241A45A-4BB4-4C16-BC7C-A8163EB492AA}" type="slidenum">
              <a:rPr lang="sv-SE" smtClean="0"/>
              <a:t>2</a:t>
            </a:fld>
            <a:endParaRPr lang="sv-SE"/>
          </a:p>
        </p:txBody>
      </p:sp>
    </p:spTree>
    <p:extLst>
      <p:ext uri="{BB962C8B-B14F-4D97-AF65-F5344CB8AC3E}">
        <p14:creationId xmlns:p14="http://schemas.microsoft.com/office/powerpoint/2010/main" val="3071104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241A45A-4BB4-4C16-BC7C-A8163EB492AA}" type="slidenum">
              <a:rPr lang="sv-SE" smtClean="0"/>
              <a:t>5</a:t>
            </a:fld>
            <a:endParaRPr lang="sv-SE"/>
          </a:p>
        </p:txBody>
      </p:sp>
    </p:spTree>
    <p:extLst>
      <p:ext uri="{BB962C8B-B14F-4D97-AF65-F5344CB8AC3E}">
        <p14:creationId xmlns:p14="http://schemas.microsoft.com/office/powerpoint/2010/main" val="877113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241A45A-4BB4-4C16-BC7C-A8163EB492AA}" type="slidenum">
              <a:rPr lang="sv-SE" smtClean="0"/>
              <a:t>6</a:t>
            </a:fld>
            <a:endParaRPr lang="sv-SE"/>
          </a:p>
        </p:txBody>
      </p:sp>
    </p:spTree>
    <p:extLst>
      <p:ext uri="{BB962C8B-B14F-4D97-AF65-F5344CB8AC3E}">
        <p14:creationId xmlns:p14="http://schemas.microsoft.com/office/powerpoint/2010/main" val="1301548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241A45A-4BB4-4C16-BC7C-A8163EB492AA}" type="slidenum">
              <a:rPr lang="sv-SE" smtClean="0"/>
              <a:t>8</a:t>
            </a:fld>
            <a:endParaRPr lang="sv-SE"/>
          </a:p>
        </p:txBody>
      </p:sp>
    </p:spTree>
    <p:extLst>
      <p:ext uri="{BB962C8B-B14F-4D97-AF65-F5344CB8AC3E}">
        <p14:creationId xmlns:p14="http://schemas.microsoft.com/office/powerpoint/2010/main" val="16704057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dirty="0"/>
              <a:t>Rubrik på en eller </a:t>
            </a:r>
            <a:br>
              <a:rPr lang="sv-SE" dirty="0"/>
            </a:br>
            <a:r>
              <a:rPr lang="sv-SE" dirty="0"/>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2024-03-07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94441130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808603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2024-03-07</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50365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tx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dirty="0"/>
              <a:t>Rubrik på en eller </a:t>
            </a:r>
            <a:br>
              <a:rPr lang="sv-SE" dirty="0"/>
            </a:br>
            <a:r>
              <a:rPr lang="sv-SE" dirty="0"/>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2024-03-07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65157066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tx2"/>
                </a:solidFill>
              </a:defRPr>
            </a:lvl1pPr>
          </a:lstStyle>
          <a:p>
            <a:r>
              <a:rPr lang="sv-SE" dirty="0"/>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2024-03-07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233" t="28855"/>
          <a:stretch/>
        </p:blipFill>
        <p:spPr>
          <a:xfrm>
            <a:off x="-1" y="0"/>
            <a:ext cx="4121077" cy="3428391"/>
          </a:xfrm>
          <a:prstGeom prst="rect">
            <a:avLst/>
          </a:prstGeom>
        </p:spPr>
      </p:pic>
    </p:spTree>
    <p:extLst>
      <p:ext uri="{BB962C8B-B14F-4D97-AF65-F5344CB8AC3E}">
        <p14:creationId xmlns:p14="http://schemas.microsoft.com/office/powerpoint/2010/main" val="87062896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dirty="0"/>
              <a:t>Rubrik på en eller </a:t>
            </a:r>
            <a:br>
              <a:rPr lang="sv-SE" dirty="0"/>
            </a:br>
            <a:r>
              <a:rPr lang="sv-SE" dirty="0"/>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2024-03-07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968083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dirty="0"/>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7B6AD9C4-35A3-4D7A-9B19-F30406AB6CAC}" type="datetimeFigureOut">
              <a:rPr lang="sv-SE" smtClean="0"/>
              <a:t>2024-03-07</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45960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dirty="0"/>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7B6AD9C4-35A3-4D7A-9B19-F30406AB6CAC}" type="datetimeFigureOut">
              <a:rPr lang="sv-SE" smtClean="0"/>
              <a:t>2024-03-07</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89569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7B6AD9C4-35A3-4D7A-9B19-F30406AB6CAC}" type="datetimeFigureOut">
              <a:rPr lang="sv-SE" smtClean="0"/>
              <a:t>2024-03-07</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dirty="0"/>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319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dirty="0"/>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2024-03-07</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dirty="0"/>
              <a:t>Klicka på ikonen för att </a:t>
            </a:r>
            <a:br>
              <a:rPr lang="sv-SE" dirty="0"/>
            </a:br>
            <a:r>
              <a:rPr lang="sv-SE" dirty="0"/>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84619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dirty="0"/>
              <a:t>Klicka på ikonen för att </a:t>
            </a:r>
            <a:br>
              <a:rPr lang="sv-SE" dirty="0"/>
            </a:br>
            <a:r>
              <a:rPr lang="sv-SE" dirty="0"/>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2024-03-07</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dirty="0"/>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0029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dirty="0"/>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2024-03-07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18787913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7B6AD9C4-35A3-4D7A-9B19-F30406AB6CAC}" type="datetimeFigureOut">
              <a:rPr lang="sv-SE" smtClean="0"/>
              <a:t>2024-03-07</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dirty="0"/>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27955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699609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2024-03-07</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2198654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å">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2024-03-07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412036224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ila">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2024-03-07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22014783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Grön">
    <p:bg>
      <p:bgPr>
        <a:solidFill>
          <a:schemeClr val="accent3"/>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2024-03-07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50175026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ul">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tx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tx1"/>
                </a:solidFill>
              </a:defRPr>
            </a:lvl1pPr>
          </a:lstStyle>
          <a:p>
            <a:fld id="{3EB2360C-C35F-5040-8F82-49517619CE55}" type="datetime1">
              <a:rPr lang="sv-SE" smtClean="0"/>
              <a:pPr/>
              <a:t>2024-03-07</a:t>
            </a:fld>
            <a:endParaRPr lang="sv-SE" dirty="0"/>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tx1"/>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15270054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jus blå">
    <p:bg>
      <p:bgPr>
        <a:solidFill>
          <a:schemeClr val="accent5"/>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2024-03-07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73781520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Röd">
    <p:bg>
      <p:bgPr>
        <a:solidFill>
          <a:schemeClr val="accent6"/>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2024-03-07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46747059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2024-03-07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12464782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dirty="0"/>
              <a:t>Rubrik på en eller </a:t>
            </a:r>
            <a:br>
              <a:rPr lang="sv-SE" dirty="0"/>
            </a:br>
            <a:r>
              <a:rPr lang="sv-SE" dirty="0"/>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2024-03-07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170485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dirty="0"/>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2024-03-07</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977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dirty="0"/>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2024-03-07</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557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2024-03-07</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dirty="0"/>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330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dirty="0"/>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2024-03-07</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dirty="0"/>
              <a:t>Klicka på ikonen för att </a:t>
            </a:r>
            <a:br>
              <a:rPr lang="sv-SE" dirty="0"/>
            </a:br>
            <a:r>
              <a:rPr lang="sv-SE" dirty="0"/>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683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dirty="0"/>
              <a:t>Klicka på ikonen för att </a:t>
            </a:r>
            <a:br>
              <a:rPr lang="sv-SE" dirty="0"/>
            </a:br>
            <a:r>
              <a:rPr lang="sv-SE" dirty="0"/>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2024-03-07</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dirty="0"/>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938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2024-03-07</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dirty="0"/>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745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2024-03-07</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913107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7B6AD9C4-35A3-4D7A-9B19-F30406AB6CAC}" type="datetimeFigureOut">
              <a:rPr lang="sv-SE" smtClean="0"/>
              <a:t>2024-03-07</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1943B2B7-BEA8-4334-A326-592BBB640B02}" type="slidenum">
              <a:rPr lang="sv-SE" smtClean="0"/>
              <a:t>‹#›</a:t>
            </a:fld>
            <a:endParaRPr lang="sv-SE"/>
          </a:p>
        </p:txBody>
      </p:sp>
    </p:spTree>
    <p:extLst>
      <p:ext uri="{BB962C8B-B14F-4D97-AF65-F5344CB8AC3E}">
        <p14:creationId xmlns:p14="http://schemas.microsoft.com/office/powerpoint/2010/main" val="655071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517961DE-70CA-1949-9072-9D2A38C11419}" type="datetime1">
              <a:rPr lang="sv-SE" smtClean="0"/>
              <a:t>2024-03-07</a:t>
            </a:fld>
            <a:endParaRPr lang="sv-SE" dirty="0"/>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dirty="0"/>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095856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10B_990E35DF.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05_E9FDE2CF.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90C8-E9E9-46DD-967B-9AF072764173}"/>
              </a:ext>
            </a:extLst>
          </p:cNvPr>
          <p:cNvSpPr>
            <a:spLocks noGrp="1"/>
          </p:cNvSpPr>
          <p:nvPr>
            <p:ph type="ctrTitle"/>
          </p:nvPr>
        </p:nvSpPr>
        <p:spPr>
          <a:xfrm>
            <a:off x="3911744" y="2048851"/>
            <a:ext cx="8280256" cy="2760297"/>
          </a:xfrm>
        </p:spPr>
        <p:txBody>
          <a:bodyPr/>
          <a:lstStyle/>
          <a:p>
            <a:r>
              <a:rPr lang="sv-SE" sz="4000" dirty="0"/>
              <a:t>Samarbete mellan psykiatri och allmänmedicin vid vård av vuxna patienter med psykiska sjukdomar och besvär</a:t>
            </a:r>
          </a:p>
        </p:txBody>
      </p:sp>
      <p:sp>
        <p:nvSpPr>
          <p:cNvPr id="3" name="Underrubrik 2">
            <a:extLst>
              <a:ext uri="{FF2B5EF4-FFF2-40B4-BE49-F238E27FC236}">
                <a16:creationId xmlns:a16="http://schemas.microsoft.com/office/drawing/2014/main" id="{057E94A7-75EC-44CE-9410-C23957DC3D43}"/>
              </a:ext>
            </a:extLst>
          </p:cNvPr>
          <p:cNvSpPr>
            <a:spLocks noGrp="1"/>
          </p:cNvSpPr>
          <p:nvPr>
            <p:ph type="subTitle" idx="1"/>
          </p:nvPr>
        </p:nvSpPr>
        <p:spPr>
          <a:xfrm>
            <a:off x="3911744" y="5129233"/>
            <a:ext cx="5599074" cy="645902"/>
          </a:xfrm>
        </p:spPr>
        <p:txBody>
          <a:bodyPr/>
          <a:lstStyle/>
          <a:p>
            <a:r>
              <a:rPr lang="sv-SE" dirty="0"/>
              <a:t>Ny rutin i VIDA, </a:t>
            </a:r>
            <a:r>
              <a:rPr lang="sv-SE" dirty="0">
                <a:solidFill>
                  <a:schemeClr val="tx1"/>
                </a:solidFill>
                <a:highlight>
                  <a:srgbClr val="FFFF00"/>
                </a:highlight>
              </a:rPr>
              <a:t>komplettera med beteckning</a:t>
            </a:r>
          </a:p>
        </p:txBody>
      </p:sp>
    </p:spTree>
    <p:extLst>
      <p:ext uri="{BB962C8B-B14F-4D97-AF65-F5344CB8AC3E}">
        <p14:creationId xmlns:p14="http://schemas.microsoft.com/office/powerpoint/2010/main" val="622959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27CEDDE-3FFA-C6A7-A1C8-B74F22D59C1C}"/>
              </a:ext>
            </a:extLst>
          </p:cNvPr>
          <p:cNvSpPr>
            <a:spLocks noGrp="1"/>
          </p:cNvSpPr>
          <p:nvPr>
            <p:ph type="title"/>
          </p:nvPr>
        </p:nvSpPr>
        <p:spPr>
          <a:xfrm>
            <a:off x="1773496" y="972000"/>
            <a:ext cx="8640000" cy="1325563"/>
          </a:xfrm>
        </p:spPr>
        <p:txBody>
          <a:bodyPr/>
          <a:lstStyle/>
          <a:p>
            <a:r>
              <a:rPr lang="en-US" dirty="0" err="1"/>
              <a:t>Inledningen</a:t>
            </a:r>
            <a:r>
              <a:rPr lang="en-US" dirty="0"/>
              <a:t> av </a:t>
            </a:r>
            <a:r>
              <a:rPr lang="en-US" dirty="0" err="1"/>
              <a:t>rutinen</a:t>
            </a:r>
            <a:r>
              <a:rPr lang="en-US" dirty="0"/>
              <a:t>…</a:t>
            </a:r>
          </a:p>
        </p:txBody>
      </p:sp>
      <p:pic>
        <p:nvPicPr>
          <p:cNvPr id="4" name="Bildobjekt 3" descr="Hälso vårds medvetenhet Mural">
            <a:extLst>
              <a:ext uri="{FF2B5EF4-FFF2-40B4-BE49-F238E27FC236}">
                <a16:creationId xmlns:a16="http://schemas.microsoft.com/office/drawing/2014/main" id="{35557B0F-99A6-03D1-CBB7-D000C751774D}"/>
              </a:ext>
            </a:extLst>
          </p:cNvPr>
          <p:cNvPicPr>
            <a:picLocks noChangeAspect="1"/>
          </p:cNvPicPr>
          <p:nvPr/>
        </p:nvPicPr>
        <p:blipFill rotWithShape="1">
          <a:blip r:embed="rId2">
            <a:extLst>
              <a:ext uri="{28A0092B-C50C-407E-A947-70E740481C1C}">
                <a14:useLocalDpi xmlns:a14="http://schemas.microsoft.com/office/drawing/2010/main" val="0"/>
              </a:ext>
            </a:extLst>
          </a:blip>
          <a:srcRect r="20781" b="4"/>
          <a:stretch/>
        </p:blipFill>
        <p:spPr>
          <a:xfrm>
            <a:off x="1773496" y="2483999"/>
            <a:ext cx="3560504" cy="2786481"/>
          </a:xfrm>
          <a:prstGeom prst="rect">
            <a:avLst/>
          </a:prstGeom>
          <a:noFill/>
        </p:spPr>
      </p:pic>
      <p:sp>
        <p:nvSpPr>
          <p:cNvPr id="3" name="Platshållare för text 2">
            <a:extLst>
              <a:ext uri="{FF2B5EF4-FFF2-40B4-BE49-F238E27FC236}">
                <a16:creationId xmlns:a16="http://schemas.microsoft.com/office/drawing/2014/main" id="{5DF01561-0242-3402-7F00-1CD8C4B1ED83}"/>
              </a:ext>
            </a:extLst>
          </p:cNvPr>
          <p:cNvSpPr>
            <a:spLocks noGrp="1"/>
          </p:cNvSpPr>
          <p:nvPr>
            <p:ph sz="half" idx="2"/>
          </p:nvPr>
        </p:nvSpPr>
        <p:spPr>
          <a:xfrm>
            <a:off x="5805055" y="2484000"/>
            <a:ext cx="4608441" cy="3240000"/>
          </a:xfrm>
        </p:spPr>
        <p:txBody>
          <a:bodyPr>
            <a:normAutofit/>
          </a:bodyPr>
          <a:lstStyle/>
          <a:p>
            <a:pPr marL="0" indent="0">
              <a:buNone/>
            </a:pPr>
            <a:r>
              <a:rPr lang="sv-SE" dirty="0"/>
              <a:t>… förtydligar hur rutinen ska användas i praktiken </a:t>
            </a:r>
          </a:p>
          <a:p>
            <a:pPr marL="0" indent="0">
              <a:buNone/>
            </a:pPr>
            <a:r>
              <a:rPr lang="sv-SE" dirty="0"/>
              <a:t>… ger övergripande anvisningar om diagnostisk utredning</a:t>
            </a:r>
          </a:p>
          <a:p>
            <a:pPr marL="0" indent="0">
              <a:buNone/>
            </a:pPr>
            <a:r>
              <a:rPr lang="sv-SE" dirty="0"/>
              <a:t>… beskriver samarbetet kring patienter med utvecklingsrelaterade funktionsnedsättningar och personlighetssyndrom    </a:t>
            </a:r>
          </a:p>
          <a:p>
            <a:endParaRPr lang="sv-SE" dirty="0"/>
          </a:p>
        </p:txBody>
      </p:sp>
    </p:spTree>
    <p:extLst>
      <p:ext uri="{BB962C8B-B14F-4D97-AF65-F5344CB8AC3E}">
        <p14:creationId xmlns:p14="http://schemas.microsoft.com/office/powerpoint/2010/main" val="2442853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4B35B1-0639-8A4B-C7BB-65C0A4A7CC68}"/>
              </a:ext>
            </a:extLst>
          </p:cNvPr>
          <p:cNvSpPr>
            <a:spLocks noGrp="1"/>
          </p:cNvSpPr>
          <p:nvPr>
            <p:ph type="title"/>
          </p:nvPr>
        </p:nvSpPr>
        <p:spPr/>
        <p:txBody>
          <a:bodyPr/>
          <a:lstStyle/>
          <a:p>
            <a:r>
              <a:rPr lang="sv-SE" dirty="0"/>
              <a:t>Att skapa förutsättningar för rätt stöd vid psykisk ohälsa</a:t>
            </a:r>
          </a:p>
        </p:txBody>
      </p:sp>
      <p:sp>
        <p:nvSpPr>
          <p:cNvPr id="3" name="Platshållare för text 2">
            <a:extLst>
              <a:ext uri="{FF2B5EF4-FFF2-40B4-BE49-F238E27FC236}">
                <a16:creationId xmlns:a16="http://schemas.microsoft.com/office/drawing/2014/main" id="{F58358CC-4B5D-3F23-10EA-13AD364EBE73}"/>
              </a:ext>
            </a:extLst>
          </p:cNvPr>
          <p:cNvSpPr>
            <a:spLocks noGrp="1"/>
          </p:cNvSpPr>
          <p:nvPr>
            <p:ph type="body" sz="quarter" idx="13"/>
          </p:nvPr>
        </p:nvSpPr>
        <p:spPr/>
        <p:txBody>
          <a:bodyPr/>
          <a:lstStyle/>
          <a:p>
            <a:r>
              <a:rPr lang="sv-SE" dirty="0"/>
              <a:t>Att fastställa en rutin, löser inte alla problem.</a:t>
            </a:r>
          </a:p>
          <a:p>
            <a:r>
              <a:rPr lang="sv-SE" dirty="0"/>
              <a:t>Verksamheterna behöver också skapa förutsättningar för genomförandet. </a:t>
            </a:r>
          </a:p>
          <a:p>
            <a:r>
              <a:rPr lang="sv-SE" dirty="0"/>
              <a:t>Ett analys och utvecklingsarbete gällande förutsättningar har redan påbörjats.  </a:t>
            </a:r>
          </a:p>
          <a:p>
            <a:r>
              <a:rPr lang="sv-SE" dirty="0"/>
              <a:t>Ansvar för det arbetet har områdeschefer och verksamhetschefer för berörda verksamheter.</a:t>
            </a:r>
          </a:p>
        </p:txBody>
      </p:sp>
    </p:spTree>
    <p:extLst>
      <p:ext uri="{BB962C8B-B14F-4D97-AF65-F5344CB8AC3E}">
        <p14:creationId xmlns:p14="http://schemas.microsoft.com/office/powerpoint/2010/main" val="2567845343"/>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A7B59F-A8A9-2E61-E1D8-3C29CB422215}"/>
              </a:ext>
            </a:extLst>
          </p:cNvPr>
          <p:cNvSpPr>
            <a:spLocks noGrp="1"/>
          </p:cNvSpPr>
          <p:nvPr>
            <p:ph type="title"/>
          </p:nvPr>
        </p:nvSpPr>
        <p:spPr/>
        <p:txBody>
          <a:bodyPr/>
          <a:lstStyle/>
          <a:p>
            <a:r>
              <a:rPr lang="sv-SE" dirty="0"/>
              <a:t>Fortsatt arbete behövs för att…</a:t>
            </a:r>
          </a:p>
        </p:txBody>
      </p:sp>
      <p:sp>
        <p:nvSpPr>
          <p:cNvPr id="3" name="Platshållare för text 2">
            <a:extLst>
              <a:ext uri="{FF2B5EF4-FFF2-40B4-BE49-F238E27FC236}">
                <a16:creationId xmlns:a16="http://schemas.microsoft.com/office/drawing/2014/main" id="{A4D34CBF-37EB-181C-DC11-A366EE302EBA}"/>
              </a:ext>
            </a:extLst>
          </p:cNvPr>
          <p:cNvSpPr>
            <a:spLocks noGrp="1"/>
          </p:cNvSpPr>
          <p:nvPr>
            <p:ph type="body" sz="quarter" idx="13"/>
          </p:nvPr>
        </p:nvSpPr>
        <p:spPr/>
        <p:txBody>
          <a:bodyPr/>
          <a:lstStyle/>
          <a:p>
            <a:r>
              <a:rPr lang="sv-SE" dirty="0"/>
              <a:t>Ta fram eller revidera kompletterande styrdokument</a:t>
            </a:r>
          </a:p>
          <a:p>
            <a:r>
              <a:rPr lang="sv-SE" dirty="0"/>
              <a:t>Förbättra samarbetet mellan andra berörda vårdenheter, som också behandlar patienter med psykisk ohälsa. </a:t>
            </a:r>
          </a:p>
          <a:p>
            <a:r>
              <a:rPr lang="sv-SE" dirty="0"/>
              <a:t>Förbättra rehabiliteringsprocessen vid nedsatt förmåga i arbete för att minska sjuktalen vid psykisk sjukdom.</a:t>
            </a:r>
          </a:p>
        </p:txBody>
      </p:sp>
    </p:spTree>
    <p:extLst>
      <p:ext uri="{BB962C8B-B14F-4D97-AF65-F5344CB8AC3E}">
        <p14:creationId xmlns:p14="http://schemas.microsoft.com/office/powerpoint/2010/main" val="546731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96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45C21F-8893-C350-3315-62A2C2F02C67}"/>
              </a:ext>
            </a:extLst>
          </p:cNvPr>
          <p:cNvSpPr>
            <a:spLocks noGrp="1"/>
          </p:cNvSpPr>
          <p:nvPr>
            <p:ph type="title"/>
          </p:nvPr>
        </p:nvSpPr>
        <p:spPr/>
        <p:txBody>
          <a:bodyPr/>
          <a:lstStyle/>
          <a:p>
            <a:r>
              <a:rPr lang="sv-SE" dirty="0"/>
              <a:t>För att skapa en sömlös vård …</a:t>
            </a:r>
          </a:p>
        </p:txBody>
      </p:sp>
      <p:sp>
        <p:nvSpPr>
          <p:cNvPr id="3" name="Platshållare för text 2">
            <a:extLst>
              <a:ext uri="{FF2B5EF4-FFF2-40B4-BE49-F238E27FC236}">
                <a16:creationId xmlns:a16="http://schemas.microsoft.com/office/drawing/2014/main" id="{E4169413-5C48-4A85-4CBE-53423B03FBD5}"/>
              </a:ext>
            </a:extLst>
          </p:cNvPr>
          <p:cNvSpPr>
            <a:spLocks noGrp="1"/>
          </p:cNvSpPr>
          <p:nvPr>
            <p:ph type="body" sz="quarter" idx="13"/>
          </p:nvPr>
        </p:nvSpPr>
        <p:spPr>
          <a:xfrm>
            <a:off x="2496808" y="2482850"/>
            <a:ext cx="8689351" cy="3240000"/>
          </a:xfrm>
        </p:spPr>
        <p:txBody>
          <a:bodyPr/>
          <a:lstStyle/>
          <a:p>
            <a:r>
              <a:rPr lang="sv-SE" dirty="0"/>
              <a:t>… behöver verksamheter i en vårdkedja ha samsyn gällande vårduppdrag och hur samarbete ska ske i praktiken. </a:t>
            </a:r>
          </a:p>
          <a:p>
            <a:r>
              <a:rPr lang="sv-SE" dirty="0"/>
              <a:t>… behöver verksamheterna som ska samarbete veta vad de har för uppdrag och hur de ska samarbete, för att skapa en välfungerande vårdkedja för patienten. </a:t>
            </a:r>
          </a:p>
        </p:txBody>
      </p:sp>
    </p:spTree>
    <p:extLst>
      <p:ext uri="{BB962C8B-B14F-4D97-AF65-F5344CB8AC3E}">
        <p14:creationId xmlns:p14="http://schemas.microsoft.com/office/powerpoint/2010/main" val="150201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64F5D-7297-5EB2-00E2-FE700073F568}"/>
              </a:ext>
            </a:extLst>
          </p:cNvPr>
          <p:cNvSpPr>
            <a:spLocks noGrp="1"/>
          </p:cNvSpPr>
          <p:nvPr>
            <p:ph type="title"/>
          </p:nvPr>
        </p:nvSpPr>
        <p:spPr/>
        <p:txBody>
          <a:bodyPr/>
          <a:lstStyle/>
          <a:p>
            <a:r>
              <a:rPr lang="sv-SE" dirty="0"/>
              <a:t>Syfte med nya rutinen…</a:t>
            </a:r>
          </a:p>
        </p:txBody>
      </p:sp>
      <p:sp>
        <p:nvSpPr>
          <p:cNvPr id="3" name="Platshållare för text 2">
            <a:extLst>
              <a:ext uri="{FF2B5EF4-FFF2-40B4-BE49-F238E27FC236}">
                <a16:creationId xmlns:a16="http://schemas.microsoft.com/office/drawing/2014/main" id="{03ACC602-F432-BBEC-8AFD-3CE56AD5F746}"/>
              </a:ext>
            </a:extLst>
          </p:cNvPr>
          <p:cNvSpPr>
            <a:spLocks noGrp="1"/>
          </p:cNvSpPr>
          <p:nvPr>
            <p:ph type="body" sz="quarter" idx="13"/>
          </p:nvPr>
        </p:nvSpPr>
        <p:spPr/>
        <p:txBody>
          <a:bodyPr/>
          <a:lstStyle/>
          <a:p>
            <a:pPr marL="0" indent="0">
              <a:buNone/>
            </a:pPr>
            <a:r>
              <a:rPr lang="sv-SE" b="0" i="0" dirty="0">
                <a:solidFill>
                  <a:srgbClr val="000000"/>
                </a:solidFill>
                <a:effectLst/>
              </a:rPr>
              <a:t>… är att skapa samsyn kring uppdrag och underlätta samarbetet, mellan allmänmedicin och psykiatrisk öppenvård, gällande patienter med psykiska sjukdomar och besvär, för att tillgodose den enskilda patientens behov av vård för psykisk ohälsa. </a:t>
            </a:r>
            <a:endParaRPr lang="sv-SE" dirty="0"/>
          </a:p>
        </p:txBody>
      </p:sp>
    </p:spTree>
    <p:extLst>
      <p:ext uri="{BB962C8B-B14F-4D97-AF65-F5344CB8AC3E}">
        <p14:creationId xmlns:p14="http://schemas.microsoft.com/office/powerpoint/2010/main" val="3902747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D372C63-6F22-2087-B976-388D2308D4E7}"/>
              </a:ext>
            </a:extLst>
          </p:cNvPr>
          <p:cNvPicPr>
            <a:picLocks noChangeAspect="1"/>
          </p:cNvPicPr>
          <p:nvPr/>
        </p:nvPicPr>
        <p:blipFill>
          <a:blip r:embed="rId2"/>
          <a:stretch>
            <a:fillRect/>
          </a:stretch>
        </p:blipFill>
        <p:spPr>
          <a:xfrm rot="606664">
            <a:off x="7831585" y="730692"/>
            <a:ext cx="3574613" cy="5034667"/>
          </a:xfrm>
          <a:prstGeom prst="rect">
            <a:avLst/>
          </a:prstGeom>
          <a:noFill/>
        </p:spPr>
      </p:pic>
      <p:sp>
        <p:nvSpPr>
          <p:cNvPr id="3" name="Platshållare för text 2">
            <a:extLst>
              <a:ext uri="{FF2B5EF4-FFF2-40B4-BE49-F238E27FC236}">
                <a16:creationId xmlns:a16="http://schemas.microsoft.com/office/drawing/2014/main" id="{8B94B916-8AC3-36CE-BDEB-E9E57EF8BE47}"/>
              </a:ext>
            </a:extLst>
          </p:cNvPr>
          <p:cNvSpPr>
            <a:spLocks noGrp="1"/>
          </p:cNvSpPr>
          <p:nvPr>
            <p:ph sz="half" idx="1"/>
          </p:nvPr>
        </p:nvSpPr>
        <p:spPr>
          <a:xfrm>
            <a:off x="824142" y="1628025"/>
            <a:ext cx="6593265" cy="3240000"/>
          </a:xfrm>
        </p:spPr>
        <p:txBody>
          <a:bodyPr>
            <a:noAutofit/>
          </a:bodyPr>
          <a:lstStyle/>
          <a:p>
            <a:pPr marL="0" indent="0">
              <a:buNone/>
            </a:pPr>
            <a:r>
              <a:rPr lang="sv-SE" sz="2800" dirty="0">
                <a:latin typeface="+mj-lt"/>
              </a:rPr>
              <a:t>En </a:t>
            </a:r>
            <a:r>
              <a:rPr lang="sv-SE" sz="2800" b="1" dirty="0">
                <a:latin typeface="+mj-lt"/>
              </a:rPr>
              <a:t>ansvarsfördelning mellan psykiatrin och allmänmedicin </a:t>
            </a:r>
            <a:r>
              <a:rPr lang="sv-SE" sz="2800" dirty="0">
                <a:latin typeface="+mj-lt"/>
              </a:rPr>
              <a:t>finns sedan många år tillbaka.</a:t>
            </a:r>
          </a:p>
          <a:p>
            <a:pPr marL="0" indent="0">
              <a:buNone/>
            </a:pPr>
            <a:endParaRPr lang="sv-SE" sz="2800" dirty="0">
              <a:latin typeface="+mj-lt"/>
            </a:endParaRPr>
          </a:p>
          <a:p>
            <a:pPr marL="0" indent="0">
              <a:buNone/>
            </a:pPr>
            <a:r>
              <a:rPr lang="sv-SE" sz="2800" dirty="0">
                <a:latin typeface="+mj-lt"/>
              </a:rPr>
              <a:t>Vid revidering 2021 framkom önskemål om en mer genomgripande förändring, med högre delaktighet bland medarbetare, samt bättre förutsättningar för implementering. </a:t>
            </a:r>
          </a:p>
        </p:txBody>
      </p:sp>
    </p:spTree>
    <p:extLst>
      <p:ext uri="{BB962C8B-B14F-4D97-AF65-F5344CB8AC3E}">
        <p14:creationId xmlns:p14="http://schemas.microsoft.com/office/powerpoint/2010/main" val="2532693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F38AA-D8CA-6436-F3B8-CD28708E11E3}"/>
              </a:ext>
            </a:extLst>
          </p:cNvPr>
          <p:cNvSpPr>
            <a:spLocks noGrp="1"/>
          </p:cNvSpPr>
          <p:nvPr>
            <p:ph type="title"/>
          </p:nvPr>
        </p:nvSpPr>
        <p:spPr>
          <a:xfrm>
            <a:off x="2496808" y="972000"/>
            <a:ext cx="8704591" cy="1325563"/>
          </a:xfrm>
        </p:spPr>
        <p:txBody>
          <a:bodyPr/>
          <a:lstStyle/>
          <a:p>
            <a:r>
              <a:rPr lang="sv-SE" dirty="0"/>
              <a:t>Den nya rutinen har utarbetats…</a:t>
            </a:r>
          </a:p>
        </p:txBody>
      </p:sp>
      <p:sp>
        <p:nvSpPr>
          <p:cNvPr id="3" name="Platshållare för text 2">
            <a:extLst>
              <a:ext uri="{FF2B5EF4-FFF2-40B4-BE49-F238E27FC236}">
                <a16:creationId xmlns:a16="http://schemas.microsoft.com/office/drawing/2014/main" id="{FD02ED32-6438-F115-3F70-9EF00748BD4F}"/>
              </a:ext>
            </a:extLst>
          </p:cNvPr>
          <p:cNvSpPr>
            <a:spLocks noGrp="1"/>
          </p:cNvSpPr>
          <p:nvPr>
            <p:ph type="body" sz="quarter" idx="13"/>
          </p:nvPr>
        </p:nvSpPr>
        <p:spPr>
          <a:xfrm>
            <a:off x="2496808" y="2482850"/>
            <a:ext cx="8288955" cy="3240000"/>
          </a:xfrm>
        </p:spPr>
        <p:txBody>
          <a:bodyPr/>
          <a:lstStyle/>
          <a:p>
            <a:pPr marL="0" indent="0">
              <a:buNone/>
            </a:pPr>
            <a:r>
              <a:rPr lang="sv-SE" dirty="0"/>
              <a:t>…inom ramen för arbete med Nära vård för psykisk hälsa. </a:t>
            </a:r>
          </a:p>
          <a:p>
            <a:pPr marL="0" indent="0">
              <a:buNone/>
            </a:pPr>
            <a:r>
              <a:rPr lang="sv-SE" dirty="0"/>
              <a:t>Representanter från allmänmedicin, psykiatrisk öppenvård och primärvårdsrehabilitering har tillsammans tagit fram det nya förslaget som gäller för psykiatrisk öppenvård och allmänmedicin.</a:t>
            </a:r>
          </a:p>
        </p:txBody>
      </p:sp>
    </p:spTree>
    <p:extLst>
      <p:ext uri="{BB962C8B-B14F-4D97-AF65-F5344CB8AC3E}">
        <p14:creationId xmlns:p14="http://schemas.microsoft.com/office/powerpoint/2010/main" val="2764678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9C468C-0540-390A-7F06-D4F5D6C7F5EE}"/>
              </a:ext>
            </a:extLst>
          </p:cNvPr>
          <p:cNvSpPr>
            <a:spLocks noGrp="1"/>
          </p:cNvSpPr>
          <p:nvPr>
            <p:ph type="title"/>
          </p:nvPr>
        </p:nvSpPr>
        <p:spPr>
          <a:xfrm>
            <a:off x="2496808" y="972000"/>
            <a:ext cx="8430271" cy="1325563"/>
          </a:xfrm>
        </p:spPr>
        <p:txBody>
          <a:bodyPr/>
          <a:lstStyle/>
          <a:p>
            <a:r>
              <a:rPr lang="sv-SE" dirty="0"/>
              <a:t>Remissrunda</a:t>
            </a:r>
          </a:p>
        </p:txBody>
      </p:sp>
      <p:sp>
        <p:nvSpPr>
          <p:cNvPr id="3" name="Platshållare för text 2">
            <a:extLst>
              <a:ext uri="{FF2B5EF4-FFF2-40B4-BE49-F238E27FC236}">
                <a16:creationId xmlns:a16="http://schemas.microsoft.com/office/drawing/2014/main" id="{3186095C-2886-960F-297C-781869BC18DF}"/>
              </a:ext>
            </a:extLst>
          </p:cNvPr>
          <p:cNvSpPr>
            <a:spLocks noGrp="1"/>
          </p:cNvSpPr>
          <p:nvPr>
            <p:ph type="body" sz="quarter" idx="13"/>
          </p:nvPr>
        </p:nvSpPr>
        <p:spPr/>
        <p:txBody>
          <a:bodyPr/>
          <a:lstStyle/>
          <a:p>
            <a:pPr marL="0" indent="0">
              <a:buNone/>
            </a:pPr>
            <a:r>
              <a:rPr lang="sv-SE" dirty="0"/>
              <a:t>Förslaget har varit ute på remissrunda för inhämtande av synpunkter från psykiatrisk öppenvård, allmänmedicin och andra vårdgrannar. </a:t>
            </a:r>
          </a:p>
          <a:p>
            <a:pPr marL="0" indent="0">
              <a:buNone/>
            </a:pPr>
            <a:r>
              <a:rPr lang="sv-SE" dirty="0"/>
              <a:t>Synpunkter har inhämtats och sammanställts via forms.</a:t>
            </a:r>
          </a:p>
          <a:p>
            <a:pPr marL="0" indent="0">
              <a:buNone/>
            </a:pPr>
            <a:r>
              <a:rPr lang="sv-SE" dirty="0"/>
              <a:t>Flera synpunkter har beaktats och revideringar har genomförts.</a:t>
            </a:r>
          </a:p>
        </p:txBody>
      </p:sp>
    </p:spTree>
    <p:extLst>
      <p:ext uri="{BB962C8B-B14F-4D97-AF65-F5344CB8AC3E}">
        <p14:creationId xmlns:p14="http://schemas.microsoft.com/office/powerpoint/2010/main" val="2381785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CB6F25C-0A42-65E9-AA36-4EB617AA137D}"/>
              </a:ext>
            </a:extLst>
          </p:cNvPr>
          <p:cNvSpPr>
            <a:spLocks noGrp="1"/>
          </p:cNvSpPr>
          <p:nvPr>
            <p:ph type="body" idx="1"/>
          </p:nvPr>
        </p:nvSpPr>
        <p:spPr>
          <a:xfrm>
            <a:off x="1776809" y="1477692"/>
            <a:ext cx="4140001" cy="423297"/>
          </a:xfrm>
        </p:spPr>
        <p:txBody>
          <a:bodyPr/>
          <a:lstStyle/>
          <a:p>
            <a:r>
              <a:rPr lang="sv-SE" dirty="0"/>
              <a:t>Gamla rutinen</a:t>
            </a:r>
            <a:endParaRPr lang="sv-SE" i="1" dirty="0"/>
          </a:p>
        </p:txBody>
      </p:sp>
      <p:sp>
        <p:nvSpPr>
          <p:cNvPr id="3" name="Platshållare för text 2">
            <a:extLst>
              <a:ext uri="{FF2B5EF4-FFF2-40B4-BE49-F238E27FC236}">
                <a16:creationId xmlns:a16="http://schemas.microsoft.com/office/drawing/2014/main" id="{93BFF364-6981-E012-AD00-A9F62EF5E8E8}"/>
              </a:ext>
            </a:extLst>
          </p:cNvPr>
          <p:cNvSpPr>
            <a:spLocks noGrp="1"/>
          </p:cNvSpPr>
          <p:nvPr>
            <p:ph type="body" sz="quarter" idx="3"/>
          </p:nvPr>
        </p:nvSpPr>
        <p:spPr>
          <a:xfrm>
            <a:off x="6276809" y="1481733"/>
            <a:ext cx="4140000" cy="419256"/>
          </a:xfrm>
        </p:spPr>
        <p:txBody>
          <a:bodyPr/>
          <a:lstStyle/>
          <a:p>
            <a:r>
              <a:rPr lang="sv-SE" dirty="0"/>
              <a:t>Nya rutinen</a:t>
            </a:r>
            <a:endParaRPr lang="sv-SE" i="1" dirty="0"/>
          </a:p>
        </p:txBody>
      </p:sp>
      <p:sp>
        <p:nvSpPr>
          <p:cNvPr id="4" name="Rubrik 3">
            <a:extLst>
              <a:ext uri="{FF2B5EF4-FFF2-40B4-BE49-F238E27FC236}">
                <a16:creationId xmlns:a16="http://schemas.microsoft.com/office/drawing/2014/main" id="{F2C49CF6-9A35-6233-FFAA-2314DC22F036}"/>
              </a:ext>
            </a:extLst>
          </p:cNvPr>
          <p:cNvSpPr>
            <a:spLocks noGrp="1"/>
          </p:cNvSpPr>
          <p:nvPr>
            <p:ph type="title"/>
          </p:nvPr>
        </p:nvSpPr>
        <p:spPr/>
        <p:txBody>
          <a:bodyPr/>
          <a:lstStyle/>
          <a:p>
            <a:r>
              <a:rPr lang="sv-SE" dirty="0"/>
              <a:t>Några viktiga skillnader</a:t>
            </a:r>
          </a:p>
        </p:txBody>
      </p:sp>
      <p:sp>
        <p:nvSpPr>
          <p:cNvPr id="5" name="Platshållare för innehåll 4">
            <a:extLst>
              <a:ext uri="{FF2B5EF4-FFF2-40B4-BE49-F238E27FC236}">
                <a16:creationId xmlns:a16="http://schemas.microsoft.com/office/drawing/2014/main" id="{57E28781-67E9-ADC8-9F97-A4FBD806F75F}"/>
              </a:ext>
            </a:extLst>
          </p:cNvPr>
          <p:cNvSpPr>
            <a:spLocks noGrp="1"/>
          </p:cNvSpPr>
          <p:nvPr>
            <p:ph sz="half" idx="13"/>
          </p:nvPr>
        </p:nvSpPr>
        <p:spPr>
          <a:xfrm>
            <a:off x="1776809" y="2026803"/>
            <a:ext cx="4140000" cy="3240000"/>
          </a:xfrm>
        </p:spPr>
        <p:txBody>
          <a:bodyPr/>
          <a:lstStyle/>
          <a:p>
            <a:r>
              <a:rPr lang="sv-SE" dirty="0"/>
              <a:t>Gällde för psykiatrisk öppenvård, slutenvård, allmänmedicin och medicinkliniken i Karlstad</a:t>
            </a:r>
          </a:p>
          <a:p>
            <a:r>
              <a:rPr lang="sv-SE" dirty="0"/>
              <a:t>Är delvis en vårdrutin som föreslår behandlingsinsatser</a:t>
            </a:r>
          </a:p>
          <a:p>
            <a:r>
              <a:rPr lang="sv-SE" dirty="0"/>
              <a:t>Utgår från diagnosområden, men är otydlig gällande svårighetsgrad</a:t>
            </a:r>
          </a:p>
          <a:p>
            <a:endParaRPr lang="sv-SE" i="1" dirty="0"/>
          </a:p>
        </p:txBody>
      </p:sp>
      <p:sp>
        <p:nvSpPr>
          <p:cNvPr id="6" name="Platshållare för innehåll 5">
            <a:extLst>
              <a:ext uri="{FF2B5EF4-FFF2-40B4-BE49-F238E27FC236}">
                <a16:creationId xmlns:a16="http://schemas.microsoft.com/office/drawing/2014/main" id="{D6EFF1CA-6D12-E2E8-3710-964A3F90B6D0}"/>
              </a:ext>
            </a:extLst>
          </p:cNvPr>
          <p:cNvSpPr>
            <a:spLocks noGrp="1"/>
          </p:cNvSpPr>
          <p:nvPr>
            <p:ph sz="half" idx="2"/>
          </p:nvPr>
        </p:nvSpPr>
        <p:spPr>
          <a:xfrm>
            <a:off x="6276809" y="2018782"/>
            <a:ext cx="4140000" cy="3240000"/>
          </a:xfrm>
        </p:spPr>
        <p:txBody>
          <a:bodyPr/>
          <a:lstStyle/>
          <a:p>
            <a:r>
              <a:rPr lang="sv-SE" dirty="0"/>
              <a:t>Gäller för psykiatrisk öppenvård, psykiatrisk slutenvård och allmänmedicin </a:t>
            </a:r>
          </a:p>
          <a:p>
            <a:r>
              <a:rPr lang="sv-SE" dirty="0"/>
              <a:t>Beskriver arbetsfördelning, länkar till kunskapsstöd gällande behandlingsinsatser</a:t>
            </a:r>
          </a:p>
          <a:p>
            <a:r>
              <a:rPr lang="sv-SE" dirty="0"/>
              <a:t>Utgår från diagnosområden och är tydlig avseende svårighetsgrad</a:t>
            </a:r>
          </a:p>
          <a:p>
            <a:endParaRPr lang="sv-SE" i="1" dirty="0"/>
          </a:p>
        </p:txBody>
      </p:sp>
    </p:spTree>
    <p:extLst>
      <p:ext uri="{BB962C8B-B14F-4D97-AF65-F5344CB8AC3E}">
        <p14:creationId xmlns:p14="http://schemas.microsoft.com/office/powerpoint/2010/main" val="3925729999"/>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72E4B0-CDCF-2EAC-3487-B00F897310D9}"/>
              </a:ext>
            </a:extLst>
          </p:cNvPr>
          <p:cNvSpPr>
            <a:spLocks noGrp="1"/>
          </p:cNvSpPr>
          <p:nvPr>
            <p:ph type="title"/>
          </p:nvPr>
        </p:nvSpPr>
        <p:spPr>
          <a:xfrm>
            <a:off x="2496809" y="972000"/>
            <a:ext cx="7200000" cy="1510850"/>
          </a:xfrm>
        </p:spPr>
        <p:txBody>
          <a:bodyPr/>
          <a:lstStyle/>
          <a:p>
            <a:r>
              <a:rPr lang="sv-SE" sz="2000" dirty="0"/>
              <a:t>Bärande huvudprincip är att</a:t>
            </a:r>
            <a:br>
              <a:rPr lang="sv-SE" sz="2000" dirty="0"/>
            </a:br>
            <a:r>
              <a:rPr lang="sv-SE" sz="3200" dirty="0"/>
              <a:t>”Art och grad av psykiska sjukdom avgör vem som ska behandla” </a:t>
            </a:r>
          </a:p>
        </p:txBody>
      </p:sp>
      <p:sp>
        <p:nvSpPr>
          <p:cNvPr id="3" name="Platshållare för text 2">
            <a:extLst>
              <a:ext uri="{FF2B5EF4-FFF2-40B4-BE49-F238E27FC236}">
                <a16:creationId xmlns:a16="http://schemas.microsoft.com/office/drawing/2014/main" id="{9E476C96-E40F-4402-23E3-99ED0B6D01AB}"/>
              </a:ext>
            </a:extLst>
          </p:cNvPr>
          <p:cNvSpPr>
            <a:spLocks noGrp="1"/>
          </p:cNvSpPr>
          <p:nvPr>
            <p:ph type="body" sz="quarter" idx="13"/>
          </p:nvPr>
        </p:nvSpPr>
        <p:spPr>
          <a:xfrm>
            <a:off x="2495191" y="2761145"/>
            <a:ext cx="8582672" cy="2874341"/>
          </a:xfrm>
        </p:spPr>
        <p:txBody>
          <a:bodyPr/>
          <a:lstStyle/>
          <a:p>
            <a:r>
              <a:rPr lang="sv-SE" b="0" i="0" dirty="0">
                <a:solidFill>
                  <a:srgbClr val="000000"/>
                </a:solidFill>
                <a:effectLst/>
              </a:rPr>
              <a:t>Vissa tillstånd är av den art att de behandlas inom specialistpsykiatrin oavsett graden av problematik, exempelvis schizofreni. </a:t>
            </a:r>
          </a:p>
          <a:p>
            <a:r>
              <a:rPr lang="sv-SE" b="0" i="0" dirty="0">
                <a:solidFill>
                  <a:srgbClr val="000000"/>
                </a:solidFill>
                <a:effectLst/>
              </a:rPr>
              <a:t>Andra tillstånd kan behandlas inom allmänmedicin om graden av symtom inte är för svåra, till exempel depression av lätt till måttlig grad behandlas inom allmänmedicin. </a:t>
            </a:r>
            <a:endParaRPr lang="sv-SE" dirty="0"/>
          </a:p>
        </p:txBody>
      </p:sp>
    </p:spTree>
    <p:extLst>
      <p:ext uri="{BB962C8B-B14F-4D97-AF65-F5344CB8AC3E}">
        <p14:creationId xmlns:p14="http://schemas.microsoft.com/office/powerpoint/2010/main" val="973928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BB4D6C-E756-896A-F156-792B88D9B7E8}"/>
              </a:ext>
            </a:extLst>
          </p:cNvPr>
          <p:cNvSpPr>
            <a:spLocks noGrp="1"/>
          </p:cNvSpPr>
          <p:nvPr>
            <p:ph type="title"/>
          </p:nvPr>
        </p:nvSpPr>
        <p:spPr>
          <a:xfrm>
            <a:off x="1773496" y="972000"/>
            <a:ext cx="8640000" cy="1325563"/>
          </a:xfrm>
        </p:spPr>
        <p:txBody>
          <a:bodyPr anchor="b">
            <a:normAutofit/>
          </a:bodyPr>
          <a:lstStyle/>
          <a:p>
            <a:r>
              <a:rPr lang="sv-SE"/>
              <a:t>Om flera olika psykiska sjukdomar och besvär föreligger samtidigt…</a:t>
            </a:r>
          </a:p>
        </p:txBody>
      </p:sp>
      <p:sp>
        <p:nvSpPr>
          <p:cNvPr id="3" name="Platshållare för text 2">
            <a:extLst>
              <a:ext uri="{FF2B5EF4-FFF2-40B4-BE49-F238E27FC236}">
                <a16:creationId xmlns:a16="http://schemas.microsoft.com/office/drawing/2014/main" id="{CB991E38-89CD-ABA3-DB6A-2078D62818A7}"/>
              </a:ext>
            </a:extLst>
          </p:cNvPr>
          <p:cNvSpPr>
            <a:spLocks noGrp="1"/>
          </p:cNvSpPr>
          <p:nvPr>
            <p:ph sz="half" idx="1"/>
          </p:nvPr>
        </p:nvSpPr>
        <p:spPr>
          <a:xfrm>
            <a:off x="1773495" y="2483999"/>
            <a:ext cx="6345269" cy="3778255"/>
          </a:xfrm>
        </p:spPr>
        <p:txBody>
          <a:bodyPr>
            <a:noAutofit/>
          </a:bodyPr>
          <a:lstStyle/>
          <a:p>
            <a:pPr marL="0" indent="0">
              <a:buNone/>
            </a:pPr>
            <a:r>
              <a:rPr lang="sv-SE" sz="2400" dirty="0"/>
              <a:t>… bör patienten erbjudas vård för hela problematiken vid samma vårdenhet. </a:t>
            </a:r>
          </a:p>
          <a:p>
            <a:pPr marL="0" indent="0">
              <a:buNone/>
            </a:pPr>
            <a:endParaRPr lang="sv-SE" sz="2400" dirty="0"/>
          </a:p>
          <a:p>
            <a:pPr marL="0" indent="0">
              <a:buNone/>
            </a:pPr>
            <a:r>
              <a:rPr lang="sv-SE" sz="2400" dirty="0"/>
              <a:t>Det innebär att en patient som har pågående behandling för en psykisk sjukdom inom specialistpsykiatrin, i första hand ska erbjudas vård för alla psykiska symtom från psykiatrin. </a:t>
            </a:r>
          </a:p>
        </p:txBody>
      </p:sp>
      <p:pic>
        <p:nvPicPr>
          <p:cNvPr id="5" name="Bild 4" descr="Frangipaniblomma med hel fyllning">
            <a:extLst>
              <a:ext uri="{FF2B5EF4-FFF2-40B4-BE49-F238E27FC236}">
                <a16:creationId xmlns:a16="http://schemas.microsoft.com/office/drawing/2014/main" id="{2F19AE35-B2AD-3DF8-B784-D459484560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5206" y="2646000"/>
            <a:ext cx="3240000" cy="3240000"/>
          </a:xfrm>
          <a:prstGeom prst="rect">
            <a:avLst/>
          </a:prstGeom>
        </p:spPr>
      </p:pic>
    </p:spTree>
    <p:extLst>
      <p:ext uri="{BB962C8B-B14F-4D97-AF65-F5344CB8AC3E}">
        <p14:creationId xmlns:p14="http://schemas.microsoft.com/office/powerpoint/2010/main" val="2500208575"/>
      </p:ext>
    </p:extLst>
  </p:cSld>
  <p:clrMapOvr>
    <a:masterClrMapping/>
  </p:clrMapOvr>
</p:sld>
</file>

<file path=ppt/theme/theme1.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2.xml><?xml version="1.0" encoding="utf-8"?>
<a:theme xmlns:a="http://schemas.openxmlformats.org/drawingml/2006/main" name="Region Varmland Grå">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BA14B6D6-CCF9-4C6F-B87B-D4013CFA3824}"/>
    </a:ext>
  </a:extLst>
</a:theme>
</file>

<file path=ppt/theme/theme3.xml><?xml version="1.0" encoding="utf-8"?>
<a:theme xmlns:a="http://schemas.openxmlformats.org/drawingml/2006/main" name="Stor rubrik">
  <a:themeElements>
    <a:clrScheme name="Region Värmland-HEX">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E6EA708E-2F9B-4427-93FC-14D83DF272B5}"/>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Powerpoint-Region Värmland</Template>
  <TotalTime>8732</TotalTime>
  <Words>531</Words>
  <Application>Microsoft Office PowerPoint</Application>
  <PresentationFormat>Bredbild</PresentationFormat>
  <Paragraphs>51</Paragraphs>
  <Slides>13</Slides>
  <Notes>5</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13</vt:i4>
      </vt:variant>
    </vt:vector>
  </HeadingPairs>
  <TitlesOfParts>
    <vt:vector size="19" baseType="lpstr">
      <vt:lpstr>Arial</vt:lpstr>
      <vt:lpstr>Calibri</vt:lpstr>
      <vt:lpstr>Courier New</vt:lpstr>
      <vt:lpstr>Region Varmland</vt:lpstr>
      <vt:lpstr>Region Varmland Grå</vt:lpstr>
      <vt:lpstr>Stor rubrik</vt:lpstr>
      <vt:lpstr>Samarbete mellan psykiatri och allmänmedicin vid vård av vuxna patienter med psykiska sjukdomar och besvär</vt:lpstr>
      <vt:lpstr>För att skapa en sömlös vård …</vt:lpstr>
      <vt:lpstr>Syfte med nya rutinen…</vt:lpstr>
      <vt:lpstr>PowerPoint-presentation</vt:lpstr>
      <vt:lpstr>Den nya rutinen har utarbetats…</vt:lpstr>
      <vt:lpstr>Remissrunda</vt:lpstr>
      <vt:lpstr>Några viktiga skillnader</vt:lpstr>
      <vt:lpstr>Bärande huvudprincip är att ”Art och grad av psykiska sjukdom avgör vem som ska behandla” </vt:lpstr>
      <vt:lpstr>Om flera olika psykiska sjukdomar och besvär föreligger samtidigt…</vt:lpstr>
      <vt:lpstr>Inledningen av rutinen…</vt:lpstr>
      <vt:lpstr>Att skapa förutsättningar för rätt stöd vid psykisk ohälsa</vt:lpstr>
      <vt:lpstr>Fortsatt arbete behövs för att…</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Samarbete mellan psykiatri och allmänmedicin vid vård av psykiska sjukdomar och besvär</dc:title>
  <dc:creator>Annika Magnusson</dc:creator>
  <cp:lastModifiedBy>Åsa Wahlén</cp:lastModifiedBy>
  <cp:revision>6</cp:revision>
  <dcterms:created xsi:type="dcterms:W3CDTF">2023-08-07T13:57:47Z</dcterms:created>
  <dcterms:modified xsi:type="dcterms:W3CDTF">2024-03-07T12:11:38Z</dcterms:modified>
</cp:coreProperties>
</file>