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3"/>
  </p:notesMasterIdLst>
  <p:sldIdLst>
    <p:sldId id="256" r:id="rId7"/>
    <p:sldId id="4141" r:id="rId8"/>
    <p:sldId id="4138" r:id="rId9"/>
    <p:sldId id="4153" r:id="rId10"/>
    <p:sldId id="283" r:id="rId11"/>
    <p:sldId id="282" r:id="rId12"/>
    <p:sldId id="4150" r:id="rId13"/>
    <p:sldId id="4143" r:id="rId14"/>
    <p:sldId id="285" r:id="rId15"/>
    <p:sldId id="4149" r:id="rId16"/>
    <p:sldId id="4147" r:id="rId17"/>
    <p:sldId id="268" r:id="rId18"/>
    <p:sldId id="4144" r:id="rId19"/>
    <p:sldId id="4146" r:id="rId20"/>
    <p:sldId id="4151" r:id="rId21"/>
    <p:sldId id="4152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Lindqvist Österberg" initials="ELÖ" lastIdx="1" clrIdx="0">
    <p:extLst>
      <p:ext uri="{19B8F6BF-5375-455C-9EA6-DF929625EA0E}">
        <p15:presenceInfo xmlns:p15="http://schemas.microsoft.com/office/powerpoint/2012/main" userId="S::Eva.Lindqvist.Osterberg@regionvarmland.se::0959d1a4-cce6-4c83-88ff-ad7673a29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1913-9E5B-40C8-95C4-8B3B9EB714B5}" v="266" dt="2024-09-25T09:40:25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0834" autoAdjust="0"/>
  </p:normalViewPr>
  <p:slideViewPr>
    <p:cSldViewPr snapToGrid="0" showGuides="1">
      <p:cViewPr varScale="1">
        <p:scale>
          <a:sx n="69" d="100"/>
          <a:sy n="69" d="100"/>
        </p:scale>
        <p:origin x="2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3BE31-79C3-425D-94FA-4D339E18106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AF5A27C-124C-4B63-9879-248800AD1DAA}">
      <dgm:prSet phldrT="[Text]" custT="1"/>
      <dgm:spPr/>
      <dgm:t>
        <a:bodyPr/>
        <a:lstStyle/>
        <a:p>
          <a:r>
            <a:rPr lang="sv-SE" sz="1400" b="1" dirty="0"/>
            <a:t>Studenten</a:t>
          </a:r>
        </a:p>
      </dgm:t>
    </dgm:pt>
    <dgm:pt modelId="{421B5D8F-BB52-47AF-B5A9-C3FBF7EC7D6F}" type="parTrans" cxnId="{D275DAA5-04B7-40D9-90FC-AF70C9D8240D}">
      <dgm:prSet/>
      <dgm:spPr/>
      <dgm:t>
        <a:bodyPr/>
        <a:lstStyle/>
        <a:p>
          <a:endParaRPr lang="sv-SE"/>
        </a:p>
      </dgm:t>
    </dgm:pt>
    <dgm:pt modelId="{E7459D21-54AF-4C7F-80EA-F4F2EEACE90A}" type="sibTrans" cxnId="{D275DAA5-04B7-40D9-90FC-AF70C9D8240D}">
      <dgm:prSet/>
      <dgm:spPr/>
      <dgm:t>
        <a:bodyPr/>
        <a:lstStyle/>
        <a:p>
          <a:endParaRPr lang="sv-SE"/>
        </a:p>
      </dgm:t>
    </dgm:pt>
    <dgm:pt modelId="{1015AE10-B848-4289-9F52-3B7536E10287}">
      <dgm:prSet phldrT="[Text]" custT="1"/>
      <dgm:spPr/>
      <dgm:t>
        <a:bodyPr/>
        <a:lstStyle/>
        <a:p>
          <a:r>
            <a:rPr lang="sv-SE" sz="1400" b="1" i="0" dirty="0"/>
            <a:t>Patienten</a:t>
          </a:r>
        </a:p>
      </dgm:t>
    </dgm:pt>
    <dgm:pt modelId="{1DD69600-0151-40B7-B8C9-58173AAD37B4}" type="parTrans" cxnId="{D4C2E566-EE28-42F2-B3BA-5074FD598BBC}">
      <dgm:prSet/>
      <dgm:spPr/>
      <dgm:t>
        <a:bodyPr/>
        <a:lstStyle/>
        <a:p>
          <a:endParaRPr lang="sv-SE"/>
        </a:p>
      </dgm:t>
    </dgm:pt>
    <dgm:pt modelId="{95F7C231-7FAB-4549-819E-4BEDE7CC2F0A}" type="sibTrans" cxnId="{D4C2E566-EE28-42F2-B3BA-5074FD598BBC}">
      <dgm:prSet/>
      <dgm:spPr/>
      <dgm:t>
        <a:bodyPr/>
        <a:lstStyle/>
        <a:p>
          <a:endParaRPr lang="sv-SE"/>
        </a:p>
      </dgm:t>
    </dgm:pt>
    <dgm:pt modelId="{DA76232A-E960-40A5-8103-4D4B9139A2BA}">
      <dgm:prSet phldrT="[Text]"/>
      <dgm:spPr/>
      <dgm:t>
        <a:bodyPr/>
        <a:lstStyle/>
        <a:p>
          <a:r>
            <a:rPr lang="sv-SE" b="1" dirty="0"/>
            <a:t>Forskare/</a:t>
          </a:r>
        </a:p>
        <a:p>
          <a:r>
            <a:rPr lang="sv-SE" b="1" dirty="0"/>
            <a:t>handledaren</a:t>
          </a:r>
        </a:p>
        <a:p>
          <a:endParaRPr lang="sv-SE" dirty="0"/>
        </a:p>
      </dgm:t>
    </dgm:pt>
    <dgm:pt modelId="{6EB90DC3-9673-4543-B338-16F4BC01AD55}" type="parTrans" cxnId="{7BA1210F-71DE-4AB6-B34D-4163515CA657}">
      <dgm:prSet/>
      <dgm:spPr/>
      <dgm:t>
        <a:bodyPr/>
        <a:lstStyle/>
        <a:p>
          <a:endParaRPr lang="sv-SE"/>
        </a:p>
      </dgm:t>
    </dgm:pt>
    <dgm:pt modelId="{08B7F3D7-D2DA-4D95-AC2E-D8A03E492A3D}" type="sibTrans" cxnId="{7BA1210F-71DE-4AB6-B34D-4163515CA657}">
      <dgm:prSet/>
      <dgm:spPr/>
      <dgm:t>
        <a:bodyPr/>
        <a:lstStyle/>
        <a:p>
          <a:endParaRPr lang="sv-SE"/>
        </a:p>
      </dgm:t>
    </dgm:pt>
    <dgm:pt modelId="{BC21AD61-34A6-4A8F-A89F-F4FA5294BD21}">
      <dgm:prSet phldrT="[Text]" custT="1"/>
      <dgm:spPr/>
      <dgm:t>
        <a:bodyPr/>
        <a:lstStyle/>
        <a:p>
          <a:r>
            <a:rPr lang="sv-SE" sz="1400" b="1" dirty="0"/>
            <a:t>Region</a:t>
          </a:r>
        </a:p>
        <a:p>
          <a:r>
            <a:rPr lang="sv-SE" sz="1400" b="1" dirty="0"/>
            <a:t>Värmland/</a:t>
          </a:r>
        </a:p>
        <a:p>
          <a:r>
            <a:rPr lang="sv-SE" sz="1200" b="1" dirty="0"/>
            <a:t>medarbetaren</a:t>
          </a:r>
        </a:p>
      </dgm:t>
    </dgm:pt>
    <dgm:pt modelId="{764C1A43-A88F-4AFD-8216-867CF65F7FBB}" type="parTrans" cxnId="{428EA744-5B17-421B-B647-BC30C5E6B7D1}">
      <dgm:prSet/>
      <dgm:spPr/>
      <dgm:t>
        <a:bodyPr/>
        <a:lstStyle/>
        <a:p>
          <a:endParaRPr lang="sv-SE"/>
        </a:p>
      </dgm:t>
    </dgm:pt>
    <dgm:pt modelId="{E1FF78A6-05DE-461F-922B-88F3CD7DE572}" type="sibTrans" cxnId="{428EA744-5B17-421B-B647-BC30C5E6B7D1}">
      <dgm:prSet/>
      <dgm:spPr/>
      <dgm:t>
        <a:bodyPr/>
        <a:lstStyle/>
        <a:p>
          <a:endParaRPr lang="sv-SE"/>
        </a:p>
      </dgm:t>
    </dgm:pt>
    <dgm:pt modelId="{B781AC7B-CB3F-40DE-8F9D-83FE6D0EB08F}" type="pres">
      <dgm:prSet presAssocID="{CE83BE31-79C3-425D-94FA-4D339E18106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FC5C374-84C8-4F8F-AF40-C3B6FC1A2174}" type="pres">
      <dgm:prSet presAssocID="{CE83BE31-79C3-425D-94FA-4D339E181069}" presName="children" presStyleCnt="0"/>
      <dgm:spPr/>
    </dgm:pt>
    <dgm:pt modelId="{2BF55C78-2DDB-43C1-B93E-5B6FCA41D82B}" type="pres">
      <dgm:prSet presAssocID="{CE83BE31-79C3-425D-94FA-4D339E181069}" presName="childPlaceholder" presStyleCnt="0"/>
      <dgm:spPr/>
    </dgm:pt>
    <dgm:pt modelId="{F9A057E7-D42B-4899-9DFA-0135E19918E5}" type="pres">
      <dgm:prSet presAssocID="{CE83BE31-79C3-425D-94FA-4D339E181069}" presName="circle" presStyleCnt="0"/>
      <dgm:spPr/>
    </dgm:pt>
    <dgm:pt modelId="{76AAD245-A629-4261-9047-388F4DAF9527}" type="pres">
      <dgm:prSet presAssocID="{CE83BE31-79C3-425D-94FA-4D339E181069}" presName="quadrant1" presStyleLbl="node1" presStyleIdx="0" presStyleCnt="4" custScaleX="97406" custScaleY="99338">
        <dgm:presLayoutVars>
          <dgm:chMax val="1"/>
          <dgm:bulletEnabled val="1"/>
        </dgm:presLayoutVars>
      </dgm:prSet>
      <dgm:spPr/>
    </dgm:pt>
    <dgm:pt modelId="{3BB313D1-076F-4AF5-B909-B25BD622EABF}" type="pres">
      <dgm:prSet presAssocID="{CE83BE31-79C3-425D-94FA-4D339E18106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AF1329C-7C5E-418D-928C-9D5F18EF81C2}" type="pres">
      <dgm:prSet presAssocID="{CE83BE31-79C3-425D-94FA-4D339E18106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8EFA61A-FC50-4811-A398-5093ED66257F}" type="pres">
      <dgm:prSet presAssocID="{CE83BE31-79C3-425D-94FA-4D339E181069}" presName="quadrant4" presStyleLbl="node1" presStyleIdx="3" presStyleCnt="4" custScaleX="97957">
        <dgm:presLayoutVars>
          <dgm:chMax val="1"/>
          <dgm:bulletEnabled val="1"/>
        </dgm:presLayoutVars>
      </dgm:prSet>
      <dgm:spPr/>
    </dgm:pt>
    <dgm:pt modelId="{1267B38E-7B9F-4332-A551-1645C2D45F82}" type="pres">
      <dgm:prSet presAssocID="{CE83BE31-79C3-425D-94FA-4D339E181069}" presName="quadrantPlaceholder" presStyleCnt="0"/>
      <dgm:spPr/>
    </dgm:pt>
    <dgm:pt modelId="{597ED4D0-6BD5-4D83-A623-2386F63D4D5A}" type="pres">
      <dgm:prSet presAssocID="{CE83BE31-79C3-425D-94FA-4D339E181069}" presName="center1" presStyleLbl="fgShp" presStyleIdx="0" presStyleCnt="2"/>
      <dgm:spPr/>
    </dgm:pt>
    <dgm:pt modelId="{CB77EF43-3BCE-4CE2-A7E6-AF5A9E58AF90}" type="pres">
      <dgm:prSet presAssocID="{CE83BE31-79C3-425D-94FA-4D339E181069}" presName="center2" presStyleLbl="fgShp" presStyleIdx="1" presStyleCnt="2"/>
      <dgm:spPr/>
    </dgm:pt>
  </dgm:ptLst>
  <dgm:cxnLst>
    <dgm:cxn modelId="{7BA1210F-71DE-4AB6-B34D-4163515CA657}" srcId="{CE83BE31-79C3-425D-94FA-4D339E181069}" destId="{DA76232A-E960-40A5-8103-4D4B9139A2BA}" srcOrd="2" destOrd="0" parTransId="{6EB90DC3-9673-4543-B338-16F4BC01AD55}" sibTransId="{08B7F3D7-D2DA-4D95-AC2E-D8A03E492A3D}"/>
    <dgm:cxn modelId="{69759725-E947-4BF0-BD1B-6AF846C0484B}" type="presOf" srcId="{1015AE10-B848-4289-9F52-3B7536E10287}" destId="{3BB313D1-076F-4AF5-B909-B25BD622EABF}" srcOrd="0" destOrd="0" presId="urn:microsoft.com/office/officeart/2005/8/layout/cycle4"/>
    <dgm:cxn modelId="{B707953D-6D32-4C9E-BA03-87ADDA489B1E}" type="presOf" srcId="{CAF5A27C-124C-4B63-9879-248800AD1DAA}" destId="{76AAD245-A629-4261-9047-388F4DAF9527}" srcOrd="0" destOrd="0" presId="urn:microsoft.com/office/officeart/2005/8/layout/cycle4"/>
    <dgm:cxn modelId="{428EA744-5B17-421B-B647-BC30C5E6B7D1}" srcId="{CE83BE31-79C3-425D-94FA-4D339E181069}" destId="{BC21AD61-34A6-4A8F-A89F-F4FA5294BD21}" srcOrd="3" destOrd="0" parTransId="{764C1A43-A88F-4AFD-8216-867CF65F7FBB}" sibTransId="{E1FF78A6-05DE-461F-922B-88F3CD7DE572}"/>
    <dgm:cxn modelId="{D4C2E566-EE28-42F2-B3BA-5074FD598BBC}" srcId="{CE83BE31-79C3-425D-94FA-4D339E181069}" destId="{1015AE10-B848-4289-9F52-3B7536E10287}" srcOrd="1" destOrd="0" parTransId="{1DD69600-0151-40B7-B8C9-58173AAD37B4}" sibTransId="{95F7C231-7FAB-4549-819E-4BEDE7CC2F0A}"/>
    <dgm:cxn modelId="{D0334C9B-2E15-455C-905F-ABEB9E056364}" type="presOf" srcId="{DA76232A-E960-40A5-8103-4D4B9139A2BA}" destId="{1AF1329C-7C5E-418D-928C-9D5F18EF81C2}" srcOrd="0" destOrd="0" presId="urn:microsoft.com/office/officeart/2005/8/layout/cycle4"/>
    <dgm:cxn modelId="{D275DAA5-04B7-40D9-90FC-AF70C9D8240D}" srcId="{CE83BE31-79C3-425D-94FA-4D339E181069}" destId="{CAF5A27C-124C-4B63-9879-248800AD1DAA}" srcOrd="0" destOrd="0" parTransId="{421B5D8F-BB52-47AF-B5A9-C3FBF7EC7D6F}" sibTransId="{E7459D21-54AF-4C7F-80EA-F4F2EEACE90A}"/>
    <dgm:cxn modelId="{63C50CC9-F466-4360-81B8-7D29BA4A7C99}" type="presOf" srcId="{CE83BE31-79C3-425D-94FA-4D339E181069}" destId="{B781AC7B-CB3F-40DE-8F9D-83FE6D0EB08F}" srcOrd="0" destOrd="0" presId="urn:microsoft.com/office/officeart/2005/8/layout/cycle4"/>
    <dgm:cxn modelId="{FAD103F1-5809-4DF4-8E62-BF32202EB876}" type="presOf" srcId="{BC21AD61-34A6-4A8F-A89F-F4FA5294BD21}" destId="{B8EFA61A-FC50-4811-A398-5093ED66257F}" srcOrd="0" destOrd="0" presId="urn:microsoft.com/office/officeart/2005/8/layout/cycle4"/>
    <dgm:cxn modelId="{36857F40-1049-4B0C-87DD-9180AD94124A}" type="presParOf" srcId="{B781AC7B-CB3F-40DE-8F9D-83FE6D0EB08F}" destId="{6FC5C374-84C8-4F8F-AF40-C3B6FC1A2174}" srcOrd="0" destOrd="0" presId="urn:microsoft.com/office/officeart/2005/8/layout/cycle4"/>
    <dgm:cxn modelId="{CD72AC80-0092-4FF7-BC90-8EF34F38F155}" type="presParOf" srcId="{6FC5C374-84C8-4F8F-AF40-C3B6FC1A2174}" destId="{2BF55C78-2DDB-43C1-B93E-5B6FCA41D82B}" srcOrd="0" destOrd="0" presId="urn:microsoft.com/office/officeart/2005/8/layout/cycle4"/>
    <dgm:cxn modelId="{6CC13537-92AC-44CA-BF46-5AA5E1D1F50C}" type="presParOf" srcId="{B781AC7B-CB3F-40DE-8F9D-83FE6D0EB08F}" destId="{F9A057E7-D42B-4899-9DFA-0135E19918E5}" srcOrd="1" destOrd="0" presId="urn:microsoft.com/office/officeart/2005/8/layout/cycle4"/>
    <dgm:cxn modelId="{5C2D7C24-11F1-46BE-B9FD-3EFD3A307E39}" type="presParOf" srcId="{F9A057E7-D42B-4899-9DFA-0135E19918E5}" destId="{76AAD245-A629-4261-9047-388F4DAF9527}" srcOrd="0" destOrd="0" presId="urn:microsoft.com/office/officeart/2005/8/layout/cycle4"/>
    <dgm:cxn modelId="{5D9D92FC-4D19-4476-BEEF-122779DC4FBB}" type="presParOf" srcId="{F9A057E7-D42B-4899-9DFA-0135E19918E5}" destId="{3BB313D1-076F-4AF5-B909-B25BD622EABF}" srcOrd="1" destOrd="0" presId="urn:microsoft.com/office/officeart/2005/8/layout/cycle4"/>
    <dgm:cxn modelId="{2950640A-E4C4-4928-8118-B510650E8AC4}" type="presParOf" srcId="{F9A057E7-D42B-4899-9DFA-0135E19918E5}" destId="{1AF1329C-7C5E-418D-928C-9D5F18EF81C2}" srcOrd="2" destOrd="0" presId="urn:microsoft.com/office/officeart/2005/8/layout/cycle4"/>
    <dgm:cxn modelId="{B299E38A-AB8E-4669-87CC-86BEAB5458BB}" type="presParOf" srcId="{F9A057E7-D42B-4899-9DFA-0135E19918E5}" destId="{B8EFA61A-FC50-4811-A398-5093ED66257F}" srcOrd="3" destOrd="0" presId="urn:microsoft.com/office/officeart/2005/8/layout/cycle4"/>
    <dgm:cxn modelId="{EB51BE6F-E2A3-4AD2-94E9-53DFE560E947}" type="presParOf" srcId="{F9A057E7-D42B-4899-9DFA-0135E19918E5}" destId="{1267B38E-7B9F-4332-A551-1645C2D45F82}" srcOrd="4" destOrd="0" presId="urn:microsoft.com/office/officeart/2005/8/layout/cycle4"/>
    <dgm:cxn modelId="{6B79372E-76E2-4F5D-9328-62A7B0D9AE04}" type="presParOf" srcId="{B781AC7B-CB3F-40DE-8F9D-83FE6D0EB08F}" destId="{597ED4D0-6BD5-4D83-A623-2386F63D4D5A}" srcOrd="2" destOrd="0" presId="urn:microsoft.com/office/officeart/2005/8/layout/cycle4"/>
    <dgm:cxn modelId="{364D876E-4D96-4EB2-9692-B4221585D576}" type="presParOf" srcId="{B781AC7B-CB3F-40DE-8F9D-83FE6D0EB08F}" destId="{CB77EF43-3BCE-4CE2-A7E6-AF5A9E58AF9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BC685-61B2-4CC0-9210-93B1FAC47FB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D33BF32-7D77-40A6-AE60-D72AE0B3561A}">
      <dgm:prSet phldrT="[Text]" custT="1"/>
      <dgm:spPr/>
      <dgm:t>
        <a:bodyPr/>
        <a:lstStyle/>
        <a:p>
          <a:r>
            <a:rPr lang="sv-SE" sz="2700" dirty="0">
              <a:solidFill>
                <a:srgbClr val="C00000"/>
              </a:solidFill>
            </a:rPr>
            <a:t>         </a:t>
          </a:r>
          <a:r>
            <a:rPr lang="sv-SE" sz="2800" dirty="0">
              <a:solidFill>
                <a:srgbClr val="C00000"/>
              </a:solidFill>
            </a:rPr>
            <a:t>Vårdval- finansiering</a:t>
          </a:r>
        </a:p>
      </dgm:t>
    </dgm:pt>
    <dgm:pt modelId="{C329074A-C40F-4AE9-8599-F9C973A2758B}" type="parTrans" cxnId="{CF84A0DA-130F-4449-8A5E-6B5A5167DD88}">
      <dgm:prSet/>
      <dgm:spPr/>
      <dgm:t>
        <a:bodyPr/>
        <a:lstStyle/>
        <a:p>
          <a:endParaRPr lang="sv-SE"/>
        </a:p>
      </dgm:t>
    </dgm:pt>
    <dgm:pt modelId="{648673AD-50C2-4222-AE44-EF825598874E}" type="sibTrans" cxnId="{CF84A0DA-130F-4449-8A5E-6B5A5167DD88}">
      <dgm:prSet/>
      <dgm:spPr/>
      <dgm:t>
        <a:bodyPr/>
        <a:lstStyle/>
        <a:p>
          <a:endParaRPr lang="sv-SE"/>
        </a:p>
      </dgm:t>
    </dgm:pt>
    <dgm:pt modelId="{AA466FC2-8FEF-40CB-9237-13766724608B}">
      <dgm:prSet phldrT="[Text]" custT="1"/>
      <dgm:spPr/>
      <dgm:t>
        <a:bodyPr/>
        <a:lstStyle/>
        <a:p>
          <a:r>
            <a:rPr lang="sv-SE" sz="2800" dirty="0">
              <a:solidFill>
                <a:srgbClr val="002060"/>
              </a:solidFill>
            </a:rPr>
            <a:t>CKFU- stöd</a:t>
          </a:r>
        </a:p>
        <a:p>
          <a:r>
            <a:rPr lang="sv-SE" sz="1600" dirty="0">
              <a:solidFill>
                <a:srgbClr val="002060"/>
              </a:solidFill>
            </a:rPr>
            <a:t>Forskningsledare, forskningsstöd, chef för utbildningsläkare, studierektorer, kliniska lektorer och adjunkter</a:t>
          </a:r>
        </a:p>
      </dgm:t>
    </dgm:pt>
    <dgm:pt modelId="{D756FD1F-09DD-4E1D-B036-70B5C9C41E6C}" type="parTrans" cxnId="{DBA227CF-4076-4E2E-B5C0-2CE9C2A25326}">
      <dgm:prSet/>
      <dgm:spPr/>
      <dgm:t>
        <a:bodyPr/>
        <a:lstStyle/>
        <a:p>
          <a:endParaRPr lang="sv-SE"/>
        </a:p>
      </dgm:t>
    </dgm:pt>
    <dgm:pt modelId="{61CE2A94-0541-4478-B19A-6624D6B6FAE4}" type="sibTrans" cxnId="{DBA227CF-4076-4E2E-B5C0-2CE9C2A25326}">
      <dgm:prSet/>
      <dgm:spPr/>
      <dgm:t>
        <a:bodyPr/>
        <a:lstStyle/>
        <a:p>
          <a:endParaRPr lang="sv-SE"/>
        </a:p>
      </dgm:t>
    </dgm:pt>
    <dgm:pt modelId="{839C25AC-E9B7-4BEA-A592-0554495E4058}">
      <dgm:prSet phldrT="[Text]" custT="1"/>
      <dgm:spPr/>
      <dgm:t>
        <a:bodyPr/>
        <a:lstStyle/>
        <a:p>
          <a:r>
            <a:rPr lang="sv-SE" sz="2800" dirty="0">
              <a:solidFill>
                <a:srgbClr val="92D050"/>
              </a:solidFill>
            </a:rPr>
            <a:t>       Allmän medicin- verkstad</a:t>
          </a:r>
        </a:p>
        <a:p>
          <a:r>
            <a:rPr lang="sv-SE" sz="1800" dirty="0">
              <a:solidFill>
                <a:srgbClr val="92D050"/>
              </a:solidFill>
            </a:rPr>
            <a:t>           Cirka 30 vårdcentraler </a:t>
          </a:r>
        </a:p>
      </dgm:t>
    </dgm:pt>
    <dgm:pt modelId="{6E76C471-4281-4739-8FCE-9FCA1B1E75F1}" type="parTrans" cxnId="{F54BF473-A464-4340-9A41-FD1F27B5E72B}">
      <dgm:prSet/>
      <dgm:spPr/>
      <dgm:t>
        <a:bodyPr/>
        <a:lstStyle/>
        <a:p>
          <a:endParaRPr lang="sv-SE"/>
        </a:p>
      </dgm:t>
    </dgm:pt>
    <dgm:pt modelId="{902569C0-3A94-4ECD-9C63-2075364DB9CF}" type="sibTrans" cxnId="{F54BF473-A464-4340-9A41-FD1F27B5E72B}">
      <dgm:prSet/>
      <dgm:spPr/>
      <dgm:t>
        <a:bodyPr/>
        <a:lstStyle/>
        <a:p>
          <a:endParaRPr lang="sv-SE"/>
        </a:p>
      </dgm:t>
    </dgm:pt>
    <dgm:pt modelId="{21A07082-3BB3-4CA6-B9AD-6B936F98F23E}" type="pres">
      <dgm:prSet presAssocID="{3FBBC685-61B2-4CC0-9210-93B1FAC47FB3}" presName="composite" presStyleCnt="0">
        <dgm:presLayoutVars>
          <dgm:chMax val="5"/>
          <dgm:dir/>
          <dgm:resizeHandles val="exact"/>
        </dgm:presLayoutVars>
      </dgm:prSet>
      <dgm:spPr/>
    </dgm:pt>
    <dgm:pt modelId="{5164B3EC-EDA2-4BA9-B59B-3E8AB5973934}" type="pres">
      <dgm:prSet presAssocID="{ED33BF32-7D77-40A6-AE60-D72AE0B3561A}" presName="circle1" presStyleLbl="lnNode1" presStyleIdx="0" presStyleCnt="3"/>
      <dgm:spPr>
        <a:solidFill>
          <a:srgbClr val="C00000"/>
        </a:solidFill>
      </dgm:spPr>
    </dgm:pt>
    <dgm:pt modelId="{30E31E67-4B9D-4802-8391-44C737EDD2EE}" type="pres">
      <dgm:prSet presAssocID="{ED33BF32-7D77-40A6-AE60-D72AE0B3561A}" presName="text1" presStyleLbl="revTx" presStyleIdx="0" presStyleCnt="3" custScaleX="280140" custLinFactNeighborX="43738" custLinFactNeighborY="-7931">
        <dgm:presLayoutVars>
          <dgm:bulletEnabled val="1"/>
        </dgm:presLayoutVars>
      </dgm:prSet>
      <dgm:spPr/>
    </dgm:pt>
    <dgm:pt modelId="{D4704C67-D627-4D75-81B7-269F3B217D20}" type="pres">
      <dgm:prSet presAssocID="{ED33BF32-7D77-40A6-AE60-D72AE0B3561A}" presName="line1" presStyleLbl="callout" presStyleIdx="0" presStyleCnt="6"/>
      <dgm:spPr/>
    </dgm:pt>
    <dgm:pt modelId="{B7D9DD87-0E8C-486F-973D-864163C23394}" type="pres">
      <dgm:prSet presAssocID="{ED33BF32-7D77-40A6-AE60-D72AE0B3561A}" presName="d1" presStyleLbl="callout" presStyleIdx="1" presStyleCnt="6"/>
      <dgm:spPr/>
    </dgm:pt>
    <dgm:pt modelId="{68DF6C50-6A6D-4462-959D-A441E965183A}" type="pres">
      <dgm:prSet presAssocID="{AA466FC2-8FEF-40CB-9237-13766724608B}" presName="circle2" presStyleLbl="lnNode1" presStyleIdx="1" presStyleCnt="3"/>
      <dgm:spPr/>
    </dgm:pt>
    <dgm:pt modelId="{B62F2F80-E604-4949-97FD-6CBA60836CCF}" type="pres">
      <dgm:prSet presAssocID="{AA466FC2-8FEF-40CB-9237-13766724608B}" presName="text2" presStyleLbl="revTx" presStyleIdx="1" presStyleCnt="3" custScaleX="183036" custLinFactNeighborX="40374" custLinFactNeighborY="-6489">
        <dgm:presLayoutVars>
          <dgm:bulletEnabled val="1"/>
        </dgm:presLayoutVars>
      </dgm:prSet>
      <dgm:spPr/>
    </dgm:pt>
    <dgm:pt modelId="{7003C7BD-10C5-414B-8F5E-083BA41EDE48}" type="pres">
      <dgm:prSet presAssocID="{AA466FC2-8FEF-40CB-9237-13766724608B}" presName="line2" presStyleLbl="callout" presStyleIdx="2" presStyleCnt="6"/>
      <dgm:spPr/>
    </dgm:pt>
    <dgm:pt modelId="{6AA47734-5A3B-420B-BD77-5DF91FC422B5}" type="pres">
      <dgm:prSet presAssocID="{AA466FC2-8FEF-40CB-9237-13766724608B}" presName="d2" presStyleLbl="callout" presStyleIdx="3" presStyleCnt="6"/>
      <dgm:spPr/>
    </dgm:pt>
    <dgm:pt modelId="{1997054A-E8A9-49A6-9CB9-30919A1CE5CF}" type="pres">
      <dgm:prSet presAssocID="{839C25AC-E9B7-4BEA-A592-0554495E4058}" presName="circle3" presStyleLbl="lnNode1" presStyleIdx="2" presStyleCnt="3"/>
      <dgm:spPr>
        <a:solidFill>
          <a:srgbClr val="92D050"/>
        </a:solidFill>
      </dgm:spPr>
    </dgm:pt>
    <dgm:pt modelId="{2C0F8B01-E3E2-4B76-8E1B-F237E4D43624}" type="pres">
      <dgm:prSet presAssocID="{839C25AC-E9B7-4BEA-A592-0554495E4058}" presName="text3" presStyleLbl="revTx" presStyleIdx="2" presStyleCnt="3" custScaleX="257656" custLinFactNeighborX="38224" custLinFactNeighborY="721">
        <dgm:presLayoutVars>
          <dgm:bulletEnabled val="1"/>
        </dgm:presLayoutVars>
      </dgm:prSet>
      <dgm:spPr/>
    </dgm:pt>
    <dgm:pt modelId="{D0709B00-DA23-48A8-9318-22E4182DD257}" type="pres">
      <dgm:prSet presAssocID="{839C25AC-E9B7-4BEA-A592-0554495E4058}" presName="line3" presStyleLbl="callout" presStyleIdx="4" presStyleCnt="6"/>
      <dgm:spPr/>
    </dgm:pt>
    <dgm:pt modelId="{249C2E65-F210-4870-978A-159004FE0E7C}" type="pres">
      <dgm:prSet presAssocID="{839C25AC-E9B7-4BEA-A592-0554495E4058}" presName="d3" presStyleLbl="callout" presStyleIdx="5" presStyleCnt="6" custLinFactNeighborX="-1652"/>
      <dgm:spPr/>
    </dgm:pt>
  </dgm:ptLst>
  <dgm:cxnLst>
    <dgm:cxn modelId="{F54BF473-A464-4340-9A41-FD1F27B5E72B}" srcId="{3FBBC685-61B2-4CC0-9210-93B1FAC47FB3}" destId="{839C25AC-E9B7-4BEA-A592-0554495E4058}" srcOrd="2" destOrd="0" parTransId="{6E76C471-4281-4739-8FCE-9FCA1B1E75F1}" sibTransId="{902569C0-3A94-4ECD-9C63-2075364DB9CF}"/>
    <dgm:cxn modelId="{781204C5-9581-41C2-A9BE-F5F24E2F92BC}" type="presOf" srcId="{AA466FC2-8FEF-40CB-9237-13766724608B}" destId="{B62F2F80-E604-4949-97FD-6CBA60836CCF}" srcOrd="0" destOrd="0" presId="urn:microsoft.com/office/officeart/2005/8/layout/target1"/>
    <dgm:cxn modelId="{0ECC5AC5-D108-4F4E-BC98-DEAFF664B282}" type="presOf" srcId="{3FBBC685-61B2-4CC0-9210-93B1FAC47FB3}" destId="{21A07082-3BB3-4CA6-B9AD-6B936F98F23E}" srcOrd="0" destOrd="0" presId="urn:microsoft.com/office/officeart/2005/8/layout/target1"/>
    <dgm:cxn modelId="{DBA227CF-4076-4E2E-B5C0-2CE9C2A25326}" srcId="{3FBBC685-61B2-4CC0-9210-93B1FAC47FB3}" destId="{AA466FC2-8FEF-40CB-9237-13766724608B}" srcOrd="1" destOrd="0" parTransId="{D756FD1F-09DD-4E1D-B036-70B5C9C41E6C}" sibTransId="{61CE2A94-0541-4478-B19A-6624D6B6FAE4}"/>
    <dgm:cxn modelId="{CF84A0DA-130F-4449-8A5E-6B5A5167DD88}" srcId="{3FBBC685-61B2-4CC0-9210-93B1FAC47FB3}" destId="{ED33BF32-7D77-40A6-AE60-D72AE0B3561A}" srcOrd="0" destOrd="0" parTransId="{C329074A-C40F-4AE9-8599-F9C973A2758B}" sibTransId="{648673AD-50C2-4222-AE44-EF825598874E}"/>
    <dgm:cxn modelId="{A968C4F1-1B09-4C3A-AF3D-D766BD62979C}" type="presOf" srcId="{ED33BF32-7D77-40A6-AE60-D72AE0B3561A}" destId="{30E31E67-4B9D-4802-8391-44C737EDD2EE}" srcOrd="0" destOrd="0" presId="urn:microsoft.com/office/officeart/2005/8/layout/target1"/>
    <dgm:cxn modelId="{A7710BFF-D36A-4E8E-B34C-A58EAD58C882}" type="presOf" srcId="{839C25AC-E9B7-4BEA-A592-0554495E4058}" destId="{2C0F8B01-E3E2-4B76-8E1B-F237E4D43624}" srcOrd="0" destOrd="0" presId="urn:microsoft.com/office/officeart/2005/8/layout/target1"/>
    <dgm:cxn modelId="{855228E1-EDA5-46CD-83B0-326FDF31DF10}" type="presParOf" srcId="{21A07082-3BB3-4CA6-B9AD-6B936F98F23E}" destId="{5164B3EC-EDA2-4BA9-B59B-3E8AB5973934}" srcOrd="0" destOrd="0" presId="urn:microsoft.com/office/officeart/2005/8/layout/target1"/>
    <dgm:cxn modelId="{3B8C7EE6-E674-43CD-9B7F-FA7054504761}" type="presParOf" srcId="{21A07082-3BB3-4CA6-B9AD-6B936F98F23E}" destId="{30E31E67-4B9D-4802-8391-44C737EDD2EE}" srcOrd="1" destOrd="0" presId="urn:microsoft.com/office/officeart/2005/8/layout/target1"/>
    <dgm:cxn modelId="{0F835250-E14E-437D-955B-599AB2D1D8C1}" type="presParOf" srcId="{21A07082-3BB3-4CA6-B9AD-6B936F98F23E}" destId="{D4704C67-D627-4D75-81B7-269F3B217D20}" srcOrd="2" destOrd="0" presId="urn:microsoft.com/office/officeart/2005/8/layout/target1"/>
    <dgm:cxn modelId="{46324F11-B4BE-4DBE-AF5E-DDEC73EC1B75}" type="presParOf" srcId="{21A07082-3BB3-4CA6-B9AD-6B936F98F23E}" destId="{B7D9DD87-0E8C-486F-973D-864163C23394}" srcOrd="3" destOrd="0" presId="urn:microsoft.com/office/officeart/2005/8/layout/target1"/>
    <dgm:cxn modelId="{ABBCB74E-F1A4-4090-87BB-FDE7E94404F2}" type="presParOf" srcId="{21A07082-3BB3-4CA6-B9AD-6B936F98F23E}" destId="{68DF6C50-6A6D-4462-959D-A441E965183A}" srcOrd="4" destOrd="0" presId="urn:microsoft.com/office/officeart/2005/8/layout/target1"/>
    <dgm:cxn modelId="{13581B1E-07E7-49D6-A6F8-08A18B691E76}" type="presParOf" srcId="{21A07082-3BB3-4CA6-B9AD-6B936F98F23E}" destId="{B62F2F80-E604-4949-97FD-6CBA60836CCF}" srcOrd="5" destOrd="0" presId="urn:microsoft.com/office/officeart/2005/8/layout/target1"/>
    <dgm:cxn modelId="{53FA41EE-F0A6-46CD-8231-B01094D75CCE}" type="presParOf" srcId="{21A07082-3BB3-4CA6-B9AD-6B936F98F23E}" destId="{7003C7BD-10C5-414B-8F5E-083BA41EDE48}" srcOrd="6" destOrd="0" presId="urn:microsoft.com/office/officeart/2005/8/layout/target1"/>
    <dgm:cxn modelId="{DEF93A0A-51DD-4FB7-BD5B-D879E1E74551}" type="presParOf" srcId="{21A07082-3BB3-4CA6-B9AD-6B936F98F23E}" destId="{6AA47734-5A3B-420B-BD77-5DF91FC422B5}" srcOrd="7" destOrd="0" presId="urn:microsoft.com/office/officeart/2005/8/layout/target1"/>
    <dgm:cxn modelId="{DEFC0186-7AA5-4B02-9EE2-DD7570055CD9}" type="presParOf" srcId="{21A07082-3BB3-4CA6-B9AD-6B936F98F23E}" destId="{1997054A-E8A9-49A6-9CB9-30919A1CE5CF}" srcOrd="8" destOrd="0" presId="urn:microsoft.com/office/officeart/2005/8/layout/target1"/>
    <dgm:cxn modelId="{F1B36BF1-E7A6-4CCA-86A0-C2227B3618AC}" type="presParOf" srcId="{21A07082-3BB3-4CA6-B9AD-6B936F98F23E}" destId="{2C0F8B01-E3E2-4B76-8E1B-F237E4D43624}" srcOrd="9" destOrd="0" presId="urn:microsoft.com/office/officeart/2005/8/layout/target1"/>
    <dgm:cxn modelId="{6459B4BD-5081-4A76-BF31-58EB2DE8BE7F}" type="presParOf" srcId="{21A07082-3BB3-4CA6-B9AD-6B936F98F23E}" destId="{D0709B00-DA23-48A8-9318-22E4182DD257}" srcOrd="10" destOrd="0" presId="urn:microsoft.com/office/officeart/2005/8/layout/target1"/>
    <dgm:cxn modelId="{005B3F02-C1B8-4AE5-96C4-E8AD11CC4E0E}" type="presParOf" srcId="{21A07082-3BB3-4CA6-B9AD-6B936F98F23E}" destId="{249C2E65-F210-4870-978A-159004FE0E7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AD245-A629-4261-9047-388F4DAF9527}">
      <dsp:nvSpPr>
        <dsp:cNvPr id="0" name=""/>
        <dsp:cNvSpPr/>
      </dsp:nvSpPr>
      <dsp:spPr>
        <a:xfrm>
          <a:off x="1380955" y="248717"/>
          <a:ext cx="1795229" cy="183083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Studenten</a:t>
          </a:r>
        </a:p>
      </dsp:txBody>
      <dsp:txXfrm>
        <a:off x="1906765" y="784957"/>
        <a:ext cx="1269419" cy="1294597"/>
      </dsp:txXfrm>
    </dsp:sp>
    <dsp:sp modelId="{3BB313D1-076F-4AF5-B909-B25BD622EABF}">
      <dsp:nvSpPr>
        <dsp:cNvPr id="0" name=""/>
        <dsp:cNvSpPr/>
      </dsp:nvSpPr>
      <dsp:spPr>
        <a:xfrm rot="5400000">
          <a:off x="3285218" y="242617"/>
          <a:ext cx="1843038" cy="18430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i="0" kern="1200" dirty="0"/>
            <a:t>Patienten</a:t>
          </a:r>
        </a:p>
      </dsp:txBody>
      <dsp:txXfrm rot="-5400000">
        <a:off x="3285218" y="782430"/>
        <a:ext cx="1303225" cy="1303225"/>
      </dsp:txXfrm>
    </dsp:sp>
    <dsp:sp modelId="{1AF1329C-7C5E-418D-928C-9D5F18EF81C2}">
      <dsp:nvSpPr>
        <dsp:cNvPr id="0" name=""/>
        <dsp:cNvSpPr/>
      </dsp:nvSpPr>
      <dsp:spPr>
        <a:xfrm rot="10800000">
          <a:off x="3285218" y="2170783"/>
          <a:ext cx="1843038" cy="18430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Forskare/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handledaren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/>
        </a:p>
      </dsp:txBody>
      <dsp:txXfrm rot="10800000">
        <a:off x="3285218" y="2170783"/>
        <a:ext cx="1303225" cy="1303225"/>
      </dsp:txXfrm>
    </dsp:sp>
    <dsp:sp modelId="{B8EFA61A-FC50-4811-A398-5093ED66257F}">
      <dsp:nvSpPr>
        <dsp:cNvPr id="0" name=""/>
        <dsp:cNvSpPr/>
      </dsp:nvSpPr>
      <dsp:spPr>
        <a:xfrm rot="16200000">
          <a:off x="1357051" y="2189610"/>
          <a:ext cx="1843038" cy="18053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Region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Värmland/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/>
            <a:t>medarbetaren</a:t>
          </a:r>
        </a:p>
      </dsp:txBody>
      <dsp:txXfrm rot="5400000">
        <a:off x="1904663" y="2170783"/>
        <a:ext cx="1276599" cy="1303225"/>
      </dsp:txXfrm>
    </dsp:sp>
    <dsp:sp modelId="{597ED4D0-6BD5-4D83-A623-2386F63D4D5A}">
      <dsp:nvSpPr>
        <dsp:cNvPr id="0" name=""/>
        <dsp:cNvSpPr/>
      </dsp:nvSpPr>
      <dsp:spPr>
        <a:xfrm>
          <a:off x="2924485" y="1745139"/>
          <a:ext cx="636337" cy="5533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7EF43-3BCE-4CE2-A7E6-AF5A9E58AF90}">
      <dsp:nvSpPr>
        <dsp:cNvPr id="0" name=""/>
        <dsp:cNvSpPr/>
      </dsp:nvSpPr>
      <dsp:spPr>
        <a:xfrm rot="10800000">
          <a:off x="2924485" y="1957961"/>
          <a:ext cx="636337" cy="5533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7054A-E8A9-49A6-9CB9-30919A1CE5CF}">
      <dsp:nvSpPr>
        <dsp:cNvPr id="0" name=""/>
        <dsp:cNvSpPr/>
      </dsp:nvSpPr>
      <dsp:spPr>
        <a:xfrm>
          <a:off x="877274" y="1354666"/>
          <a:ext cx="4064000" cy="406400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C50-6A6D-4462-959D-A441E965183A}">
      <dsp:nvSpPr>
        <dsp:cNvPr id="0" name=""/>
        <dsp:cNvSpPr/>
      </dsp:nvSpPr>
      <dsp:spPr>
        <a:xfrm>
          <a:off x="1690074" y="2167466"/>
          <a:ext cx="2438400" cy="243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4B3EC-EDA2-4BA9-B59B-3E8AB5973934}">
      <dsp:nvSpPr>
        <dsp:cNvPr id="0" name=""/>
        <dsp:cNvSpPr/>
      </dsp:nvSpPr>
      <dsp:spPr>
        <a:xfrm>
          <a:off x="2502874" y="2980266"/>
          <a:ext cx="812800" cy="81280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31E67-4B9D-4802-8391-44C737EDD2EE}">
      <dsp:nvSpPr>
        <dsp:cNvPr id="0" name=""/>
        <dsp:cNvSpPr/>
      </dsp:nvSpPr>
      <dsp:spPr>
        <a:xfrm>
          <a:off x="4665659" y="0"/>
          <a:ext cx="5692445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>
              <a:solidFill>
                <a:srgbClr val="C00000"/>
              </a:solidFill>
            </a:rPr>
            <a:t>         </a:t>
          </a:r>
          <a:r>
            <a:rPr lang="sv-SE" sz="2800" kern="1200" dirty="0">
              <a:solidFill>
                <a:srgbClr val="C00000"/>
              </a:solidFill>
            </a:rPr>
            <a:t>Vårdval- finansiering</a:t>
          </a:r>
        </a:p>
      </dsp:txBody>
      <dsp:txXfrm>
        <a:off x="4665659" y="0"/>
        <a:ext cx="5692445" cy="1185333"/>
      </dsp:txXfrm>
    </dsp:sp>
    <dsp:sp modelId="{D4704C67-D627-4D75-81B7-269F3B217D20}">
      <dsp:nvSpPr>
        <dsp:cNvPr id="0" name=""/>
        <dsp:cNvSpPr/>
      </dsp:nvSpPr>
      <dsp:spPr>
        <a:xfrm>
          <a:off x="5110607" y="592666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9DD87-0E8C-486F-973D-864163C23394}">
      <dsp:nvSpPr>
        <dsp:cNvPr id="0" name=""/>
        <dsp:cNvSpPr/>
      </dsp:nvSpPr>
      <dsp:spPr>
        <a:xfrm rot="5400000">
          <a:off x="2612263" y="890354"/>
          <a:ext cx="2793322" cy="219930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F2F80-E604-4949-97FD-6CBA60836CCF}">
      <dsp:nvSpPr>
        <dsp:cNvPr id="0" name=""/>
        <dsp:cNvSpPr/>
      </dsp:nvSpPr>
      <dsp:spPr>
        <a:xfrm>
          <a:off x="5595361" y="1108417"/>
          <a:ext cx="3719291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rgbClr val="002060"/>
              </a:solidFill>
            </a:rPr>
            <a:t>CKFU- stöd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rgbClr val="002060"/>
              </a:solidFill>
            </a:rPr>
            <a:t>Forskningsledare, forskningsstöd, chef för utbildningsläkare, studierektorer, kliniska lektorer och adjunkter</a:t>
          </a:r>
        </a:p>
      </dsp:txBody>
      <dsp:txXfrm>
        <a:off x="5595361" y="1108417"/>
        <a:ext cx="3719291" cy="1185333"/>
      </dsp:txXfrm>
    </dsp:sp>
    <dsp:sp modelId="{7003C7BD-10C5-414B-8F5E-083BA41EDE48}">
      <dsp:nvSpPr>
        <dsp:cNvPr id="0" name=""/>
        <dsp:cNvSpPr/>
      </dsp:nvSpPr>
      <dsp:spPr>
        <a:xfrm>
          <a:off x="5110607" y="1778000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47734-5A3B-420B-BD77-5DF91FC422B5}">
      <dsp:nvSpPr>
        <dsp:cNvPr id="0" name=""/>
        <dsp:cNvSpPr/>
      </dsp:nvSpPr>
      <dsp:spPr>
        <a:xfrm rot="5400000">
          <a:off x="3211839" y="2057196"/>
          <a:ext cx="2176678" cy="16167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F8B01-E3E2-4B76-8E1B-F237E4D43624}">
      <dsp:nvSpPr>
        <dsp:cNvPr id="0" name=""/>
        <dsp:cNvSpPr/>
      </dsp:nvSpPr>
      <dsp:spPr>
        <a:xfrm>
          <a:off x="4793534" y="2379213"/>
          <a:ext cx="523557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rgbClr val="92D050"/>
              </a:solidFill>
            </a:rPr>
            <a:t>       Allmän medicin- verkstad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rgbClr val="92D050"/>
              </a:solidFill>
            </a:rPr>
            <a:t>           Cirka 30 vårdcentraler </a:t>
          </a:r>
        </a:p>
      </dsp:txBody>
      <dsp:txXfrm>
        <a:off x="4793534" y="2379213"/>
        <a:ext cx="5235570" cy="1185333"/>
      </dsp:txXfrm>
    </dsp:sp>
    <dsp:sp modelId="{D0709B00-DA23-48A8-9318-22E4182DD257}">
      <dsp:nvSpPr>
        <dsp:cNvPr id="0" name=""/>
        <dsp:cNvSpPr/>
      </dsp:nvSpPr>
      <dsp:spPr>
        <a:xfrm>
          <a:off x="5110607" y="2963333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2E65-F210-4870-978A-159004FE0E7C}">
      <dsp:nvSpPr>
        <dsp:cNvPr id="0" name=""/>
        <dsp:cNvSpPr/>
      </dsp:nvSpPr>
      <dsp:spPr>
        <a:xfrm rot="5400000">
          <a:off x="3795073" y="3223090"/>
          <a:ext cx="1555157" cy="10342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6:12:13.9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24575,'680'0'0,"-619"4"0,1 3 0,-1 2 0,84 25 0,-53-12 0,-52-15 0,-1-2 0,44 0 0,-10-1 0,24 10 0,-62-8 0,54 4 0,748-9 0,-406-3 0,969 2 0,-1383-1 0,-1-2 0,1 1 0,-1-2 0,0 0 0,20-8 0,44-11 0,26 11 0,1 5 0,164 9 0,-92 2 0,1160-5 0,-1138 18 0,6-1 0,-67-19 0,155 5 0,-162 22-1365,-106-20-5461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6:12:22.5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24575,'2184'0'0,"-2086"5"0,148 26 0,-62-5 0,-80-12 0,-44-5 0,85 2 0,-118-9 0,0 1 0,0 1 0,-1 2 0,35 10 0,-30-6 0,1-2 0,50 5 0,260-10 0,-170-6 0,1680 3 0,-1811-2 0,0-2 0,0-2 0,45-13 0,-37 8 0,78-8 0,134 16 0,-153 4 0,130-14 0,-1-26 0,-165 29 0,-1 4 0,0 3 0,78 7 0,-21-1 0,-36-4 0,-39-2 0,0 4 0,0 1 0,0 3 0,76 16 0,-6 7 0,-72-19 0,78 27 0,-104-29 0,1 0 0,0-2 0,0-1 0,0-1 0,0-1 0,34-3 0,63 6 0,-83 2 0,53 15 0,-57-12 0,1-2 0,38 4 0,283-7 0,-188-8 0,728 3 0,-865-2 0,0-1 0,35-8 0,-30 4 0,43-2 0,206 8-1365,-252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6:12:25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24575,'39'2'0,"0"2"0,0 2 0,49 13 0,-41-7 0,79 7 0,387-14 0,-267-9 0,2436 4-1365,-2635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6:12:30.4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 24575,'1597'0'0,"-1553"2"0,0 3 0,0 1 0,44 14 0,-40-9 0,1-2 0,53 3 0,408-11 0,-240-4 0,-149 5 0,-16 0 0,175-18 0,-106-1 0,301 11 0,-251 9 0,210-22 0,-311 2-1365,-93 8-5461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ECE26-D0D8-44A1-93A5-6BC228A04A46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FFA27-AFB1-4461-9489-CE65062D58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98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50330-628A-47E3-AD9A-CE924F284B8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08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FFA27-AFB1-4461-9489-CE65062D584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40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2024-09-26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2024-09-26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customXml" Target="../ink/ink2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381" y="4743152"/>
            <a:ext cx="7335598" cy="131112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sv-SE" sz="1400" dirty="0"/>
            </a:br>
            <a:br>
              <a:rPr lang="sv-SE" sz="1400" dirty="0"/>
            </a:br>
            <a:br>
              <a:rPr lang="sv-SE" sz="1400" dirty="0"/>
            </a:br>
            <a:br>
              <a:rPr lang="sv-SE" sz="1400" dirty="0"/>
            </a:br>
            <a:r>
              <a:rPr lang="sv-SE" sz="3600" dirty="0"/>
              <a:t>Primärvårdens Utbildnings och Forsknings Fond</a:t>
            </a:r>
            <a:br>
              <a:rPr lang="sv-SE" sz="3600" dirty="0"/>
            </a:br>
            <a:r>
              <a:rPr lang="sv-SE" sz="3600" dirty="0"/>
              <a:t>PUFF</a:t>
            </a:r>
            <a:br>
              <a:rPr lang="sv-SE" sz="3600" dirty="0"/>
            </a:br>
            <a:br>
              <a:rPr lang="sv-SE" sz="3600" dirty="0"/>
            </a:br>
            <a:r>
              <a:rPr lang="sv-SE" sz="2700" b="0" i="1" dirty="0"/>
              <a:t>Birgitta Sigvant</a:t>
            </a:r>
            <a:br>
              <a:rPr lang="sv-SE" sz="2700" b="0" dirty="0"/>
            </a:br>
            <a:r>
              <a:rPr lang="sv-SE" sz="2700" b="0" dirty="0"/>
              <a:t>Forskning och utbildningschef Region Värmland</a:t>
            </a:r>
            <a:br>
              <a:rPr lang="sv-SE" sz="3600" dirty="0"/>
            </a:b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561E9-E0D8-534A-5DD1-00987EA7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01" y="262698"/>
            <a:ext cx="7200000" cy="1325563"/>
          </a:xfrm>
        </p:spPr>
        <p:txBody>
          <a:bodyPr/>
          <a:lstStyle/>
          <a:p>
            <a:r>
              <a:rPr lang="sv-SE" dirty="0"/>
              <a:t>Organisation och resurs</a:t>
            </a:r>
            <a:br>
              <a:rPr lang="sv-SE" dirty="0"/>
            </a:br>
            <a:r>
              <a:rPr lang="sv-SE" dirty="0"/>
              <a:t>     </a:t>
            </a:r>
            <a:endParaRPr lang="sv-SE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2B917C-4CE3-6142-190F-5D13F071D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690300"/>
              </p:ext>
            </p:extLst>
          </p:nvPr>
        </p:nvGraphicFramePr>
        <p:xfrm>
          <a:off x="1311164" y="925480"/>
          <a:ext cx="103581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08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561E9-E0D8-534A-5DD1-00987EA7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1" y="262699"/>
            <a:ext cx="7200000" cy="1325563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Från beslut till verkstad</a:t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dirty="0">
                <a:solidFill>
                  <a:srgbClr val="C00000"/>
                </a:solidFill>
              </a:rPr>
              <a:t>     </a:t>
            </a:r>
            <a:r>
              <a:rPr lang="sv-SE" sz="2800" dirty="0">
                <a:solidFill>
                  <a:srgbClr val="C00000"/>
                </a:solidFill>
              </a:rPr>
              <a:t>vad behövs?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437C2E-462B-130D-6425-B00E16E2C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6827" y="2806942"/>
            <a:ext cx="7200000" cy="3240000"/>
          </a:xfrm>
        </p:spPr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>
                <a:solidFill>
                  <a:srgbClr val="002060"/>
                </a:solidFill>
              </a:rPr>
              <a:t>  A. Formera kriterier för att söka medel</a:t>
            </a:r>
          </a:p>
          <a:p>
            <a:pPr marL="0" indent="0">
              <a:buNone/>
            </a:pPr>
            <a:r>
              <a:rPr lang="sv-SE" dirty="0">
                <a:solidFill>
                  <a:srgbClr val="002060"/>
                </a:solidFill>
              </a:rPr>
              <a:t>  B. Ansökningsförfarande</a:t>
            </a:r>
          </a:p>
          <a:p>
            <a:pPr marL="0" indent="0">
              <a:buNone/>
            </a:pPr>
            <a:r>
              <a:rPr lang="sv-SE" dirty="0">
                <a:solidFill>
                  <a:srgbClr val="002060"/>
                </a:solidFill>
              </a:rPr>
              <a:t>  C. Bedömargrupp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53905C1-F62C-711F-806C-FEA6331F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827" y="1756716"/>
            <a:ext cx="5425904" cy="399322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6ACC3B7D-DCA5-77C9-AAF0-D3DA4E6B76C1}"/>
              </a:ext>
            </a:extLst>
          </p:cNvPr>
          <p:cNvSpPr/>
          <p:nvPr/>
        </p:nvSpPr>
        <p:spPr>
          <a:xfrm>
            <a:off x="3461048" y="2356363"/>
            <a:ext cx="572567" cy="73490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66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C3D212F-F1F6-8925-6173-9D4EBB11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51" y="765426"/>
            <a:ext cx="7200000" cy="1325563"/>
          </a:xfrm>
        </p:spPr>
        <p:txBody>
          <a:bodyPr/>
          <a:lstStyle/>
          <a:p>
            <a:r>
              <a:rPr lang="sv-SE" dirty="0"/>
              <a:t>Förslag</a:t>
            </a:r>
            <a:br>
              <a:rPr lang="sv-SE" dirty="0"/>
            </a:br>
            <a:r>
              <a:rPr lang="sv-SE" sz="2400" b="0" dirty="0"/>
              <a:t>    </a:t>
            </a:r>
            <a:r>
              <a:rPr lang="sv-SE" sz="2400" b="0" dirty="0">
                <a:solidFill>
                  <a:srgbClr val="002060"/>
                </a:solidFill>
              </a:rPr>
              <a:t>A. Sökbara projekt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283E5A9-5522-1EE0-DA35-CAAE29B10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943" y="1927373"/>
            <a:ext cx="8924113" cy="36097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dirty="0"/>
              <a:t>1. </a:t>
            </a:r>
            <a:r>
              <a:rPr lang="sv-SE" sz="2000" dirty="0"/>
              <a:t>Forskningsprojekt som utgår från allmän medicin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  </a:t>
            </a:r>
            <a:r>
              <a:rPr lang="sv-SE" sz="2000" dirty="0"/>
              <a:t>(forskare, forskningsstödjande personal och/eller studiedeltagare)</a:t>
            </a:r>
          </a:p>
          <a:p>
            <a:pPr marL="0" indent="0">
              <a:spcBef>
                <a:spcPts val="600"/>
              </a:spcBef>
              <a:buNone/>
            </a:pPr>
            <a:endParaRPr lang="sv-SE" sz="20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2. Kvalitetsuppföljning/kvalitetsutveckling inom allmän medicin</a:t>
            </a:r>
          </a:p>
          <a:p>
            <a:pPr marL="0" indent="0">
              <a:spcBef>
                <a:spcPts val="600"/>
              </a:spcBef>
              <a:buNone/>
            </a:pPr>
            <a:endParaRPr lang="sv-SE" sz="20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3. Utbildningsinsatser (utöver grunduppdrag tex utökat studentmottagande,   pedagogiska insatser som tex interprofessionellt lärande)</a:t>
            </a:r>
          </a:p>
          <a:p>
            <a:pPr marL="0" indent="0">
              <a:spcBef>
                <a:spcPts val="600"/>
              </a:spcBef>
              <a:buNone/>
            </a:pPr>
            <a:endParaRPr lang="sv-SE" sz="20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4. Fortbildning inom forskning och utbildning (tex Good Clinical </a:t>
            </a:r>
            <a:r>
              <a:rPr lang="sv-SE" sz="2000" dirty="0" err="1"/>
              <a:t>Practice</a:t>
            </a:r>
            <a:r>
              <a:rPr lang="sv-SE" sz="2000" dirty="0"/>
              <a:t>-kurs) </a:t>
            </a:r>
          </a:p>
          <a:p>
            <a:pPr marL="0" indent="0">
              <a:spcBef>
                <a:spcPts val="600"/>
              </a:spcBef>
              <a:buNone/>
            </a:pPr>
            <a:endParaRPr lang="sv-SE" sz="2000" dirty="0"/>
          </a:p>
          <a:p>
            <a:pPr marL="0" indent="0">
              <a:spcBef>
                <a:spcPts val="600"/>
              </a:spcBef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2397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EDD43-3A15-6C1C-39EE-F28EFE66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21" y="262514"/>
            <a:ext cx="7200000" cy="1325563"/>
          </a:xfrm>
        </p:spPr>
        <p:txBody>
          <a:bodyPr/>
          <a:lstStyle/>
          <a:p>
            <a:r>
              <a:rPr lang="sv-SE" sz="2800" b="0" dirty="0">
                <a:solidFill>
                  <a:srgbClr val="002060"/>
                </a:solidFill>
              </a:rPr>
              <a:t>B. Ansökning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5C0E14-6B5A-989D-5383-C750A399F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1870" y="2029923"/>
            <a:ext cx="9279296" cy="3240000"/>
          </a:xfrm>
        </p:spPr>
        <p:txBody>
          <a:bodyPr/>
          <a:lstStyle/>
          <a:p>
            <a:r>
              <a:rPr lang="sv-SE" dirty="0"/>
              <a:t>Sökande ska vara anställd inom RV på minst 30%</a:t>
            </a:r>
          </a:p>
          <a:p>
            <a:r>
              <a:rPr lang="sv-SE" dirty="0"/>
              <a:t>Ansökningsperiod: löpande</a:t>
            </a:r>
          </a:p>
          <a:p>
            <a:r>
              <a:rPr lang="sv-SE" dirty="0"/>
              <a:t>Ansökan sker via Research WEB (befintligt system)</a:t>
            </a:r>
          </a:p>
          <a:p>
            <a:r>
              <a:rPr lang="sv-SE" dirty="0"/>
              <a:t>Forskningsprojekt ska registreras i Projekt databasen (finns idag)</a:t>
            </a:r>
          </a:p>
          <a:p>
            <a:r>
              <a:rPr lang="sv-SE" dirty="0"/>
              <a:t>Årlig uppföljning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95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89D408-94EB-735F-830B-12C20016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67" y="-181683"/>
            <a:ext cx="7200000" cy="1325563"/>
          </a:xfrm>
        </p:spPr>
        <p:txBody>
          <a:bodyPr/>
          <a:lstStyle/>
          <a:p>
            <a:r>
              <a:rPr lang="sv-SE" sz="3200" dirty="0">
                <a:solidFill>
                  <a:srgbClr val="002060"/>
                </a:solidFill>
              </a:rPr>
              <a:t>C. Bedömargrupp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8B23F3-C1B8-284F-99D5-E27D70184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683" y="1655177"/>
            <a:ext cx="9945867" cy="324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A. För ansökningar för årliga RV medel för projekt inom allmän medicin    	görs bedömningar av befintligt forskningsråd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B. För övriga ansökningar: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1800" dirty="0"/>
              <a:t>Verksamhetsföreträdare inom primärvård (PV)</a:t>
            </a:r>
          </a:p>
          <a:p>
            <a:pPr marL="0" indent="0">
              <a:buNone/>
            </a:pPr>
            <a:r>
              <a:rPr lang="sv-SE" sz="1800" dirty="0"/>
              <a:t> 	Medarbetare inom PV med vetenskaplig/pedagogisk kompetens (forskningsledare)</a:t>
            </a:r>
          </a:p>
          <a:p>
            <a:pPr marL="0" indent="0">
              <a:buNone/>
            </a:pPr>
            <a:r>
              <a:rPr lang="sv-SE" sz="1800" dirty="0"/>
              <a:t>	Annan kompetens adjungeras in </a:t>
            </a:r>
            <a:r>
              <a:rPr lang="sv-SE" sz="1800" dirty="0" err="1"/>
              <a:t>vb</a:t>
            </a:r>
            <a:r>
              <a:rPr lang="sv-SE" sz="1800" dirty="0"/>
              <a:t>  (tex klinisk lektor, studierektor)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704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37E6F6-1D86-5AD0-44FA-E2C34369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96" y="237062"/>
            <a:ext cx="7200000" cy="1325563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Resurser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4D50F4-4682-5119-1AE9-8C3951F9F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000" y="2141018"/>
            <a:ext cx="7200000" cy="3240000"/>
          </a:xfrm>
        </p:spPr>
        <p:txBody>
          <a:bodyPr/>
          <a:lstStyle/>
          <a:p>
            <a:r>
              <a:rPr lang="sv-SE" dirty="0"/>
              <a:t>Forskningsledare </a:t>
            </a:r>
          </a:p>
          <a:p>
            <a:pPr marL="0" indent="0">
              <a:buNone/>
            </a:pPr>
            <a:r>
              <a:rPr lang="sv-SE" dirty="0"/>
              <a:t>      (Maaike Giezeman,  Louise Emilsson)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Medel</a:t>
            </a:r>
          </a:p>
          <a:p>
            <a:endParaRPr lang="sv-SE" dirty="0"/>
          </a:p>
          <a:p>
            <a:r>
              <a:rPr lang="sv-SE" dirty="0"/>
              <a:t>CKFU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76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BF9C4-65F1-D787-C4CB-2592BEA3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06" y="202694"/>
            <a:ext cx="7200000" cy="1325563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To do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E073E1-D528-6DEB-5428-0F54C1E52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458" y="2089743"/>
            <a:ext cx="7200000" cy="3240000"/>
          </a:xfrm>
        </p:spPr>
        <p:txBody>
          <a:bodyPr/>
          <a:lstStyle/>
          <a:p>
            <a:r>
              <a:rPr lang="sv-SE" dirty="0"/>
              <a:t>Information på All möten, nätverksträffar, APT mm  (Maaike, Louise)</a:t>
            </a:r>
          </a:p>
          <a:p>
            <a:r>
              <a:rPr lang="sv-SE" dirty="0"/>
              <a:t>Finansieringsmodell (Controller, HR?)</a:t>
            </a:r>
          </a:p>
          <a:p>
            <a:r>
              <a:rPr lang="sv-SE" dirty="0"/>
              <a:t>Research WEB (CKFU)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832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FCA52-7F95-DB2E-57D2-CE57804C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6" y="617164"/>
            <a:ext cx="8640000" cy="436611"/>
          </a:xfrm>
        </p:spPr>
        <p:txBody>
          <a:bodyPr anchor="b"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</a:rPr>
              <a:t>Regionens uppdrag om forskning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B08805-58AB-8E95-AF4C-414F9A9B6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0553" y="1053775"/>
            <a:ext cx="8923389" cy="4415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 §   Regioner och kommuner ska medverka vid finansiering, planering och genomförande av dels kliniskt forskningsarbete på hälso- och sjukvårdens område, dels folkhälsovetenskapligt forskningsarbete.</a:t>
            </a:r>
          </a:p>
          <a:p>
            <a:pPr marL="0" indent="0">
              <a:buNone/>
            </a:pPr>
            <a:r>
              <a:rPr lang="sv-SE" i="1" dirty="0"/>
              <a:t>Lag (2019:973)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A8A99A-99BB-C37A-08CB-A20BEEFA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695" y="2660012"/>
            <a:ext cx="2274570" cy="3236093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BA0509-F6B5-DCC7-43AD-F3994D68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Birgitta Sigvant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E8CC2427-12D6-EB23-4EDD-65A5D3AF7C20}"/>
                  </a:ext>
                </a:extLst>
              </p14:cNvPr>
              <p14:cNvContentPartPr/>
              <p14:nvPr/>
            </p14:nvContentPartPr>
            <p14:xfrm>
              <a:off x="2394135" y="1715301"/>
              <a:ext cx="2674440" cy="4680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E8CC2427-12D6-EB23-4EDD-65A5D3AF7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015" y="1709134"/>
                <a:ext cx="2686680" cy="59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1AB1B13C-A9C0-DA21-9B87-F736BCAD66E3}"/>
                  </a:ext>
                </a:extLst>
              </p14:cNvPr>
              <p14:cNvContentPartPr/>
              <p14:nvPr/>
            </p14:nvContentPartPr>
            <p14:xfrm>
              <a:off x="5348610" y="1735985"/>
              <a:ext cx="3879720" cy="8136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1AB1B13C-A9C0-DA21-9B87-F736BCAD66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2490" y="1729865"/>
                <a:ext cx="38919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979BDD30-2D3D-AC70-6A6A-70923635FE30}"/>
                  </a:ext>
                </a:extLst>
              </p14:cNvPr>
              <p14:cNvContentPartPr/>
              <p14:nvPr/>
            </p14:nvContentPartPr>
            <p14:xfrm>
              <a:off x="1696358" y="2058930"/>
              <a:ext cx="1392120" cy="244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979BDD30-2D3D-AC70-6A6A-70923635F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0238" y="2052810"/>
                <a:ext cx="1404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95867DA8-1C69-E090-E244-FA98CDCCCA58}"/>
                  </a:ext>
                </a:extLst>
              </p14:cNvPr>
              <p14:cNvContentPartPr/>
              <p14:nvPr/>
            </p14:nvContentPartPr>
            <p14:xfrm>
              <a:off x="4400280" y="2029410"/>
              <a:ext cx="1714680" cy="2952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95867DA8-1C69-E090-E244-FA98CDCCCA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4160" y="2023290"/>
                <a:ext cx="172692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0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51E8BF9-EFD1-7028-8C7C-FF80A55B57D9}"/>
              </a:ext>
            </a:extLst>
          </p:cNvPr>
          <p:cNvSpPr txBox="1"/>
          <p:nvPr/>
        </p:nvSpPr>
        <p:spPr>
          <a:xfrm>
            <a:off x="760344" y="217460"/>
            <a:ext cx="874353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002060"/>
                </a:solidFill>
              </a:rPr>
              <a:t>13 a kap. Primärvårdens grunduppdrag</a:t>
            </a:r>
          </a:p>
          <a:p>
            <a:endParaRPr lang="sv-SE" dirty="0"/>
          </a:p>
          <a:p>
            <a:r>
              <a:rPr lang="sv-SE" sz="1200" dirty="0"/>
              <a:t>1 §   Regioner och kommuner ska inom ramen för verksamhet som utgör primärvård särskilt</a:t>
            </a:r>
          </a:p>
          <a:p>
            <a:r>
              <a:rPr lang="sv-SE" sz="1200" dirty="0"/>
              <a:t>   1. tillhandahålla de hälso- och sjukvårdstjänster som krävs för att tillgodose vanligt förekommande vårdbehov,</a:t>
            </a:r>
          </a:p>
          <a:p>
            <a:r>
              <a:rPr lang="sv-SE" sz="1200" dirty="0"/>
              <a:t>   2. se till att vården är lätt tillgänglig,</a:t>
            </a:r>
          </a:p>
          <a:p>
            <a:r>
              <a:rPr lang="sv-SE" sz="1200" dirty="0"/>
              <a:t>   3. tillhandahålla förebyggande insatser utifrån såväl befolkningens behov som patientens individuella behov och förutsättningar,</a:t>
            </a:r>
          </a:p>
          <a:p>
            <a:r>
              <a:rPr lang="sv-SE" sz="1200" dirty="0"/>
              <a:t>   4. tillhandahålla rehabiliterande insatser utifrån patientens individuella behov och förutsättningar,</a:t>
            </a:r>
          </a:p>
          <a:p>
            <a:r>
              <a:rPr lang="sv-SE" sz="1200" dirty="0"/>
              <a:t>   5. samordna olika insatser för patienten i de fall det är mest ändamålsenligt att samordningen sker inom primärvården, och</a:t>
            </a:r>
          </a:p>
          <a:p>
            <a:endParaRPr lang="sv-SE" sz="1200" dirty="0"/>
          </a:p>
          <a:p>
            <a:r>
              <a:rPr lang="sv-SE" b="1" i="1" dirty="0"/>
              <a:t>   6. möjliggöra medverkan vid genomförande av forskningsarbete.</a:t>
            </a:r>
          </a:p>
          <a:p>
            <a:endParaRPr lang="sv-SE" sz="1200" b="1" i="1" dirty="0"/>
          </a:p>
          <a:p>
            <a:r>
              <a:rPr lang="sv-SE" sz="1200" b="1" dirty="0"/>
              <a:t>Lag (2023:37).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BA1CCCF-32FD-CEB2-A3C7-D5F2A9AC689D}"/>
              </a:ext>
            </a:extLst>
          </p:cNvPr>
          <p:cNvSpPr txBox="1"/>
          <p:nvPr/>
        </p:nvSpPr>
        <p:spPr>
          <a:xfrm>
            <a:off x="2269640" y="4537029"/>
            <a:ext cx="60926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Region Värmland kommer ställa krav på att varje vårdcentral någon gång under en lämplig tidsperiod </a:t>
            </a:r>
            <a:r>
              <a:rPr lang="sv-SE" dirty="0">
                <a:highlight>
                  <a:srgbClr val="FFFF00"/>
                </a:highlight>
              </a:rPr>
              <a:t>genomför ett innovationsarbete kring någon utmaning eller ett problem </a:t>
            </a:r>
            <a:r>
              <a:rPr lang="sv-SE" dirty="0"/>
              <a:t>som användare av vårdcentralens tjänster upplever. Vårdcentralerna kommer samlas för att delge varandra insikter och resultat av innovationsarbetena.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1C59E8B-69D0-E9A5-2F51-C6203DF7BFAE}"/>
              </a:ext>
            </a:extLst>
          </p:cNvPr>
          <p:cNvSpPr txBox="1"/>
          <p:nvPr/>
        </p:nvSpPr>
        <p:spPr>
          <a:xfrm>
            <a:off x="2269640" y="3902057"/>
            <a:ext cx="6092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Vårdcentralerna ska aktivt samverka med CKFU och </a:t>
            </a:r>
            <a:r>
              <a:rPr lang="sv-SE" dirty="0">
                <a:highlight>
                  <a:srgbClr val="FFFF00"/>
                </a:highlight>
              </a:rPr>
              <a:t>stimulera medarbetarna till att bedriva FoU-verksamhet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E3D3AA8-0C7B-1662-BAC1-BA7D90072BB4}"/>
              </a:ext>
            </a:extLst>
          </p:cNvPr>
          <p:cNvSpPr/>
          <p:nvPr/>
        </p:nvSpPr>
        <p:spPr>
          <a:xfrm>
            <a:off x="760344" y="4007141"/>
            <a:ext cx="6659218" cy="26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233AD14-6F24-E697-2F2F-91C1FA61106C}"/>
              </a:ext>
            </a:extLst>
          </p:cNvPr>
          <p:cNvSpPr/>
          <p:nvPr/>
        </p:nvSpPr>
        <p:spPr>
          <a:xfrm>
            <a:off x="2085766" y="3780085"/>
            <a:ext cx="6276560" cy="25226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049086D-2104-5E5F-A658-CD214B66B206}"/>
              </a:ext>
            </a:extLst>
          </p:cNvPr>
          <p:cNvSpPr txBox="1"/>
          <p:nvPr/>
        </p:nvSpPr>
        <p:spPr>
          <a:xfrm>
            <a:off x="2628859" y="3314644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2060"/>
                </a:solidFill>
              </a:rPr>
              <a:t>Region Värmlands Krav och Kvalitetsbok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F7924B9-6395-B355-3A8F-2AA1E2B3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68" y="6613803"/>
            <a:ext cx="3751641" cy="154931"/>
          </a:xfrm>
        </p:spPr>
        <p:txBody>
          <a:bodyPr/>
          <a:lstStyle/>
          <a:p>
            <a:r>
              <a:rPr lang="sv-SE" dirty="0"/>
              <a:t>Birgitta Sigvant</a:t>
            </a:r>
          </a:p>
        </p:txBody>
      </p:sp>
    </p:spTree>
    <p:extLst>
      <p:ext uri="{BB962C8B-B14F-4D97-AF65-F5344CB8AC3E}">
        <p14:creationId xmlns:p14="http://schemas.microsoft.com/office/powerpoint/2010/main" val="154596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47EF9-92E2-526E-71E4-869D7906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936" y="0"/>
            <a:ext cx="7200000" cy="1325563"/>
          </a:xfrm>
        </p:spPr>
        <p:txBody>
          <a:bodyPr/>
          <a:lstStyle/>
          <a:p>
            <a:r>
              <a:rPr lang="sv-SE" dirty="0"/>
              <a:t>Forskning i primärvården (PV)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A9099E-A39D-4FB3-DCC8-8978CF468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906" y="1809000"/>
            <a:ext cx="9493028" cy="3240000"/>
          </a:xfrm>
        </p:spPr>
        <p:txBody>
          <a:bodyPr/>
          <a:lstStyle/>
          <a:p>
            <a:r>
              <a:rPr lang="sv-SE" dirty="0"/>
              <a:t>Primärvården sköter &gt;50% av alla besök inom hälso och sjukvården</a:t>
            </a:r>
          </a:p>
          <a:p>
            <a:r>
              <a:rPr lang="sv-SE" dirty="0"/>
              <a:t>Patienterna finns där (70%)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&lt; 4% av de som avlägger PhD är inom allmän medicin. </a:t>
            </a:r>
          </a:p>
          <a:p>
            <a:pPr marL="0" indent="0">
              <a:buNone/>
            </a:pPr>
            <a:r>
              <a:rPr lang="sv-SE" dirty="0"/>
              <a:t>&lt;10% av FoU medel tilldelas PV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2FF7479-89FB-3D1A-D948-D634562CF5B4}"/>
              </a:ext>
            </a:extLst>
          </p:cNvPr>
          <p:cNvSpPr txBox="1"/>
          <p:nvPr/>
        </p:nvSpPr>
        <p:spPr>
          <a:xfrm>
            <a:off x="585496" y="6332766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="0" i="0" dirty="0">
                <a:solidFill>
                  <a:srgbClr val="333333"/>
                </a:solidFill>
                <a:effectLst/>
                <a:highlight>
                  <a:srgbClr val="F4F4F4"/>
                </a:highlight>
                <a:latin typeface="tablet-gothic"/>
              </a:rPr>
              <a:t>Läkartidningen 44-45/2020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7779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718C80-0C42-5D77-465C-59501575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8" y="-534833"/>
            <a:ext cx="8826369" cy="1325563"/>
          </a:xfrm>
        </p:spPr>
        <p:txBody>
          <a:bodyPr/>
          <a:lstStyle/>
          <a:p>
            <a:r>
              <a:rPr lang="sv-SE" dirty="0"/>
              <a:t>Bakgrund Akademisk vårdcentral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C42F5D-AE93-5A1E-B938-0F043A905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1065" y="4291930"/>
            <a:ext cx="7927649" cy="1477328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Enligt hälso- och sjukvårdslagen är varje region skyldig att organisera primärvården i ett vårdvalssystem som ger medborgarna rätt att välja mellan olika utförare i primärvården. Inom ett vårdval behövs därför en konkurrensneutral modell som ökar möjligheter till klinisk forskning,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C7E8C6-339D-D240-05B9-58199A0C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8" y="3194884"/>
            <a:ext cx="2851548" cy="200548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53B6DA8-3B4C-AB82-4E7A-7E2FED2F6446}"/>
              </a:ext>
            </a:extLst>
          </p:cNvPr>
          <p:cNvSpPr txBox="1"/>
          <p:nvPr/>
        </p:nvSpPr>
        <p:spPr>
          <a:xfrm>
            <a:off x="1491240" y="1307255"/>
            <a:ext cx="7927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Syfte:</a:t>
            </a:r>
          </a:p>
          <a:p>
            <a:r>
              <a:rPr lang="sv-SE" dirty="0"/>
              <a:t>Kompetensutveckling för medarbetare och handledning av studenter. Sammanföra verksamhetsförlagd utbildning med fortbildning, </a:t>
            </a:r>
          </a:p>
          <a:p>
            <a:r>
              <a:rPr lang="sv-SE" dirty="0"/>
              <a:t>patientnära forskning och utveckling</a:t>
            </a:r>
          </a:p>
        </p:txBody>
      </p:sp>
    </p:spTree>
    <p:extLst>
      <p:ext uri="{BB962C8B-B14F-4D97-AF65-F5344CB8AC3E}">
        <p14:creationId xmlns:p14="http://schemas.microsoft.com/office/powerpoint/2010/main" val="357426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447F9FD-D37D-23DA-3E6E-F14D742D1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0" y="450011"/>
            <a:ext cx="6076950" cy="24384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8A8E8FE-AC02-8731-0F30-01AD486C3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8" y="3292961"/>
            <a:ext cx="10852406" cy="7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3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082AFC-0482-0C78-C9A6-D6934E0A18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829" y="487131"/>
            <a:ext cx="7200000" cy="1118189"/>
          </a:xfrm>
        </p:spPr>
        <p:txBody>
          <a:bodyPr/>
          <a:lstStyle/>
          <a:p>
            <a:pPr marL="0" indent="0">
              <a:buNone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Möjligheter</a:t>
            </a: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E8B8ED-8E0F-8BD8-B637-CFE36C083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895451"/>
              </p:ext>
            </p:extLst>
          </p:nvPr>
        </p:nvGraphicFramePr>
        <p:xfrm>
          <a:off x="6828090" y="1555335"/>
          <a:ext cx="6485308" cy="425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D5A6682B-CEC1-36A1-8A83-BB2CB4E525C2}"/>
              </a:ext>
            </a:extLst>
          </p:cNvPr>
          <p:cNvSpPr txBox="1"/>
          <p:nvPr/>
        </p:nvSpPr>
        <p:spPr>
          <a:xfrm>
            <a:off x="1279117" y="1780160"/>
            <a:ext cx="60974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Kunskapsutveckling / kvalitetsuppföljning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Kompetensförsörjning som säkrar framtidens vård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Attraktiv arbetsplats med möjlighet till karriärs utveckling för alla personal kategorier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Breda patientunderlaget för forskning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Ökad möjlighet för värmlänningen att delta i kliniska prövningar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Stärka lärandemiljöer</a:t>
            </a:r>
          </a:p>
        </p:txBody>
      </p:sp>
    </p:spTree>
    <p:extLst>
      <p:ext uri="{BB962C8B-B14F-4D97-AF65-F5344CB8AC3E}">
        <p14:creationId xmlns:p14="http://schemas.microsoft.com/office/powerpoint/2010/main" val="124244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F1095-1256-06A9-7BB9-483074E7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97" y="58381"/>
            <a:ext cx="7200000" cy="1325563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Utmaningar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BA00AA-0700-8E3A-45AE-2DF052198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4638" y="2371753"/>
            <a:ext cx="7200000" cy="3240000"/>
          </a:xfrm>
        </p:spPr>
        <p:txBody>
          <a:bodyPr/>
          <a:lstStyle/>
          <a:p>
            <a:r>
              <a:rPr lang="sv-SE" dirty="0"/>
              <a:t>Saknats samordning och struktur</a:t>
            </a:r>
          </a:p>
          <a:p>
            <a:r>
              <a:rPr lang="sv-SE" dirty="0"/>
              <a:t>Vårdproduktion i fokus</a:t>
            </a:r>
          </a:p>
          <a:p>
            <a:r>
              <a:rPr lang="sv-SE" dirty="0"/>
              <a:t>Svag forskningstradition</a:t>
            </a:r>
          </a:p>
          <a:p>
            <a:r>
              <a:rPr lang="sv-SE" dirty="0"/>
              <a:t>Inget som efterfrågats eller belönats</a:t>
            </a:r>
          </a:p>
        </p:txBody>
      </p:sp>
    </p:spTree>
    <p:extLst>
      <p:ext uri="{BB962C8B-B14F-4D97-AF65-F5344CB8AC3E}">
        <p14:creationId xmlns:p14="http://schemas.microsoft.com/office/powerpoint/2010/main" val="55447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561E9-E0D8-534A-5DD1-00987EA7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1" y="262699"/>
            <a:ext cx="7200000" cy="1325563"/>
          </a:xfrm>
        </p:spPr>
        <p:txBody>
          <a:bodyPr/>
          <a:lstStyle/>
          <a:p>
            <a:r>
              <a:rPr lang="sv-SE" dirty="0"/>
              <a:t>Från beslut till verkstad</a:t>
            </a:r>
            <a:br>
              <a:rPr lang="sv-SE" dirty="0"/>
            </a:br>
            <a:r>
              <a:rPr lang="sv-SE" dirty="0"/>
              <a:t>     </a:t>
            </a:r>
            <a:r>
              <a:rPr lang="sv-SE" sz="2800" dirty="0"/>
              <a:t>vad behövs?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437C2E-462B-130D-6425-B00E16E2C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2233" y="2750491"/>
            <a:ext cx="7200000" cy="3240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Verksamhetschefers stöd!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21327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449E2088E3540AA605ED5BF0005AF" ma:contentTypeVersion="6" ma:contentTypeDescription="Create a new document." ma:contentTypeScope="" ma:versionID="aeb02ab11247358733b8830c8807761c">
  <xsd:schema xmlns:xsd="http://www.w3.org/2001/XMLSchema" xmlns:xs="http://www.w3.org/2001/XMLSchema" xmlns:p="http://schemas.microsoft.com/office/2006/metadata/properties" xmlns:ns2="6d1d0a7e-c75e-486d-ba1d-6b9fe9974a4d" xmlns:ns3="d5a1a980-53c6-42e7-af14-0657d1a4832b" targetNamespace="http://schemas.microsoft.com/office/2006/metadata/properties" ma:root="true" ma:fieldsID="869c53b9fb0d6b248a65a6c7610484ec" ns2:_="" ns3:_="">
    <xsd:import namespace="6d1d0a7e-c75e-486d-ba1d-6b9fe9974a4d"/>
    <xsd:import namespace="d5a1a980-53c6-42e7-af14-0657d1a48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d0a7e-c75e-486d-ba1d-6b9fe9974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1a980-53c6-42e7-af14-0657d1a48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DA984-DFC8-408E-9A4B-3F146B82DC02}">
  <ds:schemaRefs>
    <ds:schemaRef ds:uri="6d1d0a7e-c75e-486d-ba1d-6b9fe9974a4d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5a1a980-53c6-42e7-af14-0657d1a4832b"/>
  </ds:schemaRefs>
</ds:datastoreItem>
</file>

<file path=customXml/itemProps2.xml><?xml version="1.0" encoding="utf-8"?>
<ds:datastoreItem xmlns:ds="http://schemas.openxmlformats.org/officeDocument/2006/customXml" ds:itemID="{2BCFA7C8-160F-4228-9B86-2DF4E786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d0a7e-c75e-486d-ba1d-6b9fe9974a4d"/>
    <ds:schemaRef ds:uri="d5a1a980-53c6-42e7-af14-0657d1a483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85F3B-2D05-41BC-8369-993F5293C2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682</Words>
  <Application>Microsoft Office PowerPoint</Application>
  <PresentationFormat>Bredbild</PresentationFormat>
  <Paragraphs>104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tablet-gothic</vt:lpstr>
      <vt:lpstr>Region Varmland</vt:lpstr>
      <vt:lpstr>Region Varmland Grå</vt:lpstr>
      <vt:lpstr>Stor rubrik</vt:lpstr>
      <vt:lpstr>    Primärvårdens Utbildnings och Forsknings Fond PUFF  Birgitta Sigvant Forskning och utbildningschef Region Värmland  </vt:lpstr>
      <vt:lpstr>Regionens uppdrag om forskning</vt:lpstr>
      <vt:lpstr>PowerPoint-presentation</vt:lpstr>
      <vt:lpstr>Forskning i primärvården (PV)</vt:lpstr>
      <vt:lpstr>Bakgrund Akademisk vårdcentral</vt:lpstr>
      <vt:lpstr>PowerPoint-presentation</vt:lpstr>
      <vt:lpstr>PowerPoint-presentation</vt:lpstr>
      <vt:lpstr>Utmaningar</vt:lpstr>
      <vt:lpstr>Från beslut till verkstad      vad behövs?</vt:lpstr>
      <vt:lpstr>Organisation och resurs      </vt:lpstr>
      <vt:lpstr>Från beslut till verkstad      vad behövs?</vt:lpstr>
      <vt:lpstr>Förslag     A. Sökbara projekt </vt:lpstr>
      <vt:lpstr>B. Ansökning </vt:lpstr>
      <vt:lpstr>C. Bedömargrupp</vt:lpstr>
      <vt:lpstr>Resurser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Kompetensförsörjning - återkoppling</dc:title>
  <dc:creator>Eva Lindqvist Österberg</dc:creator>
  <cp:lastModifiedBy>Lena Lindberg Schlegel</cp:lastModifiedBy>
  <cp:revision>43</cp:revision>
  <dcterms:created xsi:type="dcterms:W3CDTF">2019-12-04T10:12:17Z</dcterms:created>
  <dcterms:modified xsi:type="dcterms:W3CDTF">2024-09-26T08:55:16Z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0x010100739449E2088E3540AA605ED5BF0005AF</vt:lpwstr>
  </property>
</Properties>
</file>