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37"/>
  </p:notesMasterIdLst>
  <p:sldIdLst>
    <p:sldId id="256" r:id="rId7"/>
    <p:sldId id="2287" r:id="rId8"/>
    <p:sldId id="258" r:id="rId9"/>
    <p:sldId id="2280" r:id="rId10"/>
    <p:sldId id="2279" r:id="rId11"/>
    <p:sldId id="2292" r:id="rId12"/>
    <p:sldId id="2295" r:id="rId13"/>
    <p:sldId id="2283" r:id="rId14"/>
    <p:sldId id="275" r:id="rId15"/>
    <p:sldId id="2281" r:id="rId16"/>
    <p:sldId id="2296" r:id="rId17"/>
    <p:sldId id="2298" r:id="rId18"/>
    <p:sldId id="2282" r:id="rId19"/>
    <p:sldId id="2273" r:id="rId20"/>
    <p:sldId id="540" r:id="rId21"/>
    <p:sldId id="494" r:id="rId22"/>
    <p:sldId id="2259" r:id="rId23"/>
    <p:sldId id="2261" r:id="rId24"/>
    <p:sldId id="2263" r:id="rId25"/>
    <p:sldId id="2265" r:id="rId26"/>
    <p:sldId id="2256" r:id="rId27"/>
    <p:sldId id="2274" r:id="rId28"/>
    <p:sldId id="2275" r:id="rId29"/>
    <p:sldId id="2276" r:id="rId30"/>
    <p:sldId id="2277" r:id="rId31"/>
    <p:sldId id="2278" r:id="rId32"/>
    <p:sldId id="2267" r:id="rId33"/>
    <p:sldId id="2268" r:id="rId34"/>
    <p:sldId id="2269" r:id="rId35"/>
    <p:sldId id="2285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F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C845E-78A4-4B36-865C-69F26DBFE4E3}" v="32" dt="2023-05-26T07:33:16.613"/>
    <p1510:client id="{9D55D640-5B67-401F-BEBB-D433B55E0377}" v="12" dt="2023-05-25T12:27:24.527"/>
    <p1510:client id="{FF8E402E-6C2E-40EA-897A-3938FE41D5EB}" v="8" dt="2023-05-31T13:27:55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792" autoAdjust="0"/>
  </p:normalViewPr>
  <p:slideViewPr>
    <p:cSldViewPr snapToGrid="0" showGuides="1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Fenelius" userId="S::cecilia.fenelius@regionvarmland.se::792fd222-fb83-446d-b392-4cfe72173b63" providerId="AD" clId="Web-{9D55D640-5B67-401F-BEBB-D433B55E0377}"/>
    <pc:docChg chg="modSld">
      <pc:chgData name="Cecilia Fenelius" userId="S::cecilia.fenelius@regionvarmland.se::792fd222-fb83-446d-b392-4cfe72173b63" providerId="AD" clId="Web-{9D55D640-5B67-401F-BEBB-D433B55E0377}" dt="2023-05-25T12:27:18.839" v="9" actId="20577"/>
      <pc:docMkLst>
        <pc:docMk/>
      </pc:docMkLst>
      <pc:sldChg chg="modSp">
        <pc:chgData name="Cecilia Fenelius" userId="S::cecilia.fenelius@regionvarmland.se::792fd222-fb83-446d-b392-4cfe72173b63" providerId="AD" clId="Web-{9D55D640-5B67-401F-BEBB-D433B55E0377}" dt="2023-05-25T12:27:18.839" v="9" actId="20577"/>
        <pc:sldMkLst>
          <pc:docMk/>
          <pc:sldMk cId="3068985904" sldId="2295"/>
        </pc:sldMkLst>
        <pc:spChg chg="mod">
          <ac:chgData name="Cecilia Fenelius" userId="S::cecilia.fenelius@regionvarmland.se::792fd222-fb83-446d-b392-4cfe72173b63" providerId="AD" clId="Web-{9D55D640-5B67-401F-BEBB-D433B55E0377}" dt="2023-05-25T12:27:18.839" v="9" actId="20577"/>
          <ac:spMkLst>
            <pc:docMk/>
            <pc:sldMk cId="3068985904" sldId="2295"/>
            <ac:spMk id="11" creationId="{65BAB4B7-10F8-2726-8C2F-AD0DC54EC96F}"/>
          </ac:spMkLst>
        </pc:spChg>
      </pc:sldChg>
    </pc:docChg>
  </pc:docChgLst>
  <pc:docChgLst>
    <pc:chgData name="Cecilia Fenelius" userId="S::cecilia.fenelius@regionvarmland.se::792fd222-fb83-446d-b392-4cfe72173b63" providerId="AD" clId="Web-{6A7C845E-78A4-4B36-865C-69F26DBFE4E3}"/>
    <pc:docChg chg="modSld">
      <pc:chgData name="Cecilia Fenelius" userId="S::cecilia.fenelius@regionvarmland.se::792fd222-fb83-446d-b392-4cfe72173b63" providerId="AD" clId="Web-{6A7C845E-78A4-4B36-865C-69F26DBFE4E3}" dt="2023-05-26T07:33:14.753" v="26" actId="20577"/>
      <pc:docMkLst>
        <pc:docMk/>
      </pc:docMkLst>
      <pc:sldChg chg="modSp">
        <pc:chgData name="Cecilia Fenelius" userId="S::cecilia.fenelius@regionvarmland.se::792fd222-fb83-446d-b392-4cfe72173b63" providerId="AD" clId="Web-{6A7C845E-78A4-4B36-865C-69F26DBFE4E3}" dt="2023-05-26T07:33:14.753" v="26" actId="20577"/>
        <pc:sldMkLst>
          <pc:docMk/>
          <pc:sldMk cId="1169822547" sldId="275"/>
        </pc:sldMkLst>
        <pc:spChg chg="mod">
          <ac:chgData name="Cecilia Fenelius" userId="S::cecilia.fenelius@regionvarmland.se::792fd222-fb83-446d-b392-4cfe72173b63" providerId="AD" clId="Web-{6A7C845E-78A4-4B36-865C-69F26DBFE4E3}" dt="2023-05-26T07:33:14.753" v="26" actId="20577"/>
          <ac:spMkLst>
            <pc:docMk/>
            <pc:sldMk cId="1169822547" sldId="275"/>
            <ac:spMk id="3" creationId="{1DA42A04-4674-7178-D5DA-C7265F0142D3}"/>
          </ac:spMkLst>
        </pc:spChg>
        <pc:spChg chg="mod">
          <ac:chgData name="Cecilia Fenelius" userId="S::cecilia.fenelius@regionvarmland.se::792fd222-fb83-446d-b392-4cfe72173b63" providerId="AD" clId="Web-{6A7C845E-78A4-4B36-865C-69F26DBFE4E3}" dt="2023-05-26T07:32:48.893" v="17" actId="20577"/>
          <ac:spMkLst>
            <pc:docMk/>
            <pc:sldMk cId="1169822547" sldId="275"/>
            <ac:spMk id="4" creationId="{2C080596-F623-9D1F-1EF2-C4DA12E40079}"/>
          </ac:spMkLst>
        </pc:spChg>
      </pc:sldChg>
      <pc:sldChg chg="modSp">
        <pc:chgData name="Cecilia Fenelius" userId="S::cecilia.fenelius@regionvarmland.se::792fd222-fb83-446d-b392-4cfe72173b63" providerId="AD" clId="Web-{6A7C845E-78A4-4B36-865C-69F26DBFE4E3}" dt="2023-05-26T07:32:40.283" v="15" actId="20577"/>
        <pc:sldMkLst>
          <pc:docMk/>
          <pc:sldMk cId="3068985904" sldId="2295"/>
        </pc:sldMkLst>
        <pc:spChg chg="mod">
          <ac:chgData name="Cecilia Fenelius" userId="S::cecilia.fenelius@regionvarmland.se::792fd222-fb83-446d-b392-4cfe72173b63" providerId="AD" clId="Web-{6A7C845E-78A4-4B36-865C-69F26DBFE4E3}" dt="2023-05-26T07:32:40.283" v="15" actId="20577"/>
          <ac:spMkLst>
            <pc:docMk/>
            <pc:sldMk cId="3068985904" sldId="2295"/>
            <ac:spMk id="11" creationId="{65BAB4B7-10F8-2726-8C2F-AD0DC54EC96F}"/>
          </ac:spMkLst>
        </pc:spChg>
      </pc:sldChg>
    </pc:docChg>
  </pc:docChgLst>
  <pc:docChgLst>
    <pc:chgData name="Cecilia Fenelius" userId="S::cecilia.fenelius@regionvarmland.se::792fd222-fb83-446d-b392-4cfe72173b63" providerId="AD" clId="Web-{FF8E402E-6C2E-40EA-897A-3938FE41D5EB}"/>
    <pc:docChg chg="modSld">
      <pc:chgData name="Cecilia Fenelius" userId="S::cecilia.fenelius@regionvarmland.se::792fd222-fb83-446d-b392-4cfe72173b63" providerId="AD" clId="Web-{FF8E402E-6C2E-40EA-897A-3938FE41D5EB}" dt="2023-05-31T13:27:55.179" v="3" actId="14100"/>
      <pc:docMkLst>
        <pc:docMk/>
      </pc:docMkLst>
      <pc:sldChg chg="modSp">
        <pc:chgData name="Cecilia Fenelius" userId="S::cecilia.fenelius@regionvarmland.se::792fd222-fb83-446d-b392-4cfe72173b63" providerId="AD" clId="Web-{FF8E402E-6C2E-40EA-897A-3938FE41D5EB}" dt="2023-05-31T13:27:55.179" v="3" actId="14100"/>
        <pc:sldMkLst>
          <pc:docMk/>
          <pc:sldMk cId="3068985904" sldId="2295"/>
        </pc:sldMkLst>
        <pc:spChg chg="mod">
          <ac:chgData name="Cecilia Fenelius" userId="S::cecilia.fenelius@regionvarmland.se::792fd222-fb83-446d-b392-4cfe72173b63" providerId="AD" clId="Web-{FF8E402E-6C2E-40EA-897A-3938FE41D5EB}" dt="2023-05-31T13:27:55.179" v="3" actId="14100"/>
          <ac:spMkLst>
            <pc:docMk/>
            <pc:sldMk cId="3068985904" sldId="2295"/>
            <ac:spMk id="11" creationId="{65BAB4B7-10F8-2726-8C2F-AD0DC54EC96F}"/>
          </ac:spMkLst>
        </pc:spChg>
      </pc:sldChg>
    </pc:docChg>
  </pc:docChgLst>
  <pc:docChgLst>
    <pc:chgData clId="Web-{FF8E402E-6C2E-40EA-897A-3938FE41D5EB}"/>
    <pc:docChg chg="modSld">
      <pc:chgData name="" userId="" providerId="" clId="Web-{FF8E402E-6C2E-40EA-897A-3938FE41D5EB}" dt="2023-05-31T13:27:16.663" v="1" actId="20577"/>
      <pc:docMkLst>
        <pc:docMk/>
      </pc:docMkLst>
      <pc:sldChg chg="modSp">
        <pc:chgData name="" userId="" providerId="" clId="Web-{FF8E402E-6C2E-40EA-897A-3938FE41D5EB}" dt="2023-05-31T13:27:16.663" v="1" actId="20577"/>
        <pc:sldMkLst>
          <pc:docMk/>
          <pc:sldMk cId="502725873" sldId="256"/>
        </pc:sldMkLst>
        <pc:spChg chg="mod">
          <ac:chgData name="" userId="" providerId="" clId="Web-{FF8E402E-6C2E-40EA-897A-3938FE41D5EB}" dt="2023-05-31T13:27:16.663" v="1" actId="20577"/>
          <ac:spMkLst>
            <pc:docMk/>
            <pc:sldMk cId="502725873" sldId="256"/>
            <ac:spMk id="3" creationId="{057E94A7-75EC-44CE-9410-C23957DC3D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AC4E4-460D-44E0-8C75-F342A7896DAB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04DC-046A-419D-BB94-7C5704BBD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166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904DC-046A-419D-BB94-7C5704BBDE53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63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82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3721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04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>
              <a:solidFill>
                <a:schemeClr val="accent6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361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>
                <a:solidFill>
                  <a:schemeClr val="accent6"/>
                </a:solidFill>
              </a:rPr>
              <a:t>Notera att boende i kommungränserna kommer få längre/kortare avstånd än tidigare vid nedstängning av jourcentral!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75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904DC-046A-419D-BB94-7C5704BBDE5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450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400" dirty="0"/>
              <a:t>Översyn av jour och beredskap</a:t>
            </a:r>
          </a:p>
          <a:p>
            <a:endParaRPr lang="sv-SE" sz="2400" dirty="0"/>
          </a:p>
          <a:p>
            <a:r>
              <a:rPr lang="sv-SE" sz="2400" dirty="0"/>
              <a:t>Utifrån översyn 2019 påbörjades en översyn om jour och beredskap inom allmänmedicin i syfte att:</a:t>
            </a:r>
          </a:p>
          <a:p>
            <a:pPr lvl="1"/>
            <a:r>
              <a:rPr lang="sv-SE" dirty="0"/>
              <a:t>Se på effekter i form av flexibla vårdnivåer. </a:t>
            </a:r>
          </a:p>
          <a:p>
            <a:pPr lvl="1"/>
            <a:r>
              <a:rPr lang="sv-SE" dirty="0"/>
              <a:t>Skapa ändamålsenlig nivåstrukturering gällande våra utbudspunkter. </a:t>
            </a:r>
            <a:endParaRPr lang="sv-SE" dirty="0">
              <a:cs typeface="Arial"/>
            </a:endParaRPr>
          </a:p>
          <a:p>
            <a:pPr lvl="1"/>
            <a:r>
              <a:rPr lang="sv-SE" dirty="0"/>
              <a:t>Att tillvarata ta digitaliseringens möjligheter i utformningen av en tillgänglig jour och beredskap för patienterna.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5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 vad vill vi?</a:t>
            </a:r>
          </a:p>
          <a:p>
            <a:r>
              <a:rPr lang="sv-SE" dirty="0"/>
              <a:t>Vi vill göra är att göra om fem jourcentraler med olika öppettider till tre jourcentraler med enhetliga öppettider och </a:t>
            </a:r>
            <a:r>
              <a:rPr lang="sv-SE" dirty="0" err="1"/>
              <a:t>någåt</a:t>
            </a:r>
            <a:r>
              <a:rPr lang="sv-SE" dirty="0"/>
              <a:t> utökat uppdrag. Vi gör också en ökning av digitala utbudet under jourtid.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72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904DC-046A-419D-BB94-7C5704BBDE53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39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904DC-046A-419D-BB94-7C5704BBDE5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730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r>
              <a:rPr lang="sv-SE" dirty="0"/>
              <a:t>Tidsbokning på den digitala vårdcentralen genomförs efter kontakt med rådgivning på 1177.se. </a:t>
            </a:r>
          </a:p>
          <a:p>
            <a:r>
              <a:rPr lang="sv-SE" dirty="0"/>
              <a:t>Det innebär att en patient kan bli uppringd av </a:t>
            </a:r>
            <a:r>
              <a:rPr lang="sv-SE" dirty="0">
                <a:highlight>
                  <a:srgbClr val="00FF00"/>
                </a:highlight>
              </a:rPr>
              <a:t>läkare digitalt eller på telefon. De som behöver till en jourmottagning fysiskt får göra det.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12157-7E00-47F4-AFA5-0C284479DA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777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i="0">
              <a:solidFill>
                <a:srgbClr val="333333"/>
              </a:solidFill>
              <a:effectLst/>
              <a:highlight>
                <a:srgbClr val="FFFF00"/>
              </a:highlight>
              <a:latin typeface="Gotham-Book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0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07794-83E6-4B3E-A1F2-04EA54DC8AF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56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2023-05-31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2023-05-31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2023-05-31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1177.se/Varmland/sa-fungerar-varden/varden-i-varmland/din-guide-till-varden-i-varmlan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rvdl.liv.se/reports/powerbi/Sjukv%C3%A5rd/Produktion/Produktionsuppf%C3%B6ljning/PRI001%20-%20Kontakter%20i%20Prim%C3%A4rv%C3%A5rd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rvdl.liv.se/reports/powerbi/Sjukv%C3%A5rd/Produktion/Produktionsuppf%C3%B6ljning/PRI001%20-%20Kontakter%20i%20Prim%C3%A4rv%C3%A5rd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675" y="3163329"/>
            <a:ext cx="5599074" cy="1311128"/>
          </a:xfrm>
        </p:spPr>
        <p:txBody>
          <a:bodyPr/>
          <a:lstStyle/>
          <a:p>
            <a:r>
              <a:rPr lang="sv-SE" dirty="0"/>
              <a:t>Utveckling av </a:t>
            </a:r>
            <a:r>
              <a:rPr lang="sv-SE" dirty="0" err="1"/>
              <a:t>digifysik</a:t>
            </a:r>
            <a:r>
              <a:rPr lang="sv-SE" dirty="0"/>
              <a:t> vård inom allmänmedicin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676" y="4474458"/>
            <a:ext cx="5599074" cy="6459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Åsa Wahlén</a:t>
            </a:r>
          </a:p>
          <a:p>
            <a:r>
              <a:rPr lang="sv-SE" dirty="0"/>
              <a:t>Cecilia Fenelius </a:t>
            </a:r>
          </a:p>
          <a:p>
            <a:r>
              <a:rPr lang="sv-SE" dirty="0"/>
              <a:t>Maj 2023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D1E1C26-D7A3-E813-E071-B7A9654C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793" y="1655324"/>
            <a:ext cx="4638792" cy="315001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EF714F85-369F-CDAB-CE2B-8F91DA5DA7E8}"/>
              </a:ext>
            </a:extLst>
          </p:cNvPr>
          <p:cNvSpPr txBox="1"/>
          <p:nvPr/>
        </p:nvSpPr>
        <p:spPr>
          <a:xfrm>
            <a:off x="5884793" y="5116729"/>
            <a:ext cx="5945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vårdcentralens </a:t>
            </a:r>
            <a:r>
              <a:rPr lang="sv-SE" dirty="0" err="1"/>
              <a:t>kontaktkort</a:t>
            </a:r>
            <a:r>
              <a:rPr lang="sv-SE" dirty="0"/>
              <a:t> på 1177.se visas att det går att boka tid på vårdcentralen digitalt.</a:t>
            </a:r>
          </a:p>
          <a:p>
            <a:r>
              <a:rPr lang="sv-SE" dirty="0"/>
              <a:t>Webbsidan </a:t>
            </a:r>
            <a:r>
              <a:rPr lang="sv-SE" dirty="0">
                <a:hlinkClick r:id="rId4"/>
              </a:rPr>
              <a:t>Din guide till vården i Värmland (1177.se)</a:t>
            </a:r>
            <a:endParaRPr lang="sv-SE" dirty="0"/>
          </a:p>
          <a:p>
            <a:r>
              <a:rPr lang="sv-SE" dirty="0"/>
              <a:t>berättar hur du söker vård i Värmland.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50A9FA0-385B-F453-EB42-2B934BAD0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829" y="1857917"/>
            <a:ext cx="1344754" cy="2956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AEAF25D-9964-1BC3-2F82-8A2E31E30A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94" y="1839209"/>
            <a:ext cx="1370619" cy="2966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18BB46EC-C0D5-A860-980A-AFD20B06AC9F}"/>
              </a:ext>
            </a:extLst>
          </p:cNvPr>
          <p:cNvSpPr txBox="1"/>
          <p:nvPr/>
        </p:nvSpPr>
        <p:spPr>
          <a:xfrm>
            <a:off x="624869" y="5116729"/>
            <a:ext cx="369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När vårdcentralen startar hittar patienten till sin vårdcentral i </a:t>
            </a:r>
            <a:r>
              <a:rPr lang="sv-SE" dirty="0" err="1"/>
              <a:t>appen</a:t>
            </a:r>
            <a:r>
              <a:rPr lang="sv-SE" dirty="0"/>
              <a:t> Vård i Värmland under fliken </a:t>
            </a:r>
            <a:r>
              <a:rPr lang="sv-SE" b="1" dirty="0"/>
              <a:t>”Min vårdcentral”</a:t>
            </a: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393EFCEB-F267-52FF-2D2A-18DBC7A2DE03}"/>
              </a:ext>
            </a:extLst>
          </p:cNvPr>
          <p:cNvSpPr txBox="1">
            <a:spLocks/>
          </p:cNvSpPr>
          <p:nvPr/>
        </p:nvSpPr>
        <p:spPr>
          <a:xfrm>
            <a:off x="450522" y="415708"/>
            <a:ext cx="863933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Så kommunicerar vi</a:t>
            </a:r>
          </a:p>
        </p:txBody>
      </p: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8ED8A7F6-F102-1A91-B306-FBD3656AA132}"/>
              </a:ext>
            </a:extLst>
          </p:cNvPr>
          <p:cNvCxnSpPr/>
          <p:nvPr/>
        </p:nvCxnSpPr>
        <p:spPr>
          <a:xfrm>
            <a:off x="5077326" y="2189747"/>
            <a:ext cx="0" cy="3224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2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7E18074E-D6B2-1FF0-B1D3-96F05B4C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520" y="0"/>
            <a:ext cx="4505652" cy="1325563"/>
          </a:xfrm>
        </p:spPr>
        <p:txBody>
          <a:bodyPr/>
          <a:lstStyle/>
          <a:p>
            <a:r>
              <a:rPr lang="sv-SE" dirty="0"/>
              <a:t>Varför?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ACB5D71-A346-986E-CC06-3C11B13D6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5520" y="1512000"/>
            <a:ext cx="4505652" cy="3240000"/>
          </a:xfrm>
        </p:spPr>
        <p:txBody>
          <a:bodyPr/>
          <a:lstStyle/>
          <a:p>
            <a:r>
              <a:rPr lang="sv-SE" b="1" dirty="0"/>
              <a:t>Tydligare utbud </a:t>
            </a:r>
            <a:r>
              <a:rPr lang="sv-SE" dirty="0"/>
              <a:t>för vårdgrannar och patienter</a:t>
            </a:r>
          </a:p>
          <a:p>
            <a:r>
              <a:rPr lang="sv-SE" b="1" dirty="0"/>
              <a:t>Bättre förutsättningar för bemanning </a:t>
            </a:r>
            <a:r>
              <a:rPr lang="sv-SE" dirty="0"/>
              <a:t>då den behövs fysiskt på tre orter i ställer för fem. Digitala vårdcentralen kan bemannas oavsett fysisk plats.</a:t>
            </a:r>
          </a:p>
          <a:p>
            <a:r>
              <a:rPr lang="sv-SE" b="1" dirty="0"/>
              <a:t>Patienterna söker vård som tidigare </a:t>
            </a:r>
            <a:r>
              <a:rPr lang="sv-SE" dirty="0"/>
              <a:t>via 1177 på telefon och får hjälp efter sitt behov. </a:t>
            </a:r>
          </a:p>
          <a:p>
            <a:r>
              <a:rPr lang="sv-SE" b="1" dirty="0"/>
              <a:t>Digitala jourcentralen kan alltid hänvisa </a:t>
            </a:r>
            <a:r>
              <a:rPr lang="sv-SE" dirty="0"/>
              <a:t>till fysisk jourcentral och kommer kunna ta hjälp av ”näva” för provtagning i Säffle och Kristinehamn.</a:t>
            </a:r>
          </a:p>
        </p:txBody>
      </p:sp>
      <p:pic>
        <p:nvPicPr>
          <p:cNvPr id="10" name="Platshållare för bild 9" descr="Gula och blå symboler">
            <a:extLst>
              <a:ext uri="{FF2B5EF4-FFF2-40B4-BE49-F238E27FC236}">
                <a16:creationId xmlns:a16="http://schemas.microsoft.com/office/drawing/2014/main" id="{3D47D353-65E5-C02E-E421-1BA34BD830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r="17924"/>
          <a:stretch>
            <a:fillRect/>
          </a:stretch>
        </p:blipFill>
        <p:spPr>
          <a:xfrm>
            <a:off x="346075" y="0"/>
            <a:ext cx="5749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1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23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9D240B-E91E-94A8-61A0-97FCFE8A4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4800"/>
            <a:ext cx="6402831" cy="1311128"/>
          </a:xfrm>
        </p:spPr>
        <p:txBody>
          <a:bodyPr/>
          <a:lstStyle/>
          <a:p>
            <a:r>
              <a:rPr lang="sv-SE" dirty="0"/>
              <a:t>Avgifter för </a:t>
            </a:r>
            <a:r>
              <a:rPr lang="sv-SE" dirty="0" err="1"/>
              <a:t>digifysisk</a:t>
            </a:r>
            <a:r>
              <a:rPr lang="sv-SE" dirty="0"/>
              <a:t> rådgivning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F7C7252-F20F-496B-BB8B-909AAA20F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Video, chatt rådgivning</a:t>
            </a:r>
          </a:p>
        </p:txBody>
      </p:sp>
    </p:spTree>
    <p:extLst>
      <p:ext uri="{BB962C8B-B14F-4D97-AF65-F5344CB8AC3E}">
        <p14:creationId xmlns:p14="http://schemas.microsoft.com/office/powerpoint/2010/main" val="1142242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65180887-0DB7-8E6F-5CF5-27464DD3D0C7}"/>
              </a:ext>
            </a:extLst>
          </p:cNvPr>
          <p:cNvSpPr txBox="1"/>
          <p:nvPr/>
        </p:nvSpPr>
        <p:spPr>
          <a:xfrm>
            <a:off x="391887" y="995352"/>
            <a:ext cx="11800113" cy="504753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600" b="1" dirty="0"/>
              <a:t>SBAR - Rådgivning till sjuksköterska (videokonsultation) – Likställd med rådgivning som också är avgiftsfri </a:t>
            </a:r>
            <a:endParaRPr lang="sv-SE" dirty="0"/>
          </a:p>
          <a:p>
            <a:endParaRPr lang="sv-SE" sz="1200" dirty="0"/>
          </a:p>
          <a:p>
            <a:r>
              <a:rPr lang="sv-SE" sz="1400" b="1" dirty="0"/>
              <a:t>Situation: </a:t>
            </a:r>
            <a:endParaRPr lang="sv-SE" sz="1400" b="1" dirty="0">
              <a:cs typeface="Arial"/>
            </a:endParaRPr>
          </a:p>
          <a:p>
            <a:r>
              <a:rPr lang="sv-SE" sz="1400" dirty="0"/>
              <a:t>Vårdcentralerna i länet kommer från april månad succesivt erbjuda distanskontakter via vårdcentralerna (Videomöten).</a:t>
            </a:r>
            <a:endParaRPr lang="sv-SE" sz="1400" dirty="0">
              <a:cs typeface="Arial"/>
            </a:endParaRPr>
          </a:p>
          <a:p>
            <a:r>
              <a:rPr lang="sv-SE" sz="1400" dirty="0"/>
              <a:t>Syftet är att bli mer tillgänglig direkt, bredare utbud av tjänster, Fler patienter ska klara sig på egenvårdsråd, eller i vissa fall även behandling direkt via rådgivning distriktsjuksköterska. Idag skapar vi administrativa köer genom E-tjänsten symtom o besvär. </a:t>
            </a:r>
            <a:endParaRPr lang="sv-SE" sz="1400" dirty="0">
              <a:ea typeface="+mn-lt"/>
              <a:cs typeface="+mn-lt"/>
            </a:endParaRPr>
          </a:p>
          <a:p>
            <a:endParaRPr lang="sv-SE" sz="1400" dirty="0"/>
          </a:p>
          <a:p>
            <a:r>
              <a:rPr lang="sv-SE" sz="1400" b="1" dirty="0"/>
              <a:t>Bakgrund:</a:t>
            </a:r>
            <a:endParaRPr lang="sv-SE" sz="1400" b="1" dirty="0">
              <a:cs typeface="Arial"/>
            </a:endParaRPr>
          </a:p>
          <a:p>
            <a:r>
              <a:rPr lang="sv-SE" sz="1400" dirty="0"/>
              <a:t>I regionen finns beslut om distanskontakt video ska jämställas med öppenvårdsbesök dvs innefattar patientavgift. Här önskar vi jämställa telefon- rådgivning med videorådgivning.</a:t>
            </a:r>
            <a:r>
              <a:rPr lang="sv-SE" sz="1400" dirty="0">
                <a:ea typeface="+mn-lt"/>
                <a:cs typeface="+mn-lt"/>
              </a:rPr>
              <a:t> </a:t>
            </a:r>
          </a:p>
          <a:p>
            <a:endParaRPr lang="sv-SE" sz="1400" dirty="0"/>
          </a:p>
          <a:p>
            <a:r>
              <a:rPr lang="sv-SE" sz="1400" b="1" dirty="0"/>
              <a:t>Aktuellt:</a:t>
            </a:r>
            <a:endParaRPr lang="sv-SE" sz="1400" b="1" dirty="0">
              <a:cs typeface="Arial"/>
            </a:endParaRPr>
          </a:p>
          <a:p>
            <a:r>
              <a:rPr lang="sv-SE" sz="1400" dirty="0"/>
              <a:t>Alla vårdcentraler ska erbjuda rådgivning via videomöte som bör vara avgiftsfri och likställas med telefonrådgivning.</a:t>
            </a:r>
            <a:endParaRPr lang="sv-SE" sz="1400" dirty="0">
              <a:cs typeface="Arial"/>
            </a:endParaRPr>
          </a:p>
          <a:p>
            <a:r>
              <a:rPr lang="sv-SE" sz="1400" dirty="0"/>
              <a:t>Önskemål att nivåstrukturering ska finnas digitalt, där patienterna i första hand vänder sig till rådgivningssjuksköterska som utöver rådgivning kan  </a:t>
            </a:r>
            <a:r>
              <a:rPr lang="sv-SE" sz="1400" dirty="0" err="1"/>
              <a:t>triagera</a:t>
            </a:r>
            <a:r>
              <a:rPr lang="sv-SE" sz="1400" dirty="0"/>
              <a:t> för fortsatt bedömning/konsultation utifrån behov. </a:t>
            </a:r>
            <a:endParaRPr lang="sv-SE" sz="1400" dirty="0">
              <a:cs typeface="Arial"/>
            </a:endParaRPr>
          </a:p>
          <a:p>
            <a:br>
              <a:rPr lang="sv-SE" sz="1400" dirty="0"/>
            </a:br>
            <a:br>
              <a:rPr lang="sv-SE" sz="1400" dirty="0"/>
            </a:br>
            <a:r>
              <a:rPr lang="sv-SE" sz="1400" b="1" dirty="0"/>
              <a:t>Rekommendation</a:t>
            </a:r>
            <a:endParaRPr lang="sv-SE" sz="1400" b="1" dirty="0">
              <a:cs typeface="Arial"/>
            </a:endParaRPr>
          </a:p>
          <a:p>
            <a:r>
              <a:rPr lang="sv-SE" sz="1400" dirty="0"/>
              <a:t>Att rådgivning via videomöte är en avgiftsfri tjänst som ska kunna erbjudas större delen av dagen ex mellan 08.00- 16.00. Fördel vore om kan använda gemensamma resurser inom respektive vårdcentralsområde.  </a:t>
            </a:r>
            <a:endParaRPr lang="sv-SE" sz="1400" dirty="0">
              <a:cs typeface="Arial"/>
            </a:endParaRPr>
          </a:p>
          <a:p>
            <a:r>
              <a:rPr lang="sv-SE" sz="1400" dirty="0">
                <a:cs typeface="Arial"/>
              </a:rPr>
              <a:t>Se över möjligheter med hur vi kan använda gemensamma resurser, och dokumentation i förhållande till det. </a:t>
            </a:r>
          </a:p>
          <a:p>
            <a:endParaRPr lang="sv-SE" sz="1400" dirty="0">
              <a:cs typeface="Arial"/>
            </a:endParaRPr>
          </a:p>
          <a:p>
            <a:endParaRPr lang="sv-SE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290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64CBFB-25E1-4482-A55E-E0275E35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237" y="2251889"/>
            <a:ext cx="6663890" cy="1311130"/>
          </a:xfrm>
        </p:spPr>
        <p:txBody>
          <a:bodyPr/>
          <a:lstStyle/>
          <a:p>
            <a:r>
              <a:rPr lang="sv-SE" sz="4000"/>
              <a:t>Sökmönster Jourcentraler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5166E95-9D63-46CD-B213-69C09A96F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6763" y="3563019"/>
            <a:ext cx="5599074" cy="6459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>
                <a:cs typeface="Arial"/>
              </a:rPr>
              <a:t>2023-02-16</a:t>
            </a:r>
          </a:p>
        </p:txBody>
      </p:sp>
    </p:spTree>
    <p:extLst>
      <p:ext uri="{BB962C8B-B14F-4D97-AF65-F5344CB8AC3E}">
        <p14:creationId xmlns:p14="http://schemas.microsoft.com/office/powerpoint/2010/main" val="311794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30B72F4-EC8B-45FD-A8B8-2737A7BA9376}"/>
              </a:ext>
            </a:extLst>
          </p:cNvPr>
          <p:cNvSpPr txBox="1">
            <a:spLocks/>
          </p:cNvSpPr>
          <p:nvPr/>
        </p:nvSpPr>
        <p:spPr>
          <a:xfrm>
            <a:off x="4551452" y="2434977"/>
            <a:ext cx="5621765" cy="272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  <a:p>
            <a:endParaRPr lang="sv-SE"/>
          </a:p>
          <a:p>
            <a:endParaRPr lang="sv-SE"/>
          </a:p>
          <a:p>
            <a:r>
              <a:rPr lang="sv-SE"/>
              <a:t>Jourcentralen </a:t>
            </a:r>
          </a:p>
          <a:p>
            <a:r>
              <a:rPr lang="sv-SE" sz="2400"/>
              <a:t>Säffle</a:t>
            </a:r>
          </a:p>
          <a:p>
            <a:r>
              <a:rPr lang="sv-SE" sz="2400"/>
              <a:t>Kristinehamn</a:t>
            </a:r>
          </a:p>
          <a:p>
            <a:r>
              <a:rPr lang="sv-SE" sz="2400"/>
              <a:t>Arvika</a:t>
            </a:r>
          </a:p>
          <a:p>
            <a:r>
              <a:rPr lang="sv-SE" sz="2400"/>
              <a:t>Karlstad</a:t>
            </a:r>
          </a:p>
          <a:p>
            <a:r>
              <a:rPr lang="sv-SE" sz="2400"/>
              <a:t>Torsby</a:t>
            </a:r>
          </a:p>
        </p:txBody>
      </p:sp>
    </p:spTree>
    <p:extLst>
      <p:ext uri="{BB962C8B-B14F-4D97-AF65-F5344CB8AC3E}">
        <p14:creationId xmlns:p14="http://schemas.microsoft.com/office/powerpoint/2010/main" val="239219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35126" cy="3343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1154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90875" y="5229225"/>
            <a:ext cx="540000" cy="54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62125" y="4350298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82125" y="4565399"/>
            <a:ext cx="216000" cy="21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71949" y="44579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90C6CA-460C-31BA-0988-5532E384795D}"/>
              </a:ext>
            </a:extLst>
          </p:cNvPr>
          <p:cNvSpPr txBox="1"/>
          <p:nvPr/>
        </p:nvSpPr>
        <p:spPr>
          <a:xfrm>
            <a:off x="1193626" y="854390"/>
            <a:ext cx="553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>
                <a:solidFill>
                  <a:srgbClr val="002060"/>
                </a:solidFill>
              </a:rPr>
              <a:t>Jourcentralen Säffle</a:t>
            </a:r>
          </a:p>
        </p:txBody>
      </p:sp>
    </p:spTree>
    <p:extLst>
      <p:ext uri="{BB962C8B-B14F-4D97-AF65-F5344CB8AC3E}">
        <p14:creationId xmlns:p14="http://schemas.microsoft.com/office/powerpoint/2010/main" val="236491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81164" cy="252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Storfors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499576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1471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19725" y="4508249"/>
            <a:ext cx="540000" cy="54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1725" y="3107041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80000" y="3822613"/>
            <a:ext cx="216000" cy="21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71949" y="44579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CAC45D7-BB31-F093-E83A-082EE82A60FE}"/>
              </a:ext>
            </a:extLst>
          </p:cNvPr>
          <p:cNvSpPr txBox="1"/>
          <p:nvPr/>
        </p:nvSpPr>
        <p:spPr>
          <a:xfrm>
            <a:off x="1049788" y="801754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Jourcentralen Kristinehamn</a:t>
            </a:r>
          </a:p>
        </p:txBody>
      </p:sp>
    </p:spTree>
    <p:extLst>
      <p:ext uri="{BB962C8B-B14F-4D97-AF65-F5344CB8AC3E}">
        <p14:creationId xmlns:p14="http://schemas.microsoft.com/office/powerpoint/2010/main" val="2201383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361082" y="1292773"/>
          <a:ext cx="4181164" cy="3618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518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818646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326187">
                <a:tc>
                  <a:txBody>
                    <a:bodyPr/>
                    <a:lstStyle/>
                    <a:p>
                      <a:r>
                        <a:rPr lang="sv-SE" sz="14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1437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315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62739"/>
                  </a:ext>
                </a:extLst>
              </a:tr>
              <a:tr h="238151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00325" y="3276600"/>
            <a:ext cx="396000" cy="396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76450" y="2443385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35937" y="4368369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62424" y="4448472"/>
            <a:ext cx="180000" cy="180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597932D5-DA31-5DFF-9103-11B52726D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90949" y="399127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lödesschema: Koppling 11">
            <a:extLst>
              <a:ext uri="{FF2B5EF4-FFF2-40B4-BE49-F238E27FC236}">
                <a16:creationId xmlns:a16="http://schemas.microsoft.com/office/drawing/2014/main" id="{D6190050-2832-B7B4-1152-48D44BC87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02172" y="462847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761F6ECE-F978-F2EA-0A14-6949A9F72CB1}"/>
              </a:ext>
            </a:extLst>
          </p:cNvPr>
          <p:cNvSpPr txBox="1"/>
          <p:nvPr/>
        </p:nvSpPr>
        <p:spPr>
          <a:xfrm>
            <a:off x="1193625" y="811218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Jourcentralen Arvika</a:t>
            </a:r>
          </a:p>
        </p:txBody>
      </p:sp>
    </p:spTree>
    <p:extLst>
      <p:ext uri="{BB962C8B-B14F-4D97-AF65-F5344CB8AC3E}">
        <p14:creationId xmlns:p14="http://schemas.microsoft.com/office/powerpoint/2010/main" val="221504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A7F094-FAAA-B90A-4730-525B801E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handlar det om?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E61F3E-61FD-8023-7654-50161EFCA0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000" y="2470818"/>
            <a:ext cx="7803032" cy="3240000"/>
          </a:xfrm>
        </p:spPr>
        <p:txBody>
          <a:bodyPr/>
          <a:lstStyle/>
          <a:p>
            <a:r>
              <a:rPr lang="sv-SE" dirty="0"/>
              <a:t>Utveckling av Vårdcentralen Värmland i </a:t>
            </a:r>
            <a:r>
              <a:rPr lang="sv-SE" dirty="0" err="1"/>
              <a:t>appen</a:t>
            </a:r>
            <a:r>
              <a:rPr lang="sv-SE" dirty="0"/>
              <a:t> vård i Värmland.</a:t>
            </a:r>
          </a:p>
          <a:p>
            <a:r>
              <a:rPr lang="sv-SE" dirty="0"/>
              <a:t>Utveckling av </a:t>
            </a:r>
            <a:r>
              <a:rPr lang="sv-SE" dirty="0" err="1"/>
              <a:t>digifysiska</a:t>
            </a:r>
            <a:r>
              <a:rPr lang="sv-SE" dirty="0"/>
              <a:t> möten på alla regionens vårdcentraler.</a:t>
            </a:r>
          </a:p>
          <a:p>
            <a:r>
              <a:rPr lang="sv-SE" dirty="0"/>
              <a:t>Översyn av den allmänmedicinska jourmottagningarna kvällar och helger.</a:t>
            </a:r>
          </a:p>
          <a:p>
            <a:r>
              <a:rPr lang="sv-SE" dirty="0"/>
              <a:t>Förslag till utveckling av </a:t>
            </a:r>
            <a:r>
              <a:rPr lang="sv-SE" dirty="0" err="1"/>
              <a:t>digifysiska</a:t>
            </a:r>
            <a:r>
              <a:rPr lang="sv-SE" dirty="0"/>
              <a:t> </a:t>
            </a:r>
            <a:r>
              <a:rPr lang="sv-SE" dirty="0" err="1"/>
              <a:t>vårdmöten</a:t>
            </a:r>
            <a:r>
              <a:rPr lang="sv-SE" dirty="0"/>
              <a:t> och förändring av uppdrag på jourcentralerna för att optimera resurser och få en ökad tillgänglighet.</a:t>
            </a:r>
          </a:p>
        </p:txBody>
      </p:sp>
    </p:spTree>
    <p:extLst>
      <p:ext uri="{BB962C8B-B14F-4D97-AF65-F5344CB8AC3E}">
        <p14:creationId xmlns:p14="http://schemas.microsoft.com/office/powerpoint/2010/main" val="133609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882210F-C6D6-A74C-63DF-6390FAC27563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894504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Öppenvårdskontakter, antal, exkl distanskontakter 2022</a:t>
            </a:r>
          </a:p>
          <a:p>
            <a:endParaRPr lang="sv-SE" sz="2000" b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A6921BAF-31BF-0021-8588-01DB363B6C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sz="half" idx="14"/>
          </p:nvPr>
        </p:nvPicPr>
        <p:blipFill>
          <a:blip r:embed="rId3"/>
          <a:stretch>
            <a:fillRect/>
          </a:stretch>
        </p:blipFill>
        <p:spPr>
          <a:xfrm>
            <a:off x="1193626" y="1292773"/>
            <a:ext cx="5708613" cy="4589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77D5A293-9D8B-2FA5-691C-861ABA964E01}"/>
              </a:ext>
            </a:extLst>
          </p:cNvPr>
          <p:cNvGraphicFramePr>
            <a:graphicFrameLocks noGrp="1"/>
          </p:cNvGraphicFramePr>
          <p:nvPr/>
        </p:nvGraphicFramePr>
        <p:xfrm>
          <a:off x="7598158" y="1005720"/>
          <a:ext cx="354695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955">
                  <a:extLst>
                    <a:ext uri="{9D8B030D-6E8A-4147-A177-3AD203B41FA5}">
                      <a16:colId xmlns:a16="http://schemas.microsoft.com/office/drawing/2014/main" val="1175556259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30919492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sv-SE" sz="1200"/>
                        <a:t>Hemmahörande kommun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Antal Kontakter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30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4960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4363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Hammarö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802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0809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Kil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425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Forshaga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853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Grums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5639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81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Filipstad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5406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Sunne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0128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8887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Hagfors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7869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Munkfors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4627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Årjäng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607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Torsby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7519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100"/>
                        <a:t>Arvika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994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/>
                        <a:t>Eda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9836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/>
                        <a:t>Storfors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564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v-SE" sz="1200" b="1"/>
                        <a:t>Totalt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b="1"/>
                        <a:t>7284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714180"/>
                  </a:ext>
                </a:extLst>
              </a:tr>
            </a:tbl>
          </a:graphicData>
        </a:graphic>
      </p:graphicFrame>
      <p:sp>
        <p:nvSpPr>
          <p:cNvPr id="8" name="Flödesschema: Koppling 7">
            <a:extLst>
              <a:ext uri="{FF2B5EF4-FFF2-40B4-BE49-F238E27FC236}">
                <a16:creationId xmlns:a16="http://schemas.microsoft.com/office/drawing/2014/main" id="{4ABD422F-67BD-1D69-7432-5666C199BC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364418" y="3737172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lödesschema: Koppling 8">
            <a:extLst>
              <a:ext uri="{FF2B5EF4-FFF2-40B4-BE49-F238E27FC236}">
                <a16:creationId xmlns:a16="http://schemas.microsoft.com/office/drawing/2014/main" id="{268B0DC2-8FA5-8EE7-FAE1-DA9D118458C1}"/>
              </a:ext>
            </a:extLst>
          </p:cNvPr>
          <p:cNvSpPr>
            <a:spLocks/>
          </p:cNvSpPr>
          <p:nvPr/>
        </p:nvSpPr>
        <p:spPr>
          <a:xfrm>
            <a:off x="4409177" y="4467216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lödesschema: Koppling 9">
            <a:extLst>
              <a:ext uri="{FF2B5EF4-FFF2-40B4-BE49-F238E27FC236}">
                <a16:creationId xmlns:a16="http://schemas.microsoft.com/office/drawing/2014/main" id="{A722C8E3-89EA-BD5E-BDA6-5EC613734A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43740" y="465494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Flödesschema: Koppling 10">
            <a:extLst>
              <a:ext uri="{FF2B5EF4-FFF2-40B4-BE49-F238E27FC236}">
                <a16:creationId xmlns:a16="http://schemas.microsoft.com/office/drawing/2014/main" id="{564ADDDB-5375-F766-448F-DDE55C617AD4}"/>
              </a:ext>
            </a:extLst>
          </p:cNvPr>
          <p:cNvSpPr>
            <a:spLocks/>
          </p:cNvSpPr>
          <p:nvPr/>
        </p:nvSpPr>
        <p:spPr>
          <a:xfrm>
            <a:off x="4344091" y="4304472"/>
            <a:ext cx="432000" cy="43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lödesschema: Koppling 5">
            <a:extLst>
              <a:ext uri="{FF2B5EF4-FFF2-40B4-BE49-F238E27FC236}">
                <a16:creationId xmlns:a16="http://schemas.microsoft.com/office/drawing/2014/main" id="{597932D5-DA31-5DFF-9103-11B52726D8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47932" y="3943647"/>
            <a:ext cx="288000" cy="288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Flödesschema: Koppling 11">
            <a:extLst>
              <a:ext uri="{FF2B5EF4-FFF2-40B4-BE49-F238E27FC236}">
                <a16:creationId xmlns:a16="http://schemas.microsoft.com/office/drawing/2014/main" id="{D6190050-2832-B7B4-1152-48D44BC87C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5022" y="4599897"/>
            <a:ext cx="252000" cy="252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2A204D8-1945-0853-8B93-57B97A74D6D6}"/>
              </a:ext>
            </a:extLst>
          </p:cNvPr>
          <p:cNvSpPr txBox="1"/>
          <p:nvPr/>
        </p:nvSpPr>
        <p:spPr>
          <a:xfrm>
            <a:off x="1193626" y="759107"/>
            <a:ext cx="570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/>
              <a:t>Jourcentralen Karlstad</a:t>
            </a:r>
          </a:p>
        </p:txBody>
      </p:sp>
      <p:sp>
        <p:nvSpPr>
          <p:cNvPr id="15" name="Flödesschema: Koppling 14">
            <a:extLst>
              <a:ext uri="{FF2B5EF4-FFF2-40B4-BE49-F238E27FC236}">
                <a16:creationId xmlns:a16="http://schemas.microsoft.com/office/drawing/2014/main" id="{A4DA5C1E-E025-5D33-429E-ED1C7D298F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06790" y="322619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Flödesschema: Koppling 15">
            <a:extLst>
              <a:ext uri="{FF2B5EF4-FFF2-40B4-BE49-F238E27FC236}">
                <a16:creationId xmlns:a16="http://schemas.microsoft.com/office/drawing/2014/main" id="{D2A2D677-D8DA-3D6D-9FF4-2A1BD26B7D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1022" y="2726622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Flödesschema: Koppling 16">
            <a:extLst>
              <a:ext uri="{FF2B5EF4-FFF2-40B4-BE49-F238E27FC236}">
                <a16:creationId xmlns:a16="http://schemas.microsoft.com/office/drawing/2014/main" id="{07C9FCFF-12B0-22A6-3DE9-469C4F28B8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381565" y="534074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Flödesschema: Koppling 17">
            <a:extLst>
              <a:ext uri="{FF2B5EF4-FFF2-40B4-BE49-F238E27FC236}">
                <a16:creationId xmlns:a16="http://schemas.microsoft.com/office/drawing/2014/main" id="{8993D428-908F-7872-1B00-35CA58FA3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776091" y="2021657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Flödesschema: Koppling 18">
            <a:extLst>
              <a:ext uri="{FF2B5EF4-FFF2-40B4-BE49-F238E27FC236}">
                <a16:creationId xmlns:a16="http://schemas.microsoft.com/office/drawing/2014/main" id="{4DD5410E-1538-2C09-2EC9-36312A7B0D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60091" y="2714319"/>
            <a:ext cx="144000" cy="144000"/>
          </a:xfrm>
          <a:prstGeom prst="flowChartConnec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1617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B669836-3DBD-4642-A3E2-643DBBA8E6D8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017876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Avståndstabell från centrum </a:t>
            </a:r>
            <a:endParaRPr lang="sv-SE" sz="1800">
              <a:solidFill>
                <a:schemeClr val="accent1">
                  <a:lumMod val="75000"/>
                </a:schemeClr>
              </a:solidFill>
              <a:latin typeface="Arial Black"/>
              <a:ea typeface="+mn-ea"/>
              <a:cs typeface="+mn-cs"/>
            </a:endParaRPr>
          </a:p>
          <a:p>
            <a:endParaRPr lang="sv-SE" sz="2000" b="0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301F3AD8-F6F8-01EA-E013-262E28D847EB}"/>
              </a:ext>
            </a:extLst>
          </p:cNvPr>
          <p:cNvGraphicFramePr>
            <a:graphicFrameLocks noGrp="1"/>
          </p:cNvGraphicFramePr>
          <p:nvPr/>
        </p:nvGraphicFramePr>
        <p:xfrm>
          <a:off x="1674649" y="2369790"/>
          <a:ext cx="80350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096">
                  <a:extLst>
                    <a:ext uri="{9D8B030D-6E8A-4147-A177-3AD203B41FA5}">
                      <a16:colId xmlns:a16="http://schemas.microsoft.com/office/drawing/2014/main" val="2065536286"/>
                    </a:ext>
                  </a:extLst>
                </a:gridCol>
                <a:gridCol w="2121853">
                  <a:extLst>
                    <a:ext uri="{9D8B030D-6E8A-4147-A177-3AD203B41FA5}">
                      <a16:colId xmlns:a16="http://schemas.microsoft.com/office/drawing/2014/main" val="3843457858"/>
                    </a:ext>
                  </a:extLst>
                </a:gridCol>
                <a:gridCol w="2012419">
                  <a:extLst>
                    <a:ext uri="{9D8B030D-6E8A-4147-A177-3AD203B41FA5}">
                      <a16:colId xmlns:a16="http://schemas.microsoft.com/office/drawing/2014/main" val="893685853"/>
                    </a:ext>
                  </a:extLst>
                </a:gridCol>
                <a:gridCol w="2128658">
                  <a:extLst>
                    <a:ext uri="{9D8B030D-6E8A-4147-A177-3AD203B41FA5}">
                      <a16:colId xmlns:a16="http://schemas.microsoft.com/office/drawing/2014/main" val="936176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Tidigare rutt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Tidigare avstånd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Ny rutt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Nytt avstånd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84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Säffle –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57,6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4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Grums - 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31,3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Grums -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27,9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3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Årjäng - Säffle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65,7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Årjäng - Arvika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57,5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70117"/>
                  </a:ext>
                </a:extLst>
              </a:tr>
            </a:tbl>
          </a:graphicData>
        </a:graphic>
      </p:graphicFrame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ED31C952-56DF-0CAF-F3E9-BA63D0C0845D}"/>
              </a:ext>
            </a:extLst>
          </p:cNvPr>
          <p:cNvSpPr/>
          <p:nvPr/>
        </p:nvSpPr>
        <p:spPr>
          <a:xfrm>
            <a:off x="7153275" y="459681"/>
            <a:ext cx="4408104" cy="914400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A80CFA6-19CD-58BA-9C13-1E3AA17040EF}"/>
              </a:ext>
            </a:extLst>
          </p:cNvPr>
          <p:cNvSpPr txBox="1"/>
          <p:nvPr/>
        </p:nvSpPr>
        <p:spPr>
          <a:xfrm>
            <a:off x="7219950" y="446286"/>
            <a:ext cx="446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Notera att boende i kommungränserna kommer få längre/kortare avstånd än tidigare rutt.</a:t>
            </a:r>
            <a:endParaRPr lang="sv-SE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9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B669836-3DBD-4642-A3E2-643DBBA8E6D8}"/>
              </a:ext>
            </a:extLst>
          </p:cNvPr>
          <p:cNvSpPr txBox="1">
            <a:spLocks/>
          </p:cNvSpPr>
          <p:nvPr/>
        </p:nvSpPr>
        <p:spPr>
          <a:xfrm>
            <a:off x="630621" y="195529"/>
            <a:ext cx="9017876" cy="10972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accent1">
                    <a:lumMod val="75000"/>
                  </a:schemeClr>
                </a:solidFill>
                <a:latin typeface="Arial Black"/>
                <a:ea typeface="+mn-ea"/>
                <a:cs typeface="+mn-cs"/>
              </a:rPr>
              <a:t>Avståndstabell från centrum</a:t>
            </a:r>
            <a:endParaRPr lang="sv-SE" sz="1800">
              <a:solidFill>
                <a:schemeClr val="accent1">
                  <a:lumMod val="75000"/>
                </a:schemeClr>
              </a:solidFill>
              <a:latin typeface="Arial Black"/>
              <a:ea typeface="+mn-ea"/>
              <a:cs typeface="+mn-cs"/>
            </a:endParaRPr>
          </a:p>
          <a:p>
            <a:endParaRPr lang="sv-SE" sz="2000" b="0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301F3AD8-F6F8-01EA-E013-262E28D847EB}"/>
              </a:ext>
            </a:extLst>
          </p:cNvPr>
          <p:cNvGraphicFramePr>
            <a:graphicFrameLocks noGrp="1"/>
          </p:cNvGraphicFramePr>
          <p:nvPr/>
        </p:nvGraphicFramePr>
        <p:xfrm>
          <a:off x="1072054" y="2369790"/>
          <a:ext cx="979230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480">
                  <a:extLst>
                    <a:ext uri="{9D8B030D-6E8A-4147-A177-3AD203B41FA5}">
                      <a16:colId xmlns:a16="http://schemas.microsoft.com/office/drawing/2014/main" val="2065536286"/>
                    </a:ext>
                  </a:extLst>
                </a:gridCol>
                <a:gridCol w="2121853">
                  <a:extLst>
                    <a:ext uri="{9D8B030D-6E8A-4147-A177-3AD203B41FA5}">
                      <a16:colId xmlns:a16="http://schemas.microsoft.com/office/drawing/2014/main" val="3843457858"/>
                    </a:ext>
                  </a:extLst>
                </a:gridCol>
                <a:gridCol w="2778319">
                  <a:extLst>
                    <a:ext uri="{9D8B030D-6E8A-4147-A177-3AD203B41FA5}">
                      <a16:colId xmlns:a16="http://schemas.microsoft.com/office/drawing/2014/main" val="893685853"/>
                    </a:ext>
                  </a:extLst>
                </a:gridCol>
                <a:gridCol w="2321654">
                  <a:extLst>
                    <a:ext uri="{9D8B030D-6E8A-4147-A177-3AD203B41FA5}">
                      <a16:colId xmlns:a16="http://schemas.microsoft.com/office/drawing/2014/main" val="936176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Tidigare rutt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Tidigare avstånd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Ny rutt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Nytt avstånd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84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0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Kristinehamn -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41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046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Filipstad - 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50,7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Filipstad -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60,2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43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/>
                        <a:t>Storfors - Kristinehamn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29,3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Storfors - Karlstad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/>
                        <a:t>66,5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070117"/>
                  </a:ext>
                </a:extLst>
              </a:tr>
            </a:tbl>
          </a:graphicData>
        </a:graphic>
      </p:graphicFrame>
      <p:sp>
        <p:nvSpPr>
          <p:cNvPr id="2" name="textruta 1">
            <a:extLst>
              <a:ext uri="{FF2B5EF4-FFF2-40B4-BE49-F238E27FC236}">
                <a16:creationId xmlns:a16="http://schemas.microsoft.com/office/drawing/2014/main" id="{E2C2D1CC-9273-3391-ABCA-FE56A4F3F9E6}"/>
              </a:ext>
            </a:extLst>
          </p:cNvPr>
          <p:cNvSpPr txBox="1"/>
          <p:nvPr/>
        </p:nvSpPr>
        <p:spPr>
          <a:xfrm>
            <a:off x="7219950" y="446286"/>
            <a:ext cx="4461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>
                <a:solidFill>
                  <a:schemeClr val="accent6">
                    <a:lumMod val="60000"/>
                    <a:lumOff val="40000"/>
                  </a:schemeClr>
                </a:solidFill>
              </a:rPr>
              <a:t>Notera att boende i kommungränserna kommer få längre/kortare avstånd än tidigare rutt.</a:t>
            </a:r>
            <a:endParaRPr lang="sv-SE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13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Besök jourcentraler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7E94A7-75EC-44CE-9410-C23957DC3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PRI001 - Kontakter i Primärvård - Power BI </a:t>
            </a:r>
            <a:r>
              <a:rPr lang="sv-SE" sz="1800" u="sng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Report</a:t>
            </a:r>
            <a:r>
              <a:rPr lang="sv-SE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Server (liv.se)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233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FCA1F4B-EC8A-47AE-FA15-4134D7595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 från;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169795B-EA7E-E2B6-3C12-E13C634118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PRI001 - Kontakter i Primärvård - Power BI </a:t>
            </a:r>
            <a:r>
              <a:rPr lang="sv-SE" sz="1800" u="sng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Report</a:t>
            </a:r>
            <a:r>
              <a:rPr lang="sv-SE" sz="1800" u="sng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Server (liv.se)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7659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E28E5983-B229-BA9A-5E0D-6B6D918DAA2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l="2126" r="2126"/>
          <a:stretch/>
        </p:blipFill>
        <p:spPr>
          <a:xfrm>
            <a:off x="346075" y="0"/>
            <a:ext cx="11845925" cy="6858000"/>
          </a:xfrm>
        </p:spPr>
      </p:pic>
    </p:spTree>
    <p:extLst>
      <p:ext uri="{BB962C8B-B14F-4D97-AF65-F5344CB8AC3E}">
        <p14:creationId xmlns:p14="http://schemas.microsoft.com/office/powerpoint/2010/main" val="2754146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F5FD295-98E0-1224-86CE-C5D66A4E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25" y="1064212"/>
            <a:ext cx="5524500" cy="210502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E4CFB1B-23C9-3280-A881-B7B836F3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215" y="3211924"/>
            <a:ext cx="5668010" cy="124069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0930CA2-DA19-8F4D-03BC-BAF3EC1F0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35" y="4434570"/>
            <a:ext cx="10153650" cy="225742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1EA5F8D-7D2A-49AA-9209-28B0C780C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5" y="1294717"/>
            <a:ext cx="1133475" cy="246697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1B26439-A3EA-83DE-5C42-6AF2051471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0" y="1"/>
            <a:ext cx="11539220" cy="11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50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AEAC6-1AFB-FD80-8F2E-BFEF61E9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5762"/>
            <a:ext cx="111252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6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3794843-7E5B-A739-E7EF-910D099D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447674"/>
            <a:ext cx="11096625" cy="59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0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E30993-28A8-6691-79D1-03EF7E2A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385762"/>
            <a:ext cx="1102042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4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E1C23D-64D4-6B03-B8A2-EE2406D0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000" y="1351718"/>
            <a:ext cx="7871984" cy="1325563"/>
          </a:xfrm>
        </p:spPr>
        <p:txBody>
          <a:bodyPr/>
          <a:lstStyle/>
          <a:p>
            <a:r>
              <a:rPr lang="sv-SE" dirty="0">
                <a:ea typeface="Segoe UI"/>
                <a:cs typeface="Segoe UI"/>
              </a:rPr>
              <a:t>Erbjuda videomöten som alternativ till fysisk vård!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617CA2-4E64-B3E4-2BFA-7173E5AE6C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000" y="2862568"/>
            <a:ext cx="7200000" cy="3240000"/>
          </a:xfrm>
        </p:spPr>
        <p:txBody>
          <a:bodyPr/>
          <a:lstStyle/>
          <a:p>
            <a:pPr marL="0" indent="0" rtl="0">
              <a:buNone/>
            </a:pPr>
            <a:r>
              <a:rPr lang="sv-SE" b="1" dirty="0" err="1"/>
              <a:t>Digifysisk</a:t>
            </a:r>
            <a:r>
              <a:rPr lang="sv-SE" b="1" dirty="0"/>
              <a:t> vård på vårdcentral</a:t>
            </a:r>
          </a:p>
          <a:p>
            <a:pPr rtl="0"/>
            <a:r>
              <a:rPr lang="sv-SE" dirty="0"/>
              <a:t>Målbilden är att</a:t>
            </a:r>
            <a:r>
              <a:rPr lang="sv-SE" dirty="0">
                <a:cs typeface="Segoe UI"/>
              </a:rPr>
              <a:t> alla</a:t>
            </a:r>
            <a:r>
              <a:rPr lang="sv-SE" dirty="0">
                <a:solidFill>
                  <a:schemeClr val="tx1"/>
                </a:solidFill>
                <a:cs typeface="Calibri"/>
              </a:rPr>
              <a:t> vårdcentraler erbjuder videomöten som alternativ till fysiska </a:t>
            </a:r>
            <a:r>
              <a:rPr lang="sv-SE" dirty="0" err="1">
                <a:solidFill>
                  <a:schemeClr val="tx1"/>
                </a:solidFill>
                <a:cs typeface="Calibri"/>
              </a:rPr>
              <a:t>vårdmöten</a:t>
            </a:r>
            <a:r>
              <a:rPr lang="sv-SE" dirty="0">
                <a:cs typeface="Calibri"/>
              </a:rPr>
              <a:t> under dagtid.</a:t>
            </a:r>
          </a:p>
          <a:p>
            <a:pPr marL="0" indent="0" rtl="0">
              <a:buNone/>
            </a:pPr>
            <a:r>
              <a:rPr lang="sv-SE" b="1" dirty="0" err="1">
                <a:cs typeface="Calibri"/>
              </a:rPr>
              <a:t>Digifysisk</a:t>
            </a:r>
            <a:r>
              <a:rPr lang="sv-SE" b="1" dirty="0">
                <a:cs typeface="Calibri"/>
              </a:rPr>
              <a:t> vård på jourcentral</a:t>
            </a:r>
          </a:p>
          <a:p>
            <a:r>
              <a:rPr lang="sv-SE" dirty="0">
                <a:cs typeface="Calibri"/>
              </a:rPr>
              <a:t>Målbilden är </a:t>
            </a:r>
            <a:r>
              <a:rPr lang="sv-SE" dirty="0">
                <a:cs typeface="Segoe UI"/>
              </a:rPr>
              <a:t>att jourcentralerna erbjuder </a:t>
            </a:r>
            <a:r>
              <a:rPr lang="sv-SE" dirty="0" err="1">
                <a:cs typeface="Segoe UI"/>
              </a:rPr>
              <a:t>digifysisk</a:t>
            </a:r>
            <a:r>
              <a:rPr lang="sv-SE" dirty="0">
                <a:cs typeface="Segoe UI"/>
              </a:rPr>
              <a:t> vård</a:t>
            </a:r>
            <a:r>
              <a:rPr lang="sv-SE" dirty="0">
                <a:solidFill>
                  <a:schemeClr val="tx1"/>
                </a:solidFill>
                <a:cs typeface="Calibri"/>
              </a:rPr>
              <a:t> i länet oavsett närhet till fysisk jourcentral </a:t>
            </a:r>
            <a:r>
              <a:rPr lang="en-US" dirty="0">
                <a:solidFill>
                  <a:schemeClr val="tx1"/>
                </a:solidFill>
                <a:cs typeface="Calibri"/>
              </a:rPr>
              <a:t>​​</a:t>
            </a:r>
          </a:p>
          <a:p>
            <a:pPr rtl="0"/>
            <a:endParaRPr lang="sv-SE" dirty="0">
              <a:latin typeface="Calibri"/>
              <a:cs typeface="Calibri"/>
            </a:endParaRPr>
          </a:p>
          <a:p>
            <a:pPr rtl="0"/>
            <a:endParaRPr lang="sv-SE" dirty="0">
              <a:latin typeface="Calibri"/>
              <a:cs typeface="Calibri"/>
            </a:endParaRPr>
          </a:p>
          <a:p>
            <a:pPr rtl="0"/>
            <a:endParaRPr lang="sv-SE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rtl="0"/>
            <a:endParaRPr lang="sv-SE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20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20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72230-9246-4797-78EE-453BD689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636" y="490737"/>
            <a:ext cx="5750399" cy="1325563"/>
          </a:xfrm>
        </p:spPr>
        <p:txBody>
          <a:bodyPr/>
          <a:lstStyle/>
          <a:p>
            <a:r>
              <a:rPr lang="sv-SE" dirty="0"/>
              <a:t>Om Vårdcentral Värmland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C62BCF-681E-4B0C-6F91-B6D24032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0636" y="2081001"/>
            <a:ext cx="5131856" cy="3240000"/>
          </a:xfrm>
        </p:spPr>
        <p:txBody>
          <a:bodyPr/>
          <a:lstStyle/>
          <a:p>
            <a:r>
              <a:rPr lang="sv-SE" dirty="0"/>
              <a:t>Vårdcentral Värmland är Region Värmlands digitala vårdcentral och finns i </a:t>
            </a:r>
            <a:r>
              <a:rPr lang="sv-SE" dirty="0" err="1"/>
              <a:t>appen</a:t>
            </a:r>
            <a:r>
              <a:rPr lang="sv-SE" dirty="0"/>
              <a:t> Vård i Värmland. </a:t>
            </a:r>
          </a:p>
          <a:p>
            <a:r>
              <a:rPr lang="sv-SE" dirty="0"/>
              <a:t>Här erbjuds tidsbokning för de flesta besvär som inte kräver fysisk undersökning eller regelbunden kontakt med ordinarie vårdcentral.</a:t>
            </a:r>
          </a:p>
          <a:p>
            <a:r>
              <a:rPr lang="sv-SE" dirty="0">
                <a:solidFill>
                  <a:schemeClr val="tx1"/>
                </a:solidFill>
              </a:rPr>
              <a:t>Behovet uppstod när pandemin eskalerade och den 6 april 2020 startade Vårdcentralen Värmland som o</a:t>
            </a:r>
            <a:r>
              <a:rPr lang="sv-SE" b="0" i="0" dirty="0">
                <a:solidFill>
                  <a:srgbClr val="000000"/>
                </a:solidFill>
                <a:effectLst/>
              </a:rPr>
              <a:t>rganiserades som en permanent verksamhet inom område öppenvård. 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E182E8A8-BF13-C9B9-753B-CC32DC155F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B058F5-15F5-B572-B718-0C3EA1387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32" b="12245"/>
          <a:stretch/>
        </p:blipFill>
        <p:spPr>
          <a:xfrm>
            <a:off x="336723" y="0"/>
            <a:ext cx="5851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172230-9246-4797-78EE-453BD689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420" y="483728"/>
            <a:ext cx="4140000" cy="1325563"/>
          </a:xfrm>
        </p:spPr>
        <p:txBody>
          <a:bodyPr/>
          <a:lstStyle/>
          <a:p>
            <a:r>
              <a:rPr lang="sv-SE" dirty="0"/>
              <a:t>Om jourcentral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C62BCF-681E-4B0C-6F91-B6D240323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5418" y="1995728"/>
            <a:ext cx="4697595" cy="3679056"/>
          </a:xfrm>
        </p:spPr>
        <p:txBody>
          <a:bodyPr/>
          <a:lstStyle/>
          <a:p>
            <a:r>
              <a:rPr lang="sv-SE" dirty="0"/>
              <a:t>Till en jourcentral kommer patienter  som har ett akut sjukdomstillstånd som inte behöver vård på sjukhus. </a:t>
            </a:r>
          </a:p>
          <a:p>
            <a:r>
              <a:rPr lang="sv-SE" dirty="0"/>
              <a:t>För att få hjälp på en jourcentralen har du blivit hänvisad efter  rådgivning via sjukvårdsrådgivningen på telefon 1177.</a:t>
            </a:r>
          </a:p>
          <a:p>
            <a:r>
              <a:rPr lang="sv-SE" dirty="0"/>
              <a:t>Jourcentralen bemannas av personal från länets vårdcentraler under kvällar, nätter och helger när vårdcentralerna har stängt. 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6" name="Platshållare för bild 5" descr="En bild som visar inomhus, golv, person, står&#10;&#10;Automatiskt genererad beskrivning">
            <a:extLst>
              <a:ext uri="{FF2B5EF4-FFF2-40B4-BE49-F238E27FC236}">
                <a16:creationId xmlns:a16="http://schemas.microsoft.com/office/drawing/2014/main" id="{97DD4DB8-B906-8F53-AFD3-A15FDF2B5A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8" r="208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524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7418E5-97BE-E934-2AEF-E8B63EE2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69" y="837026"/>
            <a:ext cx="3257810" cy="1325563"/>
          </a:xfrm>
        </p:spPr>
        <p:txBody>
          <a:bodyPr/>
          <a:lstStyle/>
          <a:p>
            <a:r>
              <a:rPr lang="sv-SE" dirty="0"/>
              <a:t>Nuläge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BB01E5-03FE-8C98-EFCC-703BB77BA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6968" y="2347876"/>
            <a:ext cx="3682687" cy="3240000"/>
          </a:xfrm>
        </p:spPr>
        <p:txBody>
          <a:bodyPr/>
          <a:lstStyle/>
          <a:p>
            <a:pPr rtl="0"/>
            <a:r>
              <a:rPr lang="sv-SE" sz="1800" b="1" dirty="0">
                <a:latin typeface="Arial"/>
                <a:ea typeface="Segoe UI"/>
                <a:cs typeface="Segoe UI"/>
              </a:rPr>
              <a:t>Jourtid kvällar och helger: </a:t>
            </a:r>
            <a:r>
              <a:rPr lang="sv-SE" sz="1800" dirty="0">
                <a:latin typeface="Arial"/>
                <a:ea typeface="Segoe UI"/>
                <a:cs typeface="Segoe UI"/>
              </a:rPr>
              <a:t>Ojämlikt utbud​ i länet</a:t>
            </a:r>
          </a:p>
          <a:p>
            <a:pPr rtl="0"/>
            <a:r>
              <a:rPr lang="sv-SE" sz="1800" dirty="0">
                <a:latin typeface="Arial"/>
                <a:ea typeface="Segoe UI"/>
                <a:cs typeface="Segoe UI"/>
              </a:rPr>
              <a:t>​</a:t>
            </a:r>
            <a:r>
              <a:rPr lang="sv-SE" sz="1800" b="1" dirty="0">
                <a:latin typeface="Arial"/>
                <a:ea typeface="Segoe UI"/>
                <a:cs typeface="Segoe UI"/>
              </a:rPr>
              <a:t>Jourcentraler:</a:t>
            </a:r>
            <a:r>
              <a:rPr lang="sv-SE" sz="1800" dirty="0">
                <a:latin typeface="Arial"/>
                <a:ea typeface="Segoe UI"/>
                <a:cs typeface="Segoe UI"/>
              </a:rPr>
              <a:t>​ Dagens fem jourcentraler erbjuder olika tillgänglighet i länet.​</a:t>
            </a:r>
          </a:p>
          <a:p>
            <a:pPr rtl="0"/>
            <a:r>
              <a:rPr lang="sv-SE" sz="1800" dirty="0">
                <a:latin typeface="Arial"/>
                <a:ea typeface="Segoe UI"/>
                <a:cs typeface="Segoe UI"/>
              </a:rPr>
              <a:t>​</a:t>
            </a:r>
            <a:r>
              <a:rPr lang="sv-SE" sz="1800" b="1" dirty="0">
                <a:latin typeface="Arial"/>
                <a:ea typeface="Segoe UI"/>
                <a:cs typeface="Segoe UI"/>
              </a:rPr>
              <a:t>Vårdcentral Värmland:</a:t>
            </a:r>
            <a:r>
              <a:rPr lang="sv-SE" sz="1800" dirty="0">
                <a:latin typeface="Arial"/>
                <a:ea typeface="Segoe UI"/>
                <a:cs typeface="Segoe UI"/>
              </a:rPr>
              <a:t>​ Erbjuder begränsad verksamhet jourtid.​</a:t>
            </a:r>
            <a:endParaRPr lang="sv-SE" sz="1800" dirty="0"/>
          </a:p>
          <a:p>
            <a:endParaRPr lang="sv-SE" sz="1800" dirty="0"/>
          </a:p>
        </p:txBody>
      </p:sp>
      <p:pic>
        <p:nvPicPr>
          <p:cNvPr id="4" name="Picture 2" descr="En bild som visar karta&#10;&#10;Automatiskt genererad beskrivning">
            <a:extLst>
              <a:ext uri="{FF2B5EF4-FFF2-40B4-BE49-F238E27FC236}">
                <a16:creationId xmlns:a16="http://schemas.microsoft.com/office/drawing/2014/main" id="{E88C0551-AED4-CB53-A993-D8A3CA0F1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89" r="957" b="1"/>
          <a:stretch/>
        </p:blipFill>
        <p:spPr bwMode="auto">
          <a:xfrm>
            <a:off x="4816692" y="608788"/>
            <a:ext cx="7016936" cy="488812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5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arta&#10;&#10;Automatiskt genererad beskrivning">
            <a:extLst>
              <a:ext uri="{FF2B5EF4-FFF2-40B4-BE49-F238E27FC236}">
                <a16:creationId xmlns:a16="http://schemas.microsoft.com/office/drawing/2014/main" id="{981A7B08-49EB-82DA-BFC4-C2A525155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0" y="1135150"/>
            <a:ext cx="3139322" cy="488135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AF07686-F39D-910A-DCB4-50A9965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193" y="972000"/>
            <a:ext cx="5675586" cy="1325563"/>
          </a:xfrm>
        </p:spPr>
        <p:txBody>
          <a:bodyPr/>
          <a:lstStyle/>
          <a:p>
            <a:r>
              <a:rPr lang="sv-SE" dirty="0"/>
              <a:t>Öka tillgängligheten för alla i Värmland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1BADFC-DE74-DC87-8023-07921DE758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6193" y="2482850"/>
            <a:ext cx="5486400" cy="3240000"/>
          </a:xfrm>
        </p:spPr>
        <p:txBody>
          <a:bodyPr/>
          <a:lstStyle/>
          <a:p>
            <a:r>
              <a:rPr lang="sv-SE" b="1" dirty="0">
                <a:solidFill>
                  <a:schemeClr val="accent5"/>
                </a:solidFill>
                <a:ea typeface="Segoe UI"/>
                <a:cs typeface="Segoe UI"/>
              </a:rPr>
              <a:t>Tre jourcentraler </a:t>
            </a:r>
            <a:r>
              <a:rPr lang="sv-SE" dirty="0">
                <a:ea typeface="Segoe UI"/>
                <a:cs typeface="Segoe UI"/>
              </a:rPr>
              <a:t>i länet som erbjuder tillgänglighet i länet med ökad tillgänglighet jourtid.</a:t>
            </a:r>
          </a:p>
          <a:p>
            <a:r>
              <a:rPr lang="sv-SE" b="1" dirty="0">
                <a:solidFill>
                  <a:schemeClr val="accent4"/>
                </a:solidFill>
                <a:ea typeface="Segoe UI"/>
                <a:cs typeface="Segoe UI"/>
              </a:rPr>
              <a:t>Digital jourcentral </a:t>
            </a:r>
            <a:r>
              <a:rPr lang="sv-SE" dirty="0">
                <a:ea typeface="Segoe UI"/>
                <a:cs typeface="Segoe UI"/>
              </a:rPr>
              <a:t>som tar emot patienter oavsett plats i Värmland. Ökad tillgänglighet och jämlik vård kvällar och helger genom digital tillgänglighet.</a:t>
            </a:r>
          </a:p>
          <a:p>
            <a:endParaRPr lang="sv-SE" dirty="0">
              <a:ea typeface="Segoe UI"/>
              <a:cs typeface="Segoe UI"/>
            </a:endParaRPr>
          </a:p>
          <a:p>
            <a:endParaRPr lang="sv-SE" dirty="0">
              <a:ea typeface="Segoe UI"/>
              <a:cs typeface="Segoe UI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24EEB56-4C94-8070-CB64-AC2BACDB52CF}"/>
              </a:ext>
            </a:extLst>
          </p:cNvPr>
          <p:cNvSpPr/>
          <p:nvPr/>
        </p:nvSpPr>
        <p:spPr>
          <a:xfrm>
            <a:off x="2869324" y="4698124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8543997E-16FA-C516-57B5-9542A71F0B97}"/>
              </a:ext>
            </a:extLst>
          </p:cNvPr>
          <p:cNvSpPr/>
          <p:nvPr/>
        </p:nvSpPr>
        <p:spPr>
          <a:xfrm>
            <a:off x="1991711" y="4272455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FBF98B9F-594E-9A28-9620-E9217988FADC}"/>
              </a:ext>
            </a:extLst>
          </p:cNvPr>
          <p:cNvSpPr/>
          <p:nvPr/>
        </p:nvSpPr>
        <p:spPr>
          <a:xfrm>
            <a:off x="2437384" y="3032233"/>
            <a:ext cx="115614" cy="12612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65BAB4B7-10F8-2726-8C2F-AD0DC54EC96F}"/>
              </a:ext>
            </a:extLst>
          </p:cNvPr>
          <p:cNvSpPr/>
          <p:nvPr/>
        </p:nvSpPr>
        <p:spPr>
          <a:xfrm>
            <a:off x="2922151" y="3740540"/>
            <a:ext cx="2120955" cy="91926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1400" dirty="0"/>
              <a:t>J</a:t>
            </a:r>
            <a:r>
              <a:rPr lang="sv-SE" sz="1200" dirty="0"/>
              <a:t>ourcentraler (fysiska) </a:t>
            </a:r>
            <a:endParaRPr lang="sv-SE" sz="1200" dirty="0">
              <a:cs typeface="Arial"/>
            </a:endParaRPr>
          </a:p>
          <a:p>
            <a:r>
              <a:rPr lang="sv-SE" sz="1200" dirty="0"/>
              <a:t>Karlstad: helg 9-17  </a:t>
            </a:r>
            <a:endParaRPr lang="sv-SE" sz="1200" dirty="0">
              <a:cs typeface="Arial"/>
            </a:endParaRPr>
          </a:p>
          <a:p>
            <a:r>
              <a:rPr lang="sv-SE" sz="1200" dirty="0"/>
              <a:t>vardag 18-21</a:t>
            </a:r>
            <a:endParaRPr lang="sv-SE" sz="1200" dirty="0">
              <a:cs typeface="Arial"/>
            </a:endParaRPr>
          </a:p>
          <a:p>
            <a:r>
              <a:rPr lang="sv-SE" sz="1200" dirty="0">
                <a:cs typeface="Arial"/>
              </a:rPr>
              <a:t>Arvika Torsby: Helg 9-17</a:t>
            </a:r>
          </a:p>
          <a:p>
            <a:endParaRPr lang="sv-SE" sz="1400" dirty="0">
              <a:cs typeface="Arial"/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0243A2BF-F7D9-6791-B940-DCFB2704C20D}"/>
              </a:ext>
            </a:extLst>
          </p:cNvPr>
          <p:cNvSpPr/>
          <p:nvPr/>
        </p:nvSpPr>
        <p:spPr>
          <a:xfrm>
            <a:off x="546539" y="1482307"/>
            <a:ext cx="2438399" cy="8145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/>
              <a:t>Jourcentral (digitalt) </a:t>
            </a:r>
          </a:p>
          <a:p>
            <a:r>
              <a:rPr lang="sv-SE" sz="1600" dirty="0"/>
              <a:t>öppettider helger 8-21</a:t>
            </a:r>
          </a:p>
          <a:p>
            <a:r>
              <a:rPr lang="sv-SE" sz="1600" dirty="0"/>
              <a:t>vardagar 17-21</a:t>
            </a:r>
          </a:p>
        </p:txBody>
      </p:sp>
    </p:spTree>
    <p:extLst>
      <p:ext uri="{BB962C8B-B14F-4D97-AF65-F5344CB8AC3E}">
        <p14:creationId xmlns:p14="http://schemas.microsoft.com/office/powerpoint/2010/main" val="306898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A26F78-38A7-40CC-0B50-E0F7E0D8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809" y="466673"/>
            <a:ext cx="8211296" cy="1325563"/>
          </a:xfrm>
        </p:spPr>
        <p:txBody>
          <a:bodyPr/>
          <a:lstStyle/>
          <a:p>
            <a:r>
              <a:rPr lang="sv-SE" dirty="0" err="1"/>
              <a:t>Digifysiska</a:t>
            </a:r>
            <a:r>
              <a:rPr lang="sv-SE" dirty="0"/>
              <a:t> vårdcentraler dagtid och jourcentraler kvällar och helger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4186B82-1309-47C3-41D3-B25CE847CE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96809" y="1977523"/>
            <a:ext cx="7826286" cy="3240000"/>
          </a:xfrm>
        </p:spPr>
        <p:txBody>
          <a:bodyPr/>
          <a:lstStyle/>
          <a:p>
            <a:r>
              <a:rPr lang="sv-SE" sz="2000" dirty="0"/>
              <a:t>Fler vårdcentraler vill erbjuda digitala vårdbesök lokalt på vårdcentralen.</a:t>
            </a:r>
          </a:p>
          <a:p>
            <a:r>
              <a:rPr lang="sv-SE" sz="2000" dirty="0"/>
              <a:t>Digitala möten ersätter fysiska möten.</a:t>
            </a:r>
          </a:p>
          <a:p>
            <a:r>
              <a:rPr lang="sv-SE" sz="2000" dirty="0"/>
              <a:t>Möjligheten gäller alla regionens vårdcentraler och därför har nu en plan för det tagits fram!</a:t>
            </a:r>
          </a:p>
          <a:p>
            <a:r>
              <a:rPr lang="sv-SE" sz="2000" dirty="0"/>
              <a:t>När alla vårdcentraler finns tillgängliga för tidsbokning under dagtid är planen att nuvarande vårdcentral Värmland övergår i en ny jourorganisation </a:t>
            </a:r>
          </a:p>
          <a:p>
            <a:r>
              <a:rPr lang="sv-SE" sz="2000" dirty="0"/>
              <a:t>Vi tror att det blir hösten 2023 alt januari 2024. Eventuellt startas då ett nytt verksamhetsområde jourcentral Värmland. </a:t>
            </a: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67054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DA42A04-4674-7178-D5DA-C7265F014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38" y="150618"/>
            <a:ext cx="9683760" cy="1199716"/>
          </a:xfrm>
        </p:spPr>
        <p:txBody>
          <a:bodyPr/>
          <a:lstStyle/>
          <a:p>
            <a:r>
              <a:rPr lang="sv-SE" sz="4400" dirty="0">
                <a:ea typeface="+mj-lt"/>
                <a:cs typeface="+mj-lt"/>
              </a:rPr>
              <a:t>Förslag resurser   –</a:t>
            </a:r>
            <a:r>
              <a:rPr lang="sv-SE" dirty="0">
                <a:ea typeface="+mj-lt"/>
                <a:cs typeface="+mj-lt"/>
              </a:rPr>
              <a:t> </a:t>
            </a:r>
            <a:r>
              <a:rPr lang="sv-SE" sz="2000" dirty="0">
                <a:ea typeface="+mj-lt"/>
                <a:cs typeface="+mj-lt"/>
              </a:rPr>
              <a:t>Arbetsmaterial </a:t>
            </a:r>
            <a:endParaRPr lang="sv-SE" dirty="0">
              <a:cs typeface="Arial"/>
            </a:endParaRPr>
          </a:p>
        </p:txBody>
      </p:sp>
      <p:sp>
        <p:nvSpPr>
          <p:cNvPr id="4" name="textruta 1">
            <a:extLst>
              <a:ext uri="{FF2B5EF4-FFF2-40B4-BE49-F238E27FC236}">
                <a16:creationId xmlns:a16="http://schemas.microsoft.com/office/drawing/2014/main" id="{2C080596-F623-9D1F-1EF2-C4DA12E40079}"/>
              </a:ext>
            </a:extLst>
          </p:cNvPr>
          <p:cNvSpPr txBox="1"/>
          <p:nvPr/>
        </p:nvSpPr>
        <p:spPr>
          <a:xfrm>
            <a:off x="645477" y="1341873"/>
            <a:ext cx="5544307" cy="130805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400" b="1">
              <a:latin typeface="Calibri"/>
              <a:cs typeface="Segoe UI"/>
            </a:endParaRPr>
          </a:p>
          <a:p>
            <a:endParaRPr lang="sv-SE" sz="2400" b="1">
              <a:latin typeface="Calibri"/>
              <a:cs typeface="Segoe UI"/>
            </a:endParaRPr>
          </a:p>
          <a:p>
            <a:endParaRPr lang="sv-SE" sz="2000">
              <a:latin typeface="Segoe UI"/>
              <a:cs typeface="Segoe UI"/>
            </a:endParaRPr>
          </a:p>
          <a:p>
            <a:endParaRPr lang="sv-SE" sz="1100">
              <a:latin typeface="Calibri"/>
              <a:cs typeface="Calibri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AB94719-0CC8-7233-CD08-2502943FABF7}"/>
              </a:ext>
            </a:extLst>
          </p:cNvPr>
          <p:cNvGraphicFramePr>
            <a:graphicFrameLocks noGrp="1"/>
          </p:cNvGraphicFramePr>
          <p:nvPr/>
        </p:nvGraphicFramePr>
        <p:xfrm>
          <a:off x="6718300" y="1587500"/>
          <a:ext cx="4962523" cy="430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9208">
                  <a:extLst>
                    <a:ext uri="{9D8B030D-6E8A-4147-A177-3AD203B41FA5}">
                      <a16:colId xmlns:a16="http://schemas.microsoft.com/office/drawing/2014/main" val="618284363"/>
                    </a:ext>
                  </a:extLst>
                </a:gridCol>
                <a:gridCol w="767683">
                  <a:extLst>
                    <a:ext uri="{9D8B030D-6E8A-4147-A177-3AD203B41FA5}">
                      <a16:colId xmlns:a16="http://schemas.microsoft.com/office/drawing/2014/main" val="1414147662"/>
                    </a:ext>
                  </a:extLst>
                </a:gridCol>
                <a:gridCol w="1462254">
                  <a:extLst>
                    <a:ext uri="{9D8B030D-6E8A-4147-A177-3AD203B41FA5}">
                      <a16:colId xmlns:a16="http://schemas.microsoft.com/office/drawing/2014/main" val="2107412507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3499094230"/>
                    </a:ext>
                  </a:extLst>
                </a:gridCol>
              </a:tblGrid>
              <a:tr h="517504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Profession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Antal 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Timmar  ​</a:t>
                      </a:r>
                      <a:endParaRPr lang="sv-SE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94927"/>
                  </a:ext>
                </a:extLst>
              </a:tr>
              <a:tr h="751217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Läkare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1-2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34 h/ vecka 85%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783476"/>
                  </a:ext>
                </a:extLst>
              </a:tr>
              <a:tr h="651054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Kurator/ psykolog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Ångest, krishantering jourtid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34h /v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446350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Sjuksköterskor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34h/v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208584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238772"/>
                  </a:ext>
                </a:extLst>
              </a:tr>
              <a:tr h="417343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 Verksamhetschef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100%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090992"/>
                  </a:ext>
                </a:extLst>
              </a:tr>
              <a:tr h="751217"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2 st 50 % enhetschefer 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2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Fysiska o digitala jourcentraler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sv-SE" sz="1200">
                          <a:effectLst/>
                        </a:rPr>
                        <a:t>​</a:t>
                      </a:r>
                    </a:p>
                    <a:p>
                      <a:pPr fontAlgn="base"/>
                      <a:r>
                        <a:rPr lang="sv-SE" sz="1200">
                          <a:effectLst/>
                        </a:rPr>
                        <a:t>100% ​</a:t>
                      </a:r>
                      <a:endParaRPr lang="sv-SE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062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22547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B2A405BFC404FA792E5543916DE1B" ma:contentTypeVersion="4" ma:contentTypeDescription="Create a new document." ma:contentTypeScope="" ma:versionID="61546f1c29d1fb8180efd896e3cd9223">
  <xsd:schema xmlns:xsd="http://www.w3.org/2001/XMLSchema" xmlns:xs="http://www.w3.org/2001/XMLSchema" xmlns:p="http://schemas.microsoft.com/office/2006/metadata/properties" xmlns:ns2="58d3a820-0123-4d66-b4fe-26423cfd9710" xmlns:ns3="1fda619c-f891-459a-86c0-7e00aaa13cfd" targetNamespace="http://schemas.microsoft.com/office/2006/metadata/properties" ma:root="true" ma:fieldsID="80bcd7caf26a5af4334e908a40889b4f" ns2:_="" ns3:_="">
    <xsd:import namespace="58d3a820-0123-4d66-b4fe-26423cfd9710"/>
    <xsd:import namespace="1fda619c-f891-459a-86c0-7e00aaa13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3a820-0123-4d66-b4fe-26423cfd9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619c-f891-459a-86c0-7e00aaa13cf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22C542-BE8A-454F-8923-114E7673DA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279793C-749D-43D4-BAB0-11AA5E151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220CD-F50D-452B-B111-49021D843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d3a820-0123-4d66-b4fe-26423cfd9710"/>
    <ds:schemaRef ds:uri="1fda619c-f891-459a-86c0-7e00aaa13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Powerpoint-Region Värmland</Template>
  <TotalTime>378</TotalTime>
  <Words>1364</Words>
  <Application>Microsoft Office PowerPoint</Application>
  <PresentationFormat>Bredbild</PresentationFormat>
  <Paragraphs>335</Paragraphs>
  <Slides>30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33" baseType="lpstr">
      <vt:lpstr>Region Varmland</vt:lpstr>
      <vt:lpstr>Region Varmland Grå</vt:lpstr>
      <vt:lpstr>Stor rubrik</vt:lpstr>
      <vt:lpstr>Utveckling av digifysik vård inom allmänmedicin </vt:lpstr>
      <vt:lpstr>Vad handlar det om?</vt:lpstr>
      <vt:lpstr>Erbjuda videomöten som alternativ till fysisk vård!</vt:lpstr>
      <vt:lpstr>Om Vårdcentral Värmland</vt:lpstr>
      <vt:lpstr>Om jourcentral</vt:lpstr>
      <vt:lpstr>Nuläge</vt:lpstr>
      <vt:lpstr>Öka tillgängligheten för alla i Värmland</vt:lpstr>
      <vt:lpstr>Digifysiska vårdcentraler dagtid och jourcentraler kvällar och helger</vt:lpstr>
      <vt:lpstr>Förslag resurser   – Arbetsmaterial </vt:lpstr>
      <vt:lpstr>PowerPoint-presentation</vt:lpstr>
      <vt:lpstr>Varför?</vt:lpstr>
      <vt:lpstr>PowerPoint-presentation</vt:lpstr>
      <vt:lpstr>Avgifter för digifysisk rådgivning</vt:lpstr>
      <vt:lpstr>PowerPoint-presentation</vt:lpstr>
      <vt:lpstr>Sökmönster Jourcentraler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Besök jourcentraler</vt:lpstr>
      <vt:lpstr>Data från;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Magnusson</dc:creator>
  <cp:lastModifiedBy>Cecilia Fenelius</cp:lastModifiedBy>
  <cp:revision>32</cp:revision>
  <dcterms:created xsi:type="dcterms:W3CDTF">2023-03-30T08:01:39Z</dcterms:created>
  <dcterms:modified xsi:type="dcterms:W3CDTF">2023-05-31T13:27:59Z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0x010100737B2A405BFC404FA792E5543916DE1B</vt:lpwstr>
  </property>
</Properties>
</file>