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57" r:id="rId5"/>
    <p:sldId id="287" r:id="rId6"/>
    <p:sldId id="263" r:id="rId7"/>
    <p:sldId id="264" r:id="rId8"/>
    <p:sldId id="286" r:id="rId9"/>
    <p:sldId id="297" r:id="rId10"/>
    <p:sldId id="267" r:id="rId11"/>
    <p:sldId id="281" r:id="rId12"/>
    <p:sldId id="289" r:id="rId13"/>
    <p:sldId id="283" r:id="rId14"/>
    <p:sldId id="284" r:id="rId15"/>
    <p:sldId id="298" r:id="rId16"/>
    <p:sldId id="292" r:id="rId17"/>
    <p:sldId id="294" r:id="rId18"/>
    <p:sldId id="279" r:id="rId19"/>
    <p:sldId id="285" r:id="rId20"/>
    <p:sldId id="282" r:id="rId21"/>
    <p:sldId id="293" r:id="rId22"/>
    <p:sldId id="291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 showGuides="1">
      <p:cViewPr varScale="1">
        <p:scale>
          <a:sx n="102" d="100"/>
          <a:sy n="102" d="100"/>
        </p:scale>
        <p:origin x="13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BC18-1A96-4408-9F10-C2753BCA4B4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B20E1-A3F9-4CD9-B50D-3D778171E7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6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25 januari 2023 klubbades den nya lagen igenom av regeringen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B20E1-A3F9-4CD9-B50D-3D778171E7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16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B20E1-A3F9-4CD9-B50D-3D778171E7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76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Obs! vätskebaserad cytologi från 1jan 2023 slängs proverna efter 2mån. Prover mellan 2014-2022 finns biobankade i Region Örebro biobank.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B20E1-A3F9-4CD9-B50D-3D778171E7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75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B20E1-A3F9-4CD9-B50D-3D778171E7B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68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2023-05-29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2023-05-29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En ny biobankslag</a:t>
            </a:r>
            <a:br>
              <a:rPr lang="sv-SE" dirty="0"/>
            </a:br>
            <a:r>
              <a:rPr lang="sv-SE" dirty="0"/>
              <a:t>	(2023:38)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3804757"/>
            <a:ext cx="5599074" cy="1160350"/>
          </a:xfrm>
        </p:spPr>
        <p:txBody>
          <a:bodyPr/>
          <a:lstStyle/>
          <a:p>
            <a:r>
              <a:rPr lang="sv-SE" dirty="0"/>
              <a:t>	Margareta Eriksson </a:t>
            </a:r>
          </a:p>
          <a:p>
            <a:r>
              <a:rPr lang="sv-SE" dirty="0"/>
              <a:t>	Biobanksamordnare </a:t>
            </a:r>
          </a:p>
          <a:p>
            <a:r>
              <a:rPr lang="sv-SE" dirty="0"/>
              <a:t>	Forskningsstöd kliniska studier</a:t>
            </a:r>
          </a:p>
          <a:p>
            <a:r>
              <a:rPr lang="sv-SE" dirty="0"/>
              <a:t> 	Region Värmland</a:t>
            </a:r>
          </a:p>
        </p:txBody>
      </p:sp>
      <p:pic>
        <p:nvPicPr>
          <p:cNvPr id="4" name="Google Shape;333;p36">
            <a:extLst>
              <a:ext uri="{FF2B5EF4-FFF2-40B4-BE49-F238E27FC236}">
                <a16:creationId xmlns:a16="http://schemas.microsoft.com/office/drawing/2014/main" id="{715DB7CD-FBFA-6C73-8467-F13269B041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7541" y="5788827"/>
            <a:ext cx="1907177" cy="84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80633-F664-ADC8-541E-5FE08FEB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457200"/>
            <a:ext cx="7200000" cy="776177"/>
          </a:xfrm>
        </p:spPr>
        <p:txBody>
          <a:bodyPr/>
          <a:lstStyle/>
          <a:p>
            <a:r>
              <a:rPr lang="sv-SE" dirty="0"/>
              <a:t>Ändamålen styr tillämpningen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4EF78A-EFA5-C973-9D9A-8172D7E45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435395"/>
            <a:ext cx="7200000" cy="5050465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Biobankslagen tillämpas på identifierbara prov som samlas in, bevaras eller används för ändamålen:</a:t>
            </a:r>
          </a:p>
          <a:p>
            <a:r>
              <a:rPr lang="sv-SE" dirty="0"/>
              <a:t>1.Vård, behandling eller andra medicinska ändamål i en vårdgivares verksamhet,</a:t>
            </a:r>
          </a:p>
          <a:p>
            <a:r>
              <a:rPr lang="sv-SE" dirty="0"/>
              <a:t>2.forskning,</a:t>
            </a:r>
          </a:p>
          <a:p>
            <a:r>
              <a:rPr lang="sv-SE" dirty="0"/>
              <a:t>3.produktframställning, eller</a:t>
            </a:r>
          </a:p>
          <a:p>
            <a:r>
              <a:rPr lang="sv-SE" dirty="0"/>
              <a:t>4.utbildning, kvalitetssäkring eller utvecklingsarbete inom ramen för något av de ändamål som anges i 1-3</a:t>
            </a:r>
          </a:p>
          <a:p>
            <a:r>
              <a:rPr lang="sv-SE" dirty="0"/>
              <a:t>Även prov tagna utanför hälso-och sjukvården omfattas om de samlas in, bevaras eller används för ändamålen i biobankslagen.</a:t>
            </a:r>
          </a:p>
          <a:p>
            <a:r>
              <a:rPr lang="sv-SE" dirty="0"/>
              <a:t>Biobankslagen blir tillämplig om och när ändamålet med provet ändras till något av ändamålen i biobankslagen.</a:t>
            </a:r>
          </a:p>
          <a:p>
            <a:endParaRPr lang="sv-SE" dirty="0"/>
          </a:p>
        </p:txBody>
      </p:sp>
      <p:pic>
        <p:nvPicPr>
          <p:cNvPr id="4" name="Google Shape;333;p36">
            <a:extLst>
              <a:ext uri="{FF2B5EF4-FFF2-40B4-BE49-F238E27FC236}">
                <a16:creationId xmlns:a16="http://schemas.microsoft.com/office/drawing/2014/main" id="{6C08996F-6CA8-33B1-73F2-6C66E5D55B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5433" y="4841770"/>
            <a:ext cx="1907177" cy="84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88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475AA-0082-BA41-4CFD-DC393D5D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1"/>
            <a:ext cx="8640000" cy="931228"/>
          </a:xfrm>
        </p:spPr>
        <p:txBody>
          <a:bodyPr/>
          <a:lstStyle/>
          <a:p>
            <a:r>
              <a:rPr lang="sv-SE" dirty="0"/>
              <a:t>Samtycke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4EBB03-9E2E-48DF-DA70-5B64D4D2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496" y="1903229"/>
            <a:ext cx="4140000" cy="4805915"/>
          </a:xfrm>
        </p:spPr>
        <p:txBody>
          <a:bodyPr/>
          <a:lstStyle/>
          <a:p>
            <a:pPr marR="0" algn="l"/>
            <a:r>
              <a:rPr lang="sv-SE" sz="1800" b="1" i="0" u="none" strike="noStrike" baseline="0" dirty="0">
                <a:latin typeface="Arial" panose="020B0604020202020204" pitchFamily="34" charset="0"/>
              </a:rPr>
              <a:t>Samtycke till att samla in och bevara prov inom vården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behövs inte om patienten samtycker till vården. </a:t>
            </a:r>
          </a:p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Tydligare bestämmelser om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vilken information som ska ges till provgivare.</a:t>
            </a:r>
            <a:endParaRPr lang="sv-SE" sz="1800" b="0" i="0" u="none" strike="noStrike" baseline="0" dirty="0">
              <a:latin typeface="Arial" panose="020B0604020202020204" pitchFamily="34" charset="0"/>
            </a:endParaRPr>
          </a:p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Om provgivaren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inte vill att prov ska sparas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ska provet som regel kastas. </a:t>
            </a:r>
          </a:p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En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begränsning av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samtycke eller att prov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inte får användas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ska dokumenteras i patientjournal eller register. 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0DDCC1-9BA8-3D52-5692-6C02017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6" y="1903229"/>
            <a:ext cx="4140000" cy="4412511"/>
          </a:xfrm>
        </p:spPr>
        <p:txBody>
          <a:bodyPr/>
          <a:lstStyle/>
          <a:p>
            <a:pPr marR="0" algn="l"/>
            <a:r>
              <a:rPr lang="sv-SE" sz="1800" b="1" i="0" u="none" strike="noStrike" baseline="0" dirty="0">
                <a:latin typeface="Arial" panose="020B0604020202020204" pitchFamily="34" charset="0"/>
              </a:rPr>
              <a:t>Prov från barn kan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om det finns särskilda skäl bevaras mot vårdnadshavares samtycke. Barnet ska få information och samtycka senast när denne fyller 18 år.</a:t>
            </a:r>
          </a:p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Prov får samlas in och bevaras för vård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utan samtycke ifrån </a:t>
            </a:r>
            <a:r>
              <a:rPr lang="sv-SE" sz="1800" b="1" i="0" u="none" strike="noStrike" baseline="0" dirty="0" err="1">
                <a:latin typeface="Arial" panose="020B0604020202020204" pitchFamily="34" charset="0"/>
              </a:rPr>
              <a:t>beslutsoförmögna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.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Men, oklarheter finns gällande användning av befintliga vårdprov för forskning. Regeringen utreder detta som en separat fråga.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48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C8D953-8646-3848-924F-439ACFB0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Fortsättning Samtycke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663EE4-E895-A94A-9B24-7DAFEFD26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Ett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nytt samtycke krävs inte för användning av bevarade vårdprov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för kvalitetssäkring, utvecklingsarbete och utbildning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inom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hälso-och sjukvården.</a:t>
            </a:r>
          </a:p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Prov som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tas specifikt för att bevaras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för kvalitetssäkring, utvecklingsarbete och utbildning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kräver samtycke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enligt biobankslagen.</a:t>
            </a:r>
          </a:p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För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forskning krävs inte samtycke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enligt biobankslagen. </a:t>
            </a:r>
            <a:r>
              <a:rPr lang="sv-SE" sz="1800" b="0" i="0" u="none" strike="noStrike" baseline="0" dirty="0" err="1">
                <a:latin typeface="Arial" panose="020B0604020202020204" pitchFamily="34" charset="0"/>
              </a:rPr>
              <a:t>Etikprövningslagen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 eller EU-förordningarna om kliniska prövningar ska tillämpas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03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852859-8EF8-9E3B-4B83-CE220CC7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2000"/>
            <a:ext cx="7200000" cy="1325563"/>
          </a:xfrm>
        </p:spPr>
        <p:txBody>
          <a:bodyPr/>
          <a:lstStyle/>
          <a:p>
            <a:r>
              <a:rPr lang="sv-SE" dirty="0"/>
              <a:t>Vad är sig likt från nuvarande biobankslag</a:t>
            </a:r>
            <a:endParaRPr lang="en-US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38374564-6AC1-9FAB-2485-A8DC569F9BAB}"/>
              </a:ext>
            </a:extLst>
          </p:cNvPr>
          <p:cNvSpPr txBox="1">
            <a:spLocks/>
          </p:cNvSpPr>
          <p:nvPr/>
        </p:nvSpPr>
        <p:spPr>
          <a:xfrm>
            <a:off x="2496809" y="2482850"/>
            <a:ext cx="72000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SzPct val="100000"/>
              <a:buFont typeface="Wingdings" panose="05000000000000000000" pitchFamily="2" charset="2"/>
              <a:buChar char="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80000"/>
              <a:buFont typeface="Calibri" panose="020F050202020403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303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300"/>
              </a:spcAft>
              <a:buFont typeface="Wingdings" panose="05000000000000000000" pitchFamily="2" charset="2"/>
              <a:buChar char="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17462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300"/>
              </a:spcAft>
              <a:buSzPct val="80000"/>
              <a:buFont typeface="Calibri" panose="020F0502020204030204" pitchFamily="34" charset="0"/>
              <a:buChar char="○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Syftet med lagen är densamma</a:t>
            </a:r>
          </a:p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Bara identifierbara prover omfattas</a:t>
            </a:r>
          </a:p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Etikprövning krävs för ändamålet forskning</a:t>
            </a:r>
          </a:p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Samtycke regleras fortsatt av </a:t>
            </a:r>
            <a:r>
              <a:rPr kumimoji="0" lang="sv-SE" sz="1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Etikprövningslagen</a:t>
            </a: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(EPL)</a:t>
            </a:r>
          </a:p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IVO är tillsynsmyndighet</a:t>
            </a:r>
          </a:p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Prover som lämnas ut ska kodas (som utgångspunkt)</a:t>
            </a:r>
          </a:p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Skyldighet att förstöra ett prov flyttas från föreskrift till lag</a:t>
            </a:r>
          </a:p>
          <a:p>
            <a:pPr indent="-252000">
              <a:lnSpc>
                <a:spcPct val="90000"/>
              </a:lnSpc>
              <a:spcBef>
                <a:spcPts val="1200"/>
              </a:spcBef>
              <a:defRPr/>
            </a:pPr>
            <a:r>
              <a:rPr kumimoji="0" lang="sv-SE" sz="1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Krav på förvaring av prov kvarstår, etc.</a:t>
            </a:r>
          </a:p>
        </p:txBody>
      </p:sp>
    </p:spTree>
    <p:extLst>
      <p:ext uri="{BB962C8B-B14F-4D97-AF65-F5344CB8AC3E}">
        <p14:creationId xmlns:p14="http://schemas.microsoft.com/office/powerpoint/2010/main" val="27700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bord">
            <a:extLst>
              <a:ext uri="{FF2B5EF4-FFF2-40B4-BE49-F238E27FC236}">
                <a16:creationId xmlns:a16="http://schemas.microsoft.com/office/drawing/2014/main" id="{4DF0F1A5-6958-C74D-0585-C650747A563F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161367"/>
            <a:ext cx="8640000" cy="4536000"/>
          </a:xfrm>
          <a:noFill/>
        </p:spPr>
      </p:pic>
      <p:pic>
        <p:nvPicPr>
          <p:cNvPr id="5" name="Google Shape;333;p36">
            <a:extLst>
              <a:ext uri="{FF2B5EF4-FFF2-40B4-BE49-F238E27FC236}">
                <a16:creationId xmlns:a16="http://schemas.microsoft.com/office/drawing/2014/main" id="{65416CE7-F0C5-145F-B850-9CB6E38F1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983" y="5837813"/>
            <a:ext cx="1907177" cy="84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16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text">
            <a:extLst>
              <a:ext uri="{FF2B5EF4-FFF2-40B4-BE49-F238E27FC236}">
                <a16:creationId xmlns:a16="http://schemas.microsoft.com/office/drawing/2014/main" id="{1F062BAE-90E4-497C-175F-12B84660076C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05" y="1135062"/>
            <a:ext cx="6795783" cy="4988151"/>
          </a:xfrm>
        </p:spPr>
      </p:pic>
    </p:spTree>
    <p:extLst>
      <p:ext uri="{BB962C8B-B14F-4D97-AF65-F5344CB8AC3E}">
        <p14:creationId xmlns:p14="http://schemas.microsoft.com/office/powerpoint/2010/main" val="366989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436ED-7555-6A80-4633-C7B80999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3600" b="1" i="0" u="none" strike="noStrike" baseline="0" dirty="0">
                <a:latin typeface="Arial" panose="020B0604020202020204" pitchFamily="34" charset="0"/>
              </a:rPr>
              <a:t>Regional kontaktperson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E76269-5950-A5E7-391E-35AC702D2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297562"/>
            <a:ext cx="7200000" cy="2459165"/>
          </a:xfrm>
        </p:spPr>
        <p:txBody>
          <a:bodyPr/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602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Varje region har utsett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en person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som är det nationella införandeprojektets regionala kontakt. </a:t>
            </a:r>
          </a:p>
          <a:p>
            <a:pPr marR="7490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I införandeprojektet ingår också regionernas Biobanksamordnare, regionala biobankscentrum (RBC) och regionernas operativa biobanksservice.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60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B5A70F-9C74-766E-B5BD-2B4791CE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835535"/>
          </a:xfrm>
        </p:spPr>
        <p:txBody>
          <a:bodyPr anchor="b">
            <a:normAutofit/>
          </a:bodyPr>
          <a:lstStyle/>
          <a:p>
            <a:r>
              <a:rPr lang="sv-SE" dirty="0"/>
              <a:t>Lokal Arbetsgrupp Region Värmland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0246F5-999E-E36B-3A4F-A298F7432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496" y="2484000"/>
            <a:ext cx="4140000" cy="324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DSO-Erik Franzen</a:t>
            </a:r>
          </a:p>
          <a:p>
            <a:pPr>
              <a:lnSpc>
                <a:spcPct val="90000"/>
              </a:lnSpc>
            </a:pPr>
            <a:r>
              <a:rPr lang="sv-SE" dirty="0"/>
              <a:t>Jurist- Emma Brunzell</a:t>
            </a:r>
          </a:p>
          <a:p>
            <a:pPr>
              <a:lnSpc>
                <a:spcPct val="90000"/>
              </a:lnSpc>
            </a:pPr>
            <a:r>
              <a:rPr lang="sv-SE" dirty="0"/>
              <a:t>Cosmic- Henrik Sandberg/Michael Almkvist </a:t>
            </a:r>
          </a:p>
          <a:p>
            <a:pPr>
              <a:lnSpc>
                <a:spcPct val="90000"/>
              </a:lnSpc>
            </a:pPr>
            <a:r>
              <a:rPr lang="sv-SE" dirty="0"/>
              <a:t>Verksamhetschef Labbmedicin- Charlotta Gestblom</a:t>
            </a:r>
          </a:p>
          <a:p>
            <a:pPr>
              <a:lnSpc>
                <a:spcPct val="90000"/>
              </a:lnSpc>
            </a:pPr>
            <a:r>
              <a:rPr lang="sv-SE" dirty="0"/>
              <a:t>Enhetschef Kemi- Ann Skarfelt</a:t>
            </a:r>
          </a:p>
          <a:p>
            <a:pPr>
              <a:lnSpc>
                <a:spcPct val="90000"/>
              </a:lnSpc>
            </a:pPr>
            <a:r>
              <a:rPr lang="sv-SE" dirty="0"/>
              <a:t>IT-förvaltning/Labbmedicin-Diana Schmidt</a:t>
            </a:r>
          </a:p>
          <a:p>
            <a:pPr>
              <a:lnSpc>
                <a:spcPct val="90000"/>
              </a:lnSpc>
            </a:pPr>
            <a:endParaRPr lang="sv-SE" sz="1700" dirty="0"/>
          </a:p>
          <a:p>
            <a:pPr>
              <a:lnSpc>
                <a:spcPct val="90000"/>
              </a:lnSpc>
            </a:pPr>
            <a:endParaRPr lang="sv-SE" sz="17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F6A3E96-062D-12F7-F231-2C7EDA98B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6" y="2484000"/>
            <a:ext cx="4140000" cy="3240000"/>
          </a:xfrm>
        </p:spPr>
        <p:txBody>
          <a:bodyPr/>
          <a:lstStyle/>
          <a:p>
            <a:r>
              <a:rPr lang="sv-SE" sz="2000" dirty="0"/>
              <a:t>Område vårdkvalité- Petra Lundgren</a:t>
            </a:r>
            <a:endParaRPr lang="en-US" dirty="0"/>
          </a:p>
          <a:p>
            <a:r>
              <a:rPr lang="en-US" dirty="0"/>
              <a:t>Område SlutenVård-Maria Berglund</a:t>
            </a:r>
          </a:p>
          <a:p>
            <a:r>
              <a:rPr lang="en-US" dirty="0"/>
              <a:t>Område Öppenvård- ? </a:t>
            </a:r>
          </a:p>
          <a:p>
            <a:r>
              <a:rPr lang="sv-SE" sz="2000" dirty="0"/>
              <a:t>Kommunikatör-Mats Andersson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0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9C86FC-535A-14DA-BE72-884008C3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212651"/>
            <a:ext cx="7200000" cy="1201480"/>
          </a:xfrm>
        </p:spPr>
        <p:txBody>
          <a:bodyPr/>
          <a:lstStyle/>
          <a:p>
            <a:r>
              <a:rPr lang="sv-SE" sz="3600" b="1" i="0" u="none" strike="noStrike" baseline="0" dirty="0">
                <a:latin typeface="Arial" panose="020B0604020202020204" pitchFamily="34" charset="0"/>
              </a:rPr>
              <a:t>    Att göra i Regionerna</a:t>
            </a:r>
            <a:br>
              <a:rPr lang="sv-SE" sz="3600" b="0" i="0" u="none" strike="noStrike" baseline="0" dirty="0">
                <a:latin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017C37-0DC4-08DB-5DC9-2528E79B1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637413"/>
            <a:ext cx="7200000" cy="3466215"/>
          </a:xfrm>
        </p:spPr>
        <p:txBody>
          <a:bodyPr/>
          <a:lstStyle/>
          <a:p>
            <a:pPr marR="0" algn="l">
              <a:buFont typeface="Wingdings" panose="05000000000000000000" pitchFamily="2" charset="2"/>
              <a:buChar char="q"/>
            </a:pPr>
            <a:r>
              <a:rPr lang="sv-SE" sz="1800" b="0" i="0" u="none" strike="noStrike" baseline="0" dirty="0">
                <a:latin typeface="Arial" panose="020B0604020202020204" pitchFamily="34" charset="0"/>
              </a:rPr>
              <a:t>Förbereda för utbildning av berörd personal.</a:t>
            </a:r>
          </a:p>
          <a:p>
            <a:pPr marR="0" algn="l">
              <a:buFont typeface="Wingdings" panose="05000000000000000000" pitchFamily="2" charset="2"/>
              <a:buChar char="q"/>
            </a:pPr>
            <a:r>
              <a:rPr lang="sv-SE" sz="1800" b="0" i="0" u="none" strike="noStrike" baseline="0" dirty="0">
                <a:latin typeface="Arial" panose="020B0604020202020204" pitchFamily="34" charset="0"/>
              </a:rPr>
              <a:t>Anpassningar i LIS.</a:t>
            </a:r>
          </a:p>
          <a:p>
            <a:pPr marR="0" algn="l">
              <a:buFont typeface="Wingdings" panose="05000000000000000000" pitchFamily="2" charset="2"/>
              <a:buChar char="q"/>
            </a:pPr>
            <a:r>
              <a:rPr lang="sv-SE" sz="1800" b="0" i="0" u="none" strike="noStrike" baseline="0" dirty="0">
                <a:latin typeface="Arial" panose="020B0604020202020204" pitchFamily="34" charset="0"/>
              </a:rPr>
              <a:t>Anpassningar i remiss och svarssystem (ROS) eller motsvarande.</a:t>
            </a:r>
          </a:p>
          <a:p>
            <a:pPr marR="0" algn="l">
              <a:buFont typeface="Wingdings" panose="05000000000000000000" pitchFamily="2" charset="2"/>
              <a:buChar char="q"/>
            </a:pPr>
            <a:r>
              <a:rPr lang="sv-SE" sz="1800" b="0" i="0" u="none" strike="noStrike" baseline="0" dirty="0">
                <a:latin typeface="Arial" panose="020B0604020202020204" pitchFamily="34" charset="0"/>
              </a:rPr>
              <a:t>Införa nya kallelsetexter.</a:t>
            </a:r>
          </a:p>
          <a:p>
            <a:pPr marR="0" algn="l">
              <a:buFont typeface="Wingdings" panose="05000000000000000000" pitchFamily="2" charset="2"/>
              <a:buChar char="q"/>
            </a:pPr>
            <a:r>
              <a:rPr lang="sv-SE" sz="1800" b="0" i="0" u="none" strike="noStrike" baseline="0" dirty="0">
                <a:latin typeface="Arial" panose="020B0604020202020204" pitchFamily="34" charset="0"/>
              </a:rPr>
              <a:t>Kartlägga regionala målgrupper och kanaler för att kunna skicka info till berörd personal. </a:t>
            </a:r>
          </a:p>
          <a:p>
            <a:pPr marR="0" algn="l">
              <a:buFont typeface="Wingdings" panose="05000000000000000000" pitchFamily="2" charset="2"/>
              <a:buChar char="q"/>
            </a:pPr>
            <a:r>
              <a:rPr lang="sv-SE" sz="1800" b="0" i="0" u="none" strike="noStrike" baseline="0" dirty="0">
                <a:latin typeface="Arial" panose="020B0604020202020204" pitchFamily="34" charset="0"/>
              </a:rPr>
              <a:t>Distribuera informationsmaterial (väntrum, digitala skärmar med mera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570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text&#10;&#10;Automatiskt genererad beskrivning">
            <a:extLst>
              <a:ext uri="{FF2B5EF4-FFF2-40B4-BE49-F238E27FC236}">
                <a16:creationId xmlns:a16="http://schemas.microsoft.com/office/drawing/2014/main" id="{69DBD556-D955-4CF7-5241-E109B60C768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43" y="1134737"/>
            <a:ext cx="6727371" cy="5282392"/>
          </a:xfrm>
          <a:noFill/>
        </p:spPr>
      </p:pic>
      <p:pic>
        <p:nvPicPr>
          <p:cNvPr id="7" name="Google Shape;333;p36">
            <a:extLst>
              <a:ext uri="{FF2B5EF4-FFF2-40B4-BE49-F238E27FC236}">
                <a16:creationId xmlns:a16="http://schemas.microsoft.com/office/drawing/2014/main" id="{6E62069E-4FA4-D6B2-5CDF-0EF6417E3B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284" y="5723263"/>
            <a:ext cx="1907177" cy="84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6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A87A7-1D9E-3F35-8962-B3845817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1325563"/>
          </a:xfrm>
        </p:spPr>
        <p:txBody>
          <a:bodyPr anchor="b"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84C659-DE3A-E585-86AA-08AD6F332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496" y="2484000"/>
            <a:ext cx="4140000" cy="3240000"/>
          </a:xfrm>
        </p:spPr>
        <p:txBody>
          <a:bodyPr>
            <a:normAutofit/>
          </a:bodyPr>
          <a:lstStyle/>
          <a:p>
            <a:r>
              <a:rPr lang="sv-SE" altLang="sv-SE"/>
              <a:t>Vad är en biobank och varför behövs biobanksprov?</a:t>
            </a:r>
          </a:p>
          <a:p>
            <a:r>
              <a:rPr lang="sv-SE" altLang="sv-SE"/>
              <a:t>Nuvarande Biobankslag</a:t>
            </a:r>
          </a:p>
          <a:p>
            <a:r>
              <a:rPr lang="sv-SE" altLang="sv-SE"/>
              <a:t>Nya biobankslagen</a:t>
            </a:r>
          </a:p>
          <a:p>
            <a:r>
              <a:rPr lang="sv-SE" altLang="sv-SE"/>
              <a:t>Vad påverkas av den nya lagen</a:t>
            </a:r>
          </a:p>
          <a:p>
            <a:r>
              <a:rPr lang="sv-SE" altLang="sv-SE"/>
              <a:t>Införandeprojektet i korthet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Google Shape;333;p36">
            <a:extLst>
              <a:ext uri="{FF2B5EF4-FFF2-40B4-BE49-F238E27FC236}">
                <a16:creationId xmlns:a16="http://schemas.microsoft.com/office/drawing/2014/main" id="{07B8F8CF-B730-BF82-F500-6E79A8009E94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6273495" y="3164833"/>
            <a:ext cx="4568675" cy="1878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42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89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2FB7B-91BC-2983-D65B-5EA8ADB2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biobank och varför!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1A6279-B98E-3335-995D-3145917471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En </a:t>
            </a:r>
            <a:r>
              <a:rPr lang="sv-SE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biobank</a:t>
            </a:r>
            <a:r>
              <a:rPr lang="sv-SE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 är en samling prov som tagits från människa eller foster och som samlas in, analyseras, förvaras och tillgängliggörs utifrån gällande lagstiftning. Vanligast är att det är prov tagna i hälso- och sjukvården för vårdändamål men det kan också vara prov som tagits och förvaras för forskning.</a:t>
            </a:r>
            <a:endParaRPr lang="en-US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9FF57C7-B0D3-BEE7-2306-007A366E42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sv-SE" dirty="0"/>
              <a:t>Säkra att en provgivare vid ett </a:t>
            </a:r>
            <a:r>
              <a:rPr lang="sv-SE" b="1" dirty="0"/>
              <a:t>framtida vårdtillfälle ska få en säker diagnostik samt rätt vård och behandling</a:t>
            </a:r>
            <a:br>
              <a:rPr lang="sv-SE" dirty="0"/>
            </a:br>
            <a:endParaRPr lang="sv-SE" dirty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sv-SE" dirty="0"/>
              <a:t>Medicinsk forskning och klinisk prövning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sv-SE" dirty="0"/>
              <a:t>Utbildning, kvalitetssäkring och metodutveckling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742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3F8C1F6-6000-B125-CD32-103F80857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823912"/>
          </a:xfrm>
        </p:spPr>
        <p:txBody>
          <a:bodyPr/>
          <a:lstStyle/>
          <a:p>
            <a:r>
              <a:rPr lang="en-US" dirty="0"/>
              <a:t>Klinisk patologi och cytologi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C9297C-92A0-0A88-D883-83D5733A9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823912"/>
          </a:xfrm>
        </p:spPr>
        <p:txBody>
          <a:bodyPr/>
          <a:lstStyle/>
          <a:p>
            <a:r>
              <a:rPr lang="en-US" dirty="0"/>
              <a:t>Klinisk mikrobiologi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D5E602-2BF2-BD22-E30D-3EBAB6E3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09" y="585044"/>
            <a:ext cx="8640000" cy="710252"/>
          </a:xfrm>
        </p:spPr>
        <p:txBody>
          <a:bodyPr anchor="b">
            <a:normAutofit/>
          </a:bodyPr>
          <a:lstStyle/>
          <a:p>
            <a:r>
              <a:rPr lang="en-US" dirty="0"/>
              <a:t>Vårdprovsamlingar Region Värmland</a:t>
            </a:r>
          </a:p>
        </p:txBody>
      </p:sp>
      <p:pic>
        <p:nvPicPr>
          <p:cNvPr id="4" name="Platshållare för innehåll 3" descr="En bild som visar bord">
            <a:extLst>
              <a:ext uri="{FF2B5EF4-FFF2-40B4-BE49-F238E27FC236}">
                <a16:creationId xmlns:a16="http://schemas.microsoft.com/office/drawing/2014/main" id="{8C665008-52C6-34CC-3720-73389FE0310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79459" y="2484000"/>
            <a:ext cx="3134700" cy="3240000"/>
          </a:xfrm>
          <a:noFill/>
        </p:spPr>
      </p:pic>
      <p:pic>
        <p:nvPicPr>
          <p:cNvPr id="6" name="Bildobjekt 5" descr="En bild som visar bord&#10;&#10;Automatiskt genererad beskrivning">
            <a:extLst>
              <a:ext uri="{FF2B5EF4-FFF2-40B4-BE49-F238E27FC236}">
                <a16:creationId xmlns:a16="http://schemas.microsoft.com/office/drawing/2014/main" id="{612EA3EE-A254-EEB9-CA80-BBA7AC1C7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09" y="2867175"/>
            <a:ext cx="4140000" cy="247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21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FB2F2-7C94-1264-EBBB-83989BCF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1325563"/>
          </a:xfrm>
        </p:spPr>
        <p:txBody>
          <a:bodyPr anchor="b">
            <a:normAutofit/>
          </a:bodyPr>
          <a:lstStyle/>
          <a:p>
            <a:r>
              <a:rPr lang="sv-SE" dirty="0"/>
              <a:t>Biobankslagen idag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EE6936-854E-BDDC-F170-FDF0BF235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496" y="2484000"/>
            <a:ext cx="4140000" cy="121613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Clr>
                <a:schemeClr val="dk1"/>
              </a:buClr>
              <a:buSzPts val="2800"/>
              <a:buNone/>
            </a:pPr>
            <a:r>
              <a:rPr lang="sv-SE" sz="1900" dirty="0"/>
              <a:t>Lag (2002:297)</a:t>
            </a: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ts val="2800"/>
              <a:buNone/>
            </a:pPr>
            <a:r>
              <a:rPr lang="sv-SE" sz="1900" dirty="0"/>
              <a:t>Trädde i kraft 2003-01-01</a:t>
            </a: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ts val="2800"/>
              <a:buNone/>
            </a:pPr>
            <a:r>
              <a:rPr lang="sv-SE" sz="1900" dirty="0"/>
              <a:t>Inkluderar prover tagna innan 2003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sv-SE" sz="1900" dirty="0"/>
          </a:p>
          <a:p>
            <a:pPr>
              <a:lnSpc>
                <a:spcPct val="90000"/>
              </a:lnSpc>
            </a:pPr>
            <a:endParaRPr lang="sv-SE" sz="1900" dirty="0"/>
          </a:p>
        </p:txBody>
      </p:sp>
      <p:pic>
        <p:nvPicPr>
          <p:cNvPr id="4" name="Google Shape;253;p28">
            <a:extLst>
              <a:ext uri="{FF2B5EF4-FFF2-40B4-BE49-F238E27FC236}">
                <a16:creationId xmlns:a16="http://schemas.microsoft.com/office/drawing/2014/main" id="{65351435-80B1-4D2B-DB5A-D3E86D872B71}"/>
              </a:ext>
            </a:extLst>
          </p:cNvPr>
          <p:cNvPicPr preferRelativeResize="0"/>
          <p:nvPr/>
        </p:nvPicPr>
        <p:blipFill rotWithShape="1">
          <a:blip r:embed="rId2"/>
          <a:srcRect l="2826" r="12843" b="2"/>
          <a:stretch/>
        </p:blipFill>
        <p:spPr>
          <a:xfrm>
            <a:off x="6273496" y="2484001"/>
            <a:ext cx="4140000" cy="293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36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76F42-B49C-1EDA-E171-425B7C4C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lag beslutad 2023-01-25</a:t>
            </a:r>
            <a:br>
              <a:rPr lang="sv-SE" dirty="0"/>
            </a:br>
            <a:r>
              <a:rPr lang="sv-SE" dirty="0"/>
              <a:t>     Träder i kraft 2023-07-01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C5FDCE-2132-F20D-60CB-344B8D0FC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sz="1800" b="0" i="0" u="none" strike="noStrike" baseline="0" dirty="0">
              <a:latin typeface="Arial" panose="020B0604020202020204" pitchFamily="34" charset="0"/>
            </a:endParaRPr>
          </a:p>
          <a:p>
            <a:pPr marR="0" algn="l"/>
            <a:r>
              <a:rPr lang="sv-SE" sz="1800" b="1" i="0" u="none" strike="noStrike" baseline="0" dirty="0">
                <a:latin typeface="Arial" panose="020B0604020202020204" pitchFamily="34" charset="0"/>
              </a:rPr>
              <a:t>25 januari 2023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-riksdagen fattade beslut om en ny biobankslag.</a:t>
            </a:r>
          </a:p>
          <a:p>
            <a:pPr marR="0" algn="l"/>
            <a:r>
              <a:rPr lang="sv-SE" sz="1800" b="1" i="0" u="none" strike="noStrike" baseline="0" dirty="0">
                <a:latin typeface="Arial" panose="020B0604020202020204" pitchFamily="34" charset="0"/>
              </a:rPr>
              <a:t>1 juli 2023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-den nya biobankslagen träder i kraft.</a:t>
            </a:r>
          </a:p>
          <a:p>
            <a:pPr marR="0" algn="l"/>
            <a:r>
              <a:rPr lang="sv-SE" sz="1800" b="1" i="0" u="none" strike="noStrike" baseline="0" dirty="0">
                <a:latin typeface="Arial" panose="020B0604020202020204" pitchFamily="34" charset="0"/>
              </a:rPr>
              <a:t>PreliminärtQ1 2024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-Socialstyrelsens föreskrifter börjar tillämpas.</a:t>
            </a:r>
          </a:p>
          <a:p>
            <a:pPr marR="7672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Beslut: En ny biobankslag Socialutskottets Betänkande 2022/23:SoU4 –Riksdagen</a:t>
            </a:r>
          </a:p>
          <a:p>
            <a:pPr marR="76720" algn="l"/>
            <a:r>
              <a:rPr lang="sv-SE" sz="1800" dirty="0">
                <a:latin typeface="Arial" panose="020B0604020202020204" pitchFamily="34" charset="0"/>
              </a:rPr>
              <a:t>Syftet är det samma men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552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FED6F5-69AD-6EE8-832D-98FC7F5E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870401"/>
            <a:ext cx="7200000" cy="810618"/>
          </a:xfrm>
        </p:spPr>
        <p:txBody>
          <a:bodyPr/>
          <a:lstStyle/>
          <a:p>
            <a:r>
              <a:rPr lang="sv-SE" dirty="0"/>
              <a:t>Vad innebär införande projektet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B0A2BA-AE02-41C0-0A76-880A2C6AE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022764"/>
            <a:ext cx="7200000" cy="3768436"/>
          </a:xfrm>
        </p:spPr>
        <p:txBody>
          <a:bodyPr/>
          <a:lstStyle/>
          <a:p>
            <a:pPr marL="285750" indent="-285750" defTabSz="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En </a:t>
            </a:r>
            <a:r>
              <a:rPr lang="sv-SE" sz="2000" b="1" dirty="0"/>
              <a:t>nationell samordning</a:t>
            </a:r>
            <a:r>
              <a:rPr lang="sv-SE" sz="2000" dirty="0"/>
              <a:t> och </a:t>
            </a:r>
            <a:r>
              <a:rPr lang="sv-SE" sz="2000" b="1" dirty="0"/>
              <a:t>enhetlig tillämpning </a:t>
            </a:r>
            <a:r>
              <a:rPr lang="sv-SE" sz="2000" dirty="0"/>
              <a:t>av den nya biobankslagen.</a:t>
            </a:r>
          </a:p>
          <a:p>
            <a:pPr marL="285750" indent="-285750" defTabSz="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Minskade kostnader </a:t>
            </a:r>
            <a:r>
              <a:rPr lang="sv-SE" sz="2000" dirty="0"/>
              <a:t>för regionerna för att införa och efterleva lagen</a:t>
            </a:r>
            <a:r>
              <a:rPr lang="sv-SE" sz="2000" dirty="0">
                <a:solidFill>
                  <a:srgbClr val="000000"/>
                </a:solidFill>
              </a:rPr>
              <a:t>.</a:t>
            </a:r>
          </a:p>
          <a:p>
            <a:pPr marL="285750" indent="-285750" defTabSz="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Lika bemötande</a:t>
            </a:r>
            <a:r>
              <a:rPr lang="sv-SE" sz="2000" dirty="0"/>
              <a:t> oavsett var en patient söker vård och/eller deltar i en studie.</a:t>
            </a:r>
          </a:p>
          <a:p>
            <a:pPr marL="285750" indent="-285750" defTabSz="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Ökad tillgänglighet </a:t>
            </a:r>
            <a:r>
              <a:rPr lang="sv-SE" sz="2000" dirty="0"/>
              <a:t>av prov </a:t>
            </a:r>
            <a:br>
              <a:rPr lang="sv-SE" sz="2000" dirty="0"/>
            </a:br>
            <a:r>
              <a:rPr lang="sv-SE" sz="2000" dirty="0"/>
              <a:t>tagna i sjukvården för forskning, </a:t>
            </a:r>
            <a:br>
              <a:rPr lang="sv-SE" sz="2000" dirty="0"/>
            </a:br>
            <a:r>
              <a:rPr lang="sv-SE" sz="2000" dirty="0"/>
              <a:t>kliniska prövningar av läkemedel </a:t>
            </a:r>
            <a:br>
              <a:rPr lang="sv-SE" sz="2000" dirty="0"/>
            </a:br>
            <a:r>
              <a:rPr lang="sv-SE" sz="2000" dirty="0"/>
              <a:t>och medicinteknik.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400" dirty="0">
              <a:highlight>
                <a:srgbClr val="FFFF00"/>
              </a:highlight>
              <a:ea typeface="PT Sans" panose="020B0503020203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8D9301-16FD-7B9D-A7AE-B1B6402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97E6-CF12-4E22-822A-3B3D603BAC3F}" type="datetime1">
              <a:rPr lang="sv-SE" smtClean="0"/>
              <a:t>2023-05-29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3E7F8-F1DB-9F0D-C2EE-42137C24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Ny biobankslag 2023</a:t>
            </a:r>
          </a:p>
        </p:txBody>
      </p:sp>
    </p:spTree>
    <p:extLst>
      <p:ext uri="{BB962C8B-B14F-4D97-AF65-F5344CB8AC3E}">
        <p14:creationId xmlns:p14="http://schemas.microsoft.com/office/powerpoint/2010/main" val="135463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CFB3F-9E33-CCCC-F4B6-5A337BD6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1325563"/>
          </a:xfrm>
        </p:spPr>
        <p:txBody>
          <a:bodyPr anchor="b">
            <a:normAutofit/>
          </a:bodyPr>
          <a:lstStyle/>
          <a:p>
            <a:r>
              <a:rPr lang="sv-SE" altLang="sv-SE"/>
              <a:t>Vilka påverkas av den nya biobankslagen?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3286AB-D2C2-0C3F-95AA-EF250A44C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496" y="2484000"/>
            <a:ext cx="4140000" cy="32400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Huvudmän och verksamheter som använder prov som omfattas av biobankslagen, framförallt hälso- och sjukvård, akademi och industri.</a:t>
            </a:r>
          </a:p>
          <a:p>
            <a:r>
              <a:rPr lang="sv-SE" dirty="0"/>
              <a:t>Verksamheter inom vården där prov beställs, tas, analyseras och förvaras.</a:t>
            </a:r>
          </a:p>
          <a:p>
            <a:r>
              <a:rPr lang="sv-SE" dirty="0"/>
              <a:t>Patienter och provgivare </a:t>
            </a:r>
          </a:p>
          <a:p>
            <a:r>
              <a:rPr lang="sv-SE" dirty="0"/>
              <a:t>Leverantörer av regionernas IT- System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text, inomhus&#10;&#10;Automatiskt genererad beskrivning">
            <a:extLst>
              <a:ext uri="{FF2B5EF4-FFF2-40B4-BE49-F238E27FC236}">
                <a16:creationId xmlns:a16="http://schemas.microsoft.com/office/drawing/2014/main" id="{FEE34812-3331-C6D8-672B-43BD54E6A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96" y="3219075"/>
            <a:ext cx="4140000" cy="176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16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79EC0A-5595-C924-AD1E-79226509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644149"/>
          </a:xfrm>
        </p:spPr>
        <p:txBody>
          <a:bodyPr/>
          <a:lstStyle/>
          <a:p>
            <a:br>
              <a:rPr lang="sv-S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3600" b="1" i="0" u="none" strike="noStrike" baseline="0" dirty="0">
                <a:latin typeface="Arial" panose="020B0604020202020204" pitchFamily="34" charset="0"/>
              </a:rPr>
              <a:t>Nya biobankslagen i korthet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0627E3-1188-1382-7A17-87A4B299B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496" y="2126512"/>
            <a:ext cx="4140000" cy="4412510"/>
          </a:xfrm>
        </p:spPr>
        <p:txBody>
          <a:bodyPr/>
          <a:lstStyle/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Enbart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identifierbara prov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omfattas.</a:t>
            </a:r>
          </a:p>
          <a:p>
            <a:pPr marR="0" algn="l"/>
            <a:r>
              <a:rPr lang="sv-SE" sz="1800" b="1" i="0" u="none" strike="noStrike" baseline="0" dirty="0">
                <a:latin typeface="Arial" panose="020B0604020202020204" pitchFamily="34" charset="0"/>
              </a:rPr>
              <a:t>Ändamålen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för vilka prov samlas in, bevaras och används styr biobankslagens tillämplighet. </a:t>
            </a:r>
          </a:p>
          <a:p>
            <a:pPr marR="0"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Prov som analyseras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inom nio månader från provtagningstillfället och förstörs omedelbart efter analysen </a:t>
            </a:r>
            <a:r>
              <a:rPr lang="sv-SE" sz="1800" b="0" i="0" u="none" strike="noStrike" baseline="0" dirty="0">
                <a:latin typeface="Arial" panose="020B0604020202020204" pitchFamily="34" charset="0"/>
              </a:rPr>
              <a:t>omfattas inte av biobankslagen.</a:t>
            </a:r>
          </a:p>
          <a:p>
            <a:r>
              <a:rPr lang="sv-SE" sz="2000" b="0" i="0" u="none" strike="noStrike" baseline="0" dirty="0">
                <a:latin typeface="Arial" panose="020B0604020202020204" pitchFamily="34" charset="0"/>
              </a:rPr>
              <a:t>Generell </a:t>
            </a:r>
            <a:r>
              <a:rPr lang="sv-SE" sz="2000" b="1" i="0" u="none" strike="noStrike" baseline="0" dirty="0">
                <a:latin typeface="Arial" panose="020B0604020202020204" pitchFamily="34" charset="0"/>
              </a:rPr>
              <a:t>subsidiaritet </a:t>
            </a:r>
            <a:r>
              <a:rPr lang="sv-SE" sz="2000" b="0" i="0" u="none" strike="noStrike" baseline="0" dirty="0">
                <a:latin typeface="Arial" panose="020B0604020202020204" pitchFamily="34" charset="0"/>
              </a:rPr>
              <a:t>tas bort. </a:t>
            </a:r>
          </a:p>
          <a:p>
            <a:r>
              <a:rPr lang="sv-SE" sz="2000" b="1" i="0" u="none" strike="noStrike" baseline="0" dirty="0">
                <a:latin typeface="Arial" panose="020B0604020202020204" pitchFamily="34" charset="0"/>
              </a:rPr>
              <a:t>Sekundärbiobanker </a:t>
            </a:r>
            <a:r>
              <a:rPr lang="sv-SE" sz="2000" b="0" i="0" u="none" strike="noStrike" baseline="0" dirty="0">
                <a:latin typeface="Arial" panose="020B0604020202020204" pitchFamily="34" charset="0"/>
              </a:rPr>
              <a:t>tas bort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A0373D-0B2C-1D63-AE3F-617294BAD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6" y="2126513"/>
            <a:ext cx="4140000" cy="3912780"/>
          </a:xfrm>
        </p:spPr>
        <p:txBody>
          <a:bodyPr/>
          <a:lstStyle/>
          <a:p>
            <a:pPr marR="0" algn="l"/>
            <a:r>
              <a:rPr lang="sv-SE" sz="2000" b="1" i="0" u="none" strike="noStrike" baseline="0" dirty="0">
                <a:latin typeface="Arial" panose="020B0604020202020204" pitchFamily="34" charset="0"/>
              </a:rPr>
              <a:t>Prov får bevaras utomlands</a:t>
            </a:r>
            <a:r>
              <a:rPr lang="sv-SE" sz="2000" b="0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pPr marR="0" algn="l"/>
            <a:r>
              <a:rPr lang="sv-SE" sz="2000" b="0" i="0" u="none" strike="noStrike" baseline="0" dirty="0">
                <a:latin typeface="Arial" panose="020B0604020202020204" pitchFamily="34" charset="0"/>
              </a:rPr>
              <a:t>Prov får bara </a:t>
            </a:r>
            <a:r>
              <a:rPr lang="sv-SE" sz="2000" b="1" i="0" u="none" strike="noStrike" baseline="0" dirty="0">
                <a:latin typeface="Arial" panose="020B0604020202020204" pitchFamily="34" charset="0"/>
              </a:rPr>
              <a:t>lämnas ut till juridiska personer</a:t>
            </a:r>
            <a:r>
              <a:rPr lang="sv-SE" sz="2000" b="0" i="0" u="none" strike="noStrike" baseline="0" dirty="0">
                <a:latin typeface="Arial" panose="020B0604020202020204" pitchFamily="34" charset="0"/>
              </a:rPr>
              <a:t>. Tillgängliggörandet kan ske genom att prov utlämnas, skickas för åtgärd eller att provsamling/biobank överlåts.</a:t>
            </a:r>
          </a:p>
          <a:p>
            <a:pPr marR="0" algn="l"/>
            <a:r>
              <a:rPr lang="sv-SE" sz="2000" b="0" i="0" u="none" strike="noStrike" baseline="0" dirty="0">
                <a:latin typeface="Arial" panose="020B0604020202020204" pitchFamily="34" charset="0"/>
              </a:rPr>
              <a:t>En provsamling kan </a:t>
            </a:r>
            <a:r>
              <a:rPr lang="sv-SE" sz="2000" b="1" i="0" u="none" strike="noStrike" baseline="0" dirty="0">
                <a:latin typeface="Arial" panose="020B0604020202020204" pitchFamily="34" charset="0"/>
              </a:rPr>
              <a:t>utlämnas mer än en gång</a:t>
            </a:r>
            <a:r>
              <a:rPr lang="sv-SE" sz="20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R="0" algn="l"/>
            <a:r>
              <a:rPr lang="sv-SE" sz="2000" b="0" i="0" u="none" strike="noStrike" baseline="0" dirty="0">
                <a:latin typeface="Arial" panose="020B0604020202020204" pitchFamily="34" charset="0"/>
              </a:rPr>
              <a:t>Tydligare regler om </a:t>
            </a:r>
            <a:r>
              <a:rPr lang="sv-SE" sz="2000" b="1" i="0" u="none" strike="noStrike" baseline="0" dirty="0">
                <a:latin typeface="Arial" panose="020B0604020202020204" pitchFamily="34" charset="0"/>
              </a:rPr>
              <a:t>avidentifiering</a:t>
            </a:r>
            <a:r>
              <a:rPr lang="sv-SE" sz="20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052313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2787</TotalTime>
  <Words>923</Words>
  <Application>Microsoft Office PowerPoint</Application>
  <PresentationFormat>Bredbild</PresentationFormat>
  <Paragraphs>109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PT Sans</vt:lpstr>
      <vt:lpstr>Wingdings</vt:lpstr>
      <vt:lpstr>Region Varmland</vt:lpstr>
      <vt:lpstr>Region Varmland Grå</vt:lpstr>
      <vt:lpstr>Stor rubrik</vt:lpstr>
      <vt:lpstr>En ny biobankslag  (2023:38)</vt:lpstr>
      <vt:lpstr>Innehåll</vt:lpstr>
      <vt:lpstr>Vad är en biobank och varför!</vt:lpstr>
      <vt:lpstr>Vårdprovsamlingar Region Värmland</vt:lpstr>
      <vt:lpstr>Biobankslagen idag</vt:lpstr>
      <vt:lpstr>Ny lag beslutad 2023-01-25      Träder i kraft 2023-07-01</vt:lpstr>
      <vt:lpstr>Vad innebär införande projektet</vt:lpstr>
      <vt:lpstr>Vilka påverkas av den nya biobankslagen?</vt:lpstr>
      <vt:lpstr> Nya biobankslagen i korthet</vt:lpstr>
      <vt:lpstr>Ändamålen styr tillämpningen</vt:lpstr>
      <vt:lpstr>Samtycke</vt:lpstr>
      <vt:lpstr>Fortsättning Samtycke</vt:lpstr>
      <vt:lpstr>Vad är sig likt från nuvarande biobankslag</vt:lpstr>
      <vt:lpstr>PowerPoint-presentation</vt:lpstr>
      <vt:lpstr>PowerPoint-presentation</vt:lpstr>
      <vt:lpstr> Regional kontaktperson</vt:lpstr>
      <vt:lpstr>Lokal Arbetsgrupp Region Värmland</vt:lpstr>
      <vt:lpstr>    Att göra i Regionerna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ny biobankslag</dc:title>
  <dc:creator>Margareta Eriksson</dc:creator>
  <cp:lastModifiedBy>Berit Bryske</cp:lastModifiedBy>
  <cp:revision>16</cp:revision>
  <dcterms:created xsi:type="dcterms:W3CDTF">2023-02-16T09:23:50Z</dcterms:created>
  <dcterms:modified xsi:type="dcterms:W3CDTF">2023-05-29T16:10:14Z</dcterms:modified>
</cp:coreProperties>
</file>