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4" r:id="rId5"/>
    <p:sldMasterId id="2147483684" r:id="rId6"/>
  </p:sldMasterIdLst>
  <p:notesMasterIdLst>
    <p:notesMasterId r:id="rId10"/>
  </p:notesMasterIdLst>
  <p:sldIdLst>
    <p:sldId id="4455" r:id="rId7"/>
    <p:sldId id="4461" r:id="rId8"/>
    <p:sldId id="4464"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986D"/>
    <a:srgbClr val="F9F4EA"/>
    <a:srgbClr val="6F6E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7B927-75D6-4DF4-94C7-4F7BF851625B}" v="27" dt="2022-05-05T09:09:06.7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2C2F4C-4F59-8245-96D2-7C59F5B79C66}" type="datetimeFigureOut">
              <a:rPr lang="sv-SE" smtClean="0"/>
              <a:t>2022-05-06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C7C5DD-F4D9-1348-BE42-9BEBCDB072B3}" type="slidenum">
              <a:rPr lang="sv-SE" smtClean="0"/>
              <a:t>‹#›</a:t>
            </a:fld>
            <a:endParaRPr lang="sv-SE"/>
          </a:p>
        </p:txBody>
      </p:sp>
    </p:spTree>
    <p:extLst>
      <p:ext uri="{BB962C8B-B14F-4D97-AF65-F5344CB8AC3E}">
        <p14:creationId xmlns:p14="http://schemas.microsoft.com/office/powerpoint/2010/main" val="108603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422275" y="1241425"/>
            <a:ext cx="5953125" cy="3349625"/>
          </a:xfrm>
        </p:spPr>
      </p:sp>
      <p:sp>
        <p:nvSpPr>
          <p:cNvPr id="3" name="Platshållare för anteckningar 2"/>
          <p:cNvSpPr>
            <a:spLocks noGrp="1"/>
          </p:cNvSpPr>
          <p:nvPr>
            <p:ph type="body" idx="1"/>
          </p:nvPr>
        </p:nvSpPr>
        <p:spPr/>
        <p:txBody>
          <a:bodyPr/>
          <a:lstStyle/>
          <a:p>
            <a:r>
              <a:rPr lang="sv-SE" sz="1200"/>
              <a:t>En persona är en fiktiv person som är baserad på era samlade åsikter och en bild av nuvarande arbetsmiljö. Det är lättare att relatera till en enskild person än en hel opersonlig grupp. Det blir också enklare att uttrycka känsliga åsikter utifrån en persona i stället för utifrån sig själv.</a:t>
            </a:r>
          </a:p>
          <a:p>
            <a:endParaRPr lang="sv-SE" sz="1200" kern="1200">
              <a:solidFill>
                <a:schemeClr val="tx1"/>
              </a:solidFill>
              <a:effectLst/>
              <a:latin typeface="+mn-lt"/>
              <a:ea typeface="+mn-ea"/>
              <a:cs typeface="+mn-cs"/>
            </a:endParaRPr>
          </a:p>
          <a:p>
            <a:r>
              <a:rPr lang="sv-SE" sz="1200" kern="1200">
                <a:solidFill>
                  <a:schemeClr val="tx1"/>
                </a:solidFill>
                <a:effectLst/>
                <a:latin typeface="+mn-lt"/>
                <a:ea typeface="+mn-ea"/>
                <a:cs typeface="+mn-cs"/>
              </a:rPr>
              <a:t>Persona ska representera sin arbetsgrupp och ska kännas igen som en trolig medarbetare. Därför har vi hittat på en trovärdig medarbetare utifrån, till exempel, vissa framgångspunkter:</a:t>
            </a:r>
          </a:p>
          <a:p>
            <a:pPr marL="628650" lvl="1" indent="-171450">
              <a:buFont typeface="Arial" panose="020B0604020202020204" pitchFamily="34" charset="0"/>
              <a:buChar char="•"/>
            </a:pPr>
            <a:r>
              <a:rPr lang="sv-SE" sz="1200" kern="1200">
                <a:solidFill>
                  <a:schemeClr val="tx1"/>
                </a:solidFill>
                <a:effectLst/>
                <a:latin typeface="+mn-lt"/>
                <a:ea typeface="+mn-ea"/>
                <a:cs typeface="+mn-cs"/>
              </a:rPr>
              <a:t>Beskriv vad personen blir motiverad av?</a:t>
            </a:r>
          </a:p>
          <a:p>
            <a:pPr marL="628650" lvl="1" indent="-171450">
              <a:buFont typeface="Arial" panose="020B0604020202020204" pitchFamily="34" charset="0"/>
              <a:buChar char="•"/>
            </a:pPr>
            <a:r>
              <a:rPr lang="sv-SE" sz="1200" kern="1200">
                <a:solidFill>
                  <a:schemeClr val="tx1"/>
                </a:solidFill>
                <a:effectLst/>
                <a:latin typeface="+mn-lt"/>
                <a:ea typeface="+mn-ea"/>
                <a:cs typeface="+mn-cs"/>
              </a:rPr>
              <a:t>Varför arbetar hen med det hen gör?</a:t>
            </a:r>
          </a:p>
          <a:p>
            <a:pPr marL="628650" lvl="1" indent="-171450">
              <a:buFont typeface="Arial" panose="020B0604020202020204" pitchFamily="34" charset="0"/>
              <a:buChar char="•"/>
            </a:pPr>
            <a:r>
              <a:rPr lang="sv-SE" sz="1200" kern="1200">
                <a:solidFill>
                  <a:schemeClr val="tx1"/>
                </a:solidFill>
                <a:effectLst/>
                <a:latin typeface="+mn-lt"/>
                <a:ea typeface="+mn-ea"/>
                <a:cs typeface="+mn-cs"/>
              </a:rPr>
              <a:t>Vad vill hen göra i livet?</a:t>
            </a:r>
          </a:p>
          <a:p>
            <a:r>
              <a:rPr lang="sv-SE" sz="1200" kern="1200">
                <a:solidFill>
                  <a:schemeClr val="tx1"/>
                </a:solidFill>
                <a:effectLst/>
                <a:latin typeface="+mn-lt"/>
                <a:ea typeface="+mn-ea"/>
                <a:cs typeface="+mn-cs"/>
              </a:rPr>
              <a:t> </a:t>
            </a:r>
          </a:p>
          <a:p>
            <a:pPr lvl="0"/>
            <a:r>
              <a:rPr lang="sv-SE" sz="1200" kern="1200">
                <a:solidFill>
                  <a:schemeClr val="tx1"/>
                </a:solidFill>
                <a:effectLst/>
                <a:latin typeface="+mn-lt"/>
                <a:ea typeface="+mn-ea"/>
                <a:cs typeface="+mn-cs"/>
              </a:rPr>
              <a:t>För att ge personan realitet har vi gett den ett namn, en ålder, ett yrke, familj och ett antal andra egenskaper som gör personen levande. Det vi tycker är viktigt är att personan byggs på </a:t>
            </a:r>
            <a:r>
              <a:rPr lang="sv-SE" sz="1200" u="sng" kern="1200">
                <a:solidFill>
                  <a:schemeClr val="tx1"/>
                </a:solidFill>
                <a:effectLst/>
                <a:latin typeface="+mn-lt"/>
                <a:ea typeface="+mn-ea"/>
                <a:cs typeface="+mn-cs"/>
              </a:rPr>
              <a:t>fakta</a:t>
            </a:r>
            <a:r>
              <a:rPr lang="sv-SE" sz="1200" kern="1200">
                <a:solidFill>
                  <a:schemeClr val="tx1"/>
                </a:solidFill>
                <a:effectLst/>
                <a:latin typeface="+mn-lt"/>
                <a:ea typeface="+mn-ea"/>
                <a:cs typeface="+mn-cs"/>
              </a:rPr>
              <a:t> om arbetsgruppen snarare än på en känsla.</a:t>
            </a:r>
          </a:p>
          <a:p>
            <a:endParaRPr lang="sv-SE"/>
          </a:p>
        </p:txBody>
      </p:sp>
      <p:sp>
        <p:nvSpPr>
          <p:cNvPr id="4" name="Platshållare för bildnummer 3"/>
          <p:cNvSpPr>
            <a:spLocks noGrp="1"/>
          </p:cNvSpPr>
          <p:nvPr>
            <p:ph type="sldNum" sz="quarter" idx="5"/>
          </p:nvPr>
        </p:nvSpPr>
        <p:spPr/>
        <p:txBody>
          <a:bodyPr/>
          <a:lstStyle/>
          <a:p>
            <a:fld id="{E4C7C5DD-F4D9-1348-BE42-9BEBCDB072B3}" type="slidenum">
              <a:rPr lang="sv-SE" smtClean="0"/>
              <a:t>1</a:t>
            </a:fld>
            <a:endParaRPr lang="sv-SE"/>
          </a:p>
        </p:txBody>
      </p:sp>
    </p:spTree>
    <p:extLst>
      <p:ext uri="{BB962C8B-B14F-4D97-AF65-F5344CB8AC3E}">
        <p14:creationId xmlns:p14="http://schemas.microsoft.com/office/powerpoint/2010/main" val="339937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t>Säg att det är exempel istället för att skriva det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Skapa en arbetsmiljöbeskrivning utifrån er persona.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fontAlgn="base"/>
            <a:r>
              <a:rPr lang="sv-SE" sz="1200" kern="1200">
                <a:solidFill>
                  <a:schemeClr val="tx1"/>
                </a:solidFill>
                <a:effectLst/>
                <a:latin typeface="+mn-lt"/>
                <a:ea typeface="+mn-ea"/>
                <a:cs typeface="+mn-cs"/>
              </a:rPr>
              <a:t>När du har samlat in medarbetarnas nulägesbild av sin arbetsmiljö, exempelvis genom att använda någon av metoderna som ligger under ”undersöka”, ska du sammanställa arbetsmiljöbeskrivningen i en löpande text. Texten ska vara formulerad som att det är din persona som upplever det du samlat in från dina medarbetare och att du berättar </a:t>
            </a:r>
            <a:r>
              <a:rPr lang="sv-SE" sz="1200" kern="1200" err="1">
                <a:solidFill>
                  <a:schemeClr val="tx1"/>
                </a:solidFill>
                <a:effectLst/>
                <a:latin typeface="+mn-lt"/>
                <a:ea typeface="+mn-ea"/>
                <a:cs typeface="+mn-cs"/>
              </a:rPr>
              <a:t>personans</a:t>
            </a:r>
            <a:r>
              <a:rPr lang="sv-SE" sz="1200" kern="1200">
                <a:solidFill>
                  <a:schemeClr val="tx1"/>
                </a:solidFill>
                <a:effectLst/>
                <a:latin typeface="+mn-lt"/>
                <a:ea typeface="+mn-ea"/>
                <a:cs typeface="+mn-cs"/>
              </a:rPr>
              <a:t> historia för arbetsgruppen. </a:t>
            </a:r>
          </a:p>
          <a:p>
            <a:pPr fontAlgn="base"/>
            <a:r>
              <a:rPr lang="sv-SE" sz="1200" kern="1200">
                <a:solidFill>
                  <a:schemeClr val="tx1"/>
                </a:solidFill>
                <a:effectLst/>
                <a:latin typeface="+mn-lt"/>
                <a:ea typeface="+mn-ea"/>
                <a:cs typeface="+mn-cs"/>
              </a:rPr>
              <a:t> </a:t>
            </a:r>
          </a:p>
          <a:p>
            <a:pPr fontAlgn="base"/>
            <a:r>
              <a:rPr lang="sv-SE" sz="1200" kern="1200">
                <a:solidFill>
                  <a:schemeClr val="tx1"/>
                </a:solidFill>
                <a:effectLst/>
                <a:latin typeface="+mn-lt"/>
                <a:ea typeface="+mn-ea"/>
                <a:cs typeface="+mn-cs"/>
              </a:rPr>
              <a:t>Det är bra om arbetsmiljöbeskrivningen ger en heltäckande bild av hur det är att arbeta på arbetsplatsen just nu. Texten bör innehålla hur personan upplever sina arbetsuppgifter, om något stressar personan och hur relationerna ser ut mellan kollegor. Lyft med fördel både positiva och negativa saker.  </a:t>
            </a:r>
          </a:p>
          <a:p>
            <a:pPr fontAlgn="base"/>
            <a:r>
              <a:rPr lang="sv-SE" sz="1200" kern="1200">
                <a:solidFill>
                  <a:schemeClr val="tx1"/>
                </a:solidFill>
                <a:effectLst/>
                <a:latin typeface="+mn-lt"/>
                <a:ea typeface="+mn-ea"/>
                <a:cs typeface="+mn-cs"/>
              </a:rPr>
              <a:t> </a:t>
            </a:r>
          </a:p>
          <a:p>
            <a:pPr fontAlgn="base"/>
            <a:r>
              <a:rPr lang="sv-SE"/>
              <a:t>Om dina</a:t>
            </a:r>
            <a:r>
              <a:rPr lang="sv-SE" sz="1200" kern="1200">
                <a:solidFill>
                  <a:schemeClr val="tx1"/>
                </a:solidFill>
                <a:effectLst/>
                <a:latin typeface="+mn-lt"/>
                <a:ea typeface="+mn-ea"/>
                <a:cs typeface="+mn-cs"/>
              </a:rPr>
              <a:t> medarbetare har lyft att de tycker om sitt arbete, men att det pratas mycket bakom varandras ryggar </a:t>
            </a:r>
            <a:r>
              <a:rPr lang="sv-SE"/>
              <a:t>kan du </a:t>
            </a:r>
            <a:r>
              <a:rPr lang="sv-SE" sz="1200" kern="1200">
                <a:solidFill>
                  <a:schemeClr val="tx1"/>
                </a:solidFill>
                <a:effectLst/>
                <a:latin typeface="+mn-lt"/>
                <a:ea typeface="+mn-ea"/>
                <a:cs typeface="+mn-cs"/>
              </a:rPr>
              <a:t>formulera texten</a:t>
            </a:r>
            <a:r>
              <a:rPr lang="sv-SE"/>
              <a:t>:</a:t>
            </a:r>
            <a:r>
              <a:rPr lang="sv-SE" sz="1200" kern="1200">
                <a:solidFill>
                  <a:schemeClr val="tx1"/>
                </a:solidFill>
                <a:effectLst/>
                <a:latin typeface="+mn-lt"/>
                <a:ea typeface="+mn-ea"/>
                <a:cs typeface="+mn-cs"/>
              </a:rPr>
              <a:t> ”Maria trivs för det mesta med sina arbetsuppgifter</a:t>
            </a:r>
            <a:r>
              <a:rPr lang="sv-SE"/>
              <a:t>, men</a:t>
            </a:r>
            <a:r>
              <a:rPr lang="sv-SE" sz="1200" kern="1200">
                <a:solidFill>
                  <a:schemeClr val="tx1"/>
                </a:solidFill>
                <a:effectLst/>
                <a:latin typeface="+mn-lt"/>
                <a:ea typeface="+mn-ea"/>
                <a:cs typeface="+mn-cs"/>
              </a:rPr>
              <a:t> hon upplever att hennes kollegor ibland pratar bakom hennes rygg, i stället för att säga saker direkt till henne.” </a:t>
            </a:r>
            <a:br>
              <a:rPr lang="sv-SE">
                <a:cs typeface="+mn-lt"/>
              </a:rPr>
            </a:br>
            <a:r>
              <a:rPr lang="sv-SE" sz="1200" kern="1200">
                <a:solidFill>
                  <a:schemeClr val="tx1"/>
                </a:solidFill>
                <a:effectLst/>
                <a:latin typeface="+mn-lt"/>
                <a:ea typeface="+mn-ea"/>
                <a:cs typeface="+mn-cs"/>
              </a:rPr>
              <a:t>Ett exempel på hur arbetsmiljöbeskrivningen kan se ut kan du se här</a:t>
            </a:r>
            <a:r>
              <a:rPr lang="sv-SE"/>
              <a:t>:</a:t>
            </a:r>
            <a:r>
              <a:rPr lang="sv-SE" sz="1200" kern="1200">
                <a:solidFill>
                  <a:schemeClr val="tx1"/>
                </a:solidFill>
                <a:effectLst/>
                <a:latin typeface="+mn-lt"/>
                <a:ea typeface="+mn-ea"/>
                <a:cs typeface="+mn-cs"/>
              </a:rPr>
              <a:t> </a:t>
            </a:r>
            <a:r>
              <a:rPr lang="sv-SE" sz="1200" u="sng" kern="1200">
                <a:solidFill>
                  <a:schemeClr val="tx1"/>
                </a:solidFill>
                <a:effectLst/>
                <a:latin typeface="+mn-lt"/>
                <a:ea typeface="+mn-ea"/>
                <a:cs typeface="+mn-cs"/>
              </a:rPr>
              <a:t>(Länk till sidan ”Så här gjorde vi)</a:t>
            </a:r>
            <a:r>
              <a:rPr lang="sv-SE" u="sng"/>
              <a:t>  </a:t>
            </a:r>
            <a:endParaRPr lang="sv-SE" sz="1200" u="sng" kern="1200">
              <a:solidFill>
                <a:schemeClr val="tx1"/>
              </a:solidFill>
              <a:effectLst/>
              <a:latin typeface="+mn-lt"/>
              <a:cs typeface="Calibri"/>
            </a:endParaRPr>
          </a:p>
          <a:p>
            <a:pPr fontAlgn="base"/>
            <a:r>
              <a:rPr lang="sv-SE" sz="1200" kern="1200">
                <a:solidFill>
                  <a:schemeClr val="tx1"/>
                </a:solidFill>
                <a:effectLst/>
                <a:latin typeface="+mn-lt"/>
                <a:ea typeface="+mn-ea"/>
                <a:cs typeface="+mn-cs"/>
              </a:rPr>
              <a:t> </a:t>
            </a:r>
          </a:p>
          <a:p>
            <a:pPr fontAlgn="base"/>
            <a:r>
              <a:rPr lang="sv-SE" sz="1200" kern="1200">
                <a:solidFill>
                  <a:schemeClr val="tx1"/>
                </a:solidFill>
                <a:effectLst/>
                <a:latin typeface="+mn-lt"/>
                <a:ea typeface="+mn-ea"/>
                <a:cs typeface="+mn-cs"/>
              </a:rPr>
              <a:t>Tänk på att: </a:t>
            </a:r>
          </a:p>
          <a:p>
            <a:pPr fontAlgn="base"/>
            <a:r>
              <a:rPr lang="sv-SE" sz="1200" kern="1200">
                <a:solidFill>
                  <a:schemeClr val="tx1"/>
                </a:solidFill>
                <a:effectLst/>
                <a:latin typeface="+mn-lt"/>
                <a:ea typeface="+mn-ea"/>
                <a:cs typeface="+mn-cs"/>
              </a:rPr>
              <a:t>Det är viktigt att du som chef inte lägger in dina egna värderingar och tankar i denna sammanställning, det ska representera åsikterna från en medarbetare. Medarbetarna ska känna att det är troligt att någon av deras kollegor känner som personan gör.</a:t>
            </a:r>
            <a:r>
              <a:rPr lang="sv-SE"/>
              <a:t> </a:t>
            </a:r>
            <a:endParaRPr lang="sv-SE" sz="1200" b="0" i="0" kern="1200">
              <a:solidFill>
                <a:schemeClr val="tx1"/>
              </a:solidFill>
              <a:effectLst/>
              <a:latin typeface="+mn-lt"/>
              <a:ea typeface="+mn-ea"/>
              <a:cs typeface="+mn-cs"/>
            </a:endParaRPr>
          </a:p>
          <a:p>
            <a:endParaRPr lang="sv-SE"/>
          </a:p>
          <a:p>
            <a:r>
              <a:rPr lang="sv-SE"/>
              <a:t>Utifrån denna sammanställning har vi sedan använt oss av en metod som heter tvärt-om-metoden som går att finna på </a:t>
            </a:r>
            <a:r>
              <a:rPr lang="sv-SE" err="1"/>
              <a:t>Experio</a:t>
            </a:r>
            <a:r>
              <a:rPr lang="sv-SE"/>
              <a:t> </a:t>
            </a:r>
            <a:r>
              <a:rPr lang="sv-SE" err="1"/>
              <a:t>Worklabs</a:t>
            </a:r>
            <a:r>
              <a:rPr lang="sv-SE"/>
              <a:t> hemsida. Med tvärt-om-metoden diskuterar medarbetarna hur de ska göra det än värre för personan. Materialet från övningen kan sedan sammanställas till en ny insikt vid ex nästa APT, och kan vara i form av att personan ger sin bild av hur ”en god kollega beter sig”.</a:t>
            </a:r>
          </a:p>
        </p:txBody>
      </p:sp>
      <p:sp>
        <p:nvSpPr>
          <p:cNvPr id="4" name="Platshållare för bildnummer 3"/>
          <p:cNvSpPr>
            <a:spLocks noGrp="1"/>
          </p:cNvSpPr>
          <p:nvPr>
            <p:ph type="sldNum" sz="quarter" idx="5"/>
          </p:nvPr>
        </p:nvSpPr>
        <p:spPr/>
        <p:txBody>
          <a:bodyPr/>
          <a:lstStyle/>
          <a:p>
            <a:fld id="{E4C7C5DD-F4D9-1348-BE42-9BEBCDB072B3}" type="slidenum">
              <a:rPr lang="sv-SE" smtClean="0"/>
              <a:t>2</a:t>
            </a:fld>
            <a:endParaRPr lang="sv-SE"/>
          </a:p>
        </p:txBody>
      </p:sp>
    </p:spTree>
    <p:extLst>
      <p:ext uri="{BB962C8B-B14F-4D97-AF65-F5344CB8AC3E}">
        <p14:creationId xmlns:p14="http://schemas.microsoft.com/office/powerpoint/2010/main" val="40282454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emf"/><Relationship Id="rId12" Type="http://schemas.openxmlformats.org/officeDocument/2006/relationships/image" Target="../media/image13.emf"/><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7.emf"/><Relationship Id="rId11" Type="http://schemas.openxmlformats.org/officeDocument/2006/relationships/image" Target="../media/image12.emf"/><Relationship Id="rId5" Type="http://schemas.openxmlformats.org/officeDocument/2006/relationships/image" Target="../media/image6.png"/><Relationship Id="rId10" Type="http://schemas.openxmlformats.org/officeDocument/2006/relationships/image" Target="../media/image11.emf"/><Relationship Id="rId4" Type="http://schemas.openxmlformats.org/officeDocument/2006/relationships/image" Target="../media/image5.png"/><Relationship Id="rId9" Type="http://schemas.openxmlformats.org/officeDocument/2006/relationships/image" Target="../media/image10.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1.png"/><Relationship Id="rId7" Type="http://schemas.openxmlformats.org/officeDocument/2006/relationships/image" Target="../media/image10.emf"/><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emf"/><Relationship Id="rId10" Type="http://schemas.openxmlformats.org/officeDocument/2006/relationships/image" Target="../media/image14.emf"/><Relationship Id="rId4" Type="http://schemas.openxmlformats.org/officeDocument/2006/relationships/image" Target="../media/image7.emf"/><Relationship Id="rId9" Type="http://schemas.openxmlformats.org/officeDocument/2006/relationships/image" Target="../media/image12.emf"/></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p:bg>
      <p:bgPr>
        <a:solidFill>
          <a:schemeClr val="accent1"/>
        </a:solidFill>
        <a:effectLst/>
      </p:bgPr>
    </p:bg>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E6B0BB92-BF64-EA40-9431-431E583756BC}"/>
              </a:ext>
            </a:extLst>
          </p:cNvPr>
          <p:cNvSpPr/>
          <p:nvPr userDrawn="1"/>
        </p:nvSpPr>
        <p:spPr>
          <a:xfrm>
            <a:off x="7969261" y="6012256"/>
            <a:ext cx="3751642" cy="7001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9" name="Bildobjekt 8">
            <a:extLst>
              <a:ext uri="{FF2B5EF4-FFF2-40B4-BE49-F238E27FC236}">
                <a16:creationId xmlns:a16="http://schemas.microsoft.com/office/drawing/2014/main" id="{C858E219-4E6D-4932-AA5D-6A3481107EA6}"/>
              </a:ext>
            </a:extLst>
          </p:cNvPr>
          <p:cNvPicPr>
            <a:picLocks noChangeAspect="1"/>
          </p:cNvPicPr>
          <p:nvPr/>
        </p:nvPicPr>
        <p:blipFill rotWithShape="1">
          <a:blip r:embed="rId2">
            <a:alphaModFix amt="15000"/>
            <a:extLst>
              <a:ext uri="{28A0092B-C50C-407E-A947-70E740481C1C}">
                <a14:useLocalDpi xmlns:a14="http://schemas.microsoft.com/office/drawing/2010/main" val="0"/>
              </a:ext>
            </a:extLst>
          </a:blip>
          <a:srcRect l="17109" t="28708"/>
          <a:stretch/>
        </p:blipFill>
        <p:spPr>
          <a:xfrm>
            <a:off x="-1" y="0"/>
            <a:ext cx="4121077" cy="3428998"/>
          </a:xfrm>
          <a:prstGeom prst="rect">
            <a:avLst/>
          </a:prstGeom>
        </p:spPr>
      </p:pic>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3628"/>
            <a:ext cx="5599074" cy="1311128"/>
          </a:xfrm>
        </p:spPr>
        <p:txBody>
          <a:bodyPr anchor="b">
            <a:noAutofit/>
          </a:bodyPr>
          <a:lstStyle>
            <a:lvl1pPr algn="l">
              <a:lnSpc>
                <a:spcPct val="100000"/>
              </a:lnSpc>
              <a:defRPr sz="4400" b="1">
                <a:solidFill>
                  <a:schemeClr val="bg1"/>
                </a:solidFill>
              </a:defRPr>
            </a:lvl1pPr>
          </a:lstStyle>
          <a:p>
            <a:r>
              <a:rPr lang="sv-SE"/>
              <a:t>Rubrik på en eller </a:t>
            </a:r>
            <a:br>
              <a:rPr lang="sv-SE"/>
            </a:br>
            <a:r>
              <a:rPr lang="sv-SE"/>
              <a:t>två rader</a:t>
            </a:r>
          </a:p>
        </p:txBody>
      </p:sp>
      <p:sp>
        <p:nvSpPr>
          <p:cNvPr id="3" name="Underrubrik 2">
            <a:extLst>
              <a:ext uri="{FF2B5EF4-FFF2-40B4-BE49-F238E27FC236}">
                <a16:creationId xmlns:a16="http://schemas.microsoft.com/office/drawing/2014/main" id="{47CDCF15-ABC8-4682-83AF-D8634F151B68}"/>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Underrubrik/Namn, Datum</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12" name="Bildobjekt 11">
            <a:extLst>
              <a:ext uri="{FF2B5EF4-FFF2-40B4-BE49-F238E27FC236}">
                <a16:creationId xmlns:a16="http://schemas.microsoft.com/office/drawing/2014/main" id="{76101342-B34F-3942-9C6B-969CD095A18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76746" y="6105790"/>
            <a:ext cx="1586648" cy="459204"/>
          </a:xfrm>
          <a:prstGeom prst="rect">
            <a:avLst/>
          </a:prstGeom>
        </p:spPr>
      </p:pic>
      <p:pic>
        <p:nvPicPr>
          <p:cNvPr id="14" name="Bildobjekt 13">
            <a:extLst>
              <a:ext uri="{FF2B5EF4-FFF2-40B4-BE49-F238E27FC236}">
                <a16:creationId xmlns:a16="http://schemas.microsoft.com/office/drawing/2014/main" id="{D5D6B3AA-8347-F946-8A59-D2EFE154D45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44765" y="6105790"/>
            <a:ext cx="1508902" cy="534351"/>
          </a:xfrm>
          <a:prstGeom prst="rect">
            <a:avLst/>
          </a:prstGeom>
        </p:spPr>
      </p:pic>
    </p:spTree>
    <p:extLst>
      <p:ext uri="{BB962C8B-B14F-4D97-AF65-F5344CB8AC3E}">
        <p14:creationId xmlns:p14="http://schemas.microsoft.com/office/powerpoint/2010/main" val="394441130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345601" y="0"/>
            <a:ext cx="11846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3348465" y="617055"/>
            <a:ext cx="5495070" cy="1325563"/>
          </a:xfrm>
        </p:spPr>
        <p:txBody>
          <a:bodyPr anchor="b" anchorCtr="0">
            <a:noAutofit/>
          </a:bodyPr>
          <a:lstStyle>
            <a:lvl1pPr>
              <a:defRPr sz="2800"/>
            </a:lvl1pPr>
          </a:lstStyle>
          <a:p>
            <a:r>
              <a:rPr lang="sv-SE"/>
              <a:t>Rubrik i svart/vitt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749380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800000" y="1134737"/>
            <a:ext cx="8062457" cy="4589261"/>
          </a:xfrm>
        </p:spPr>
        <p:txBody>
          <a:bodyPr>
            <a:noAutofit/>
          </a:bodyPr>
          <a:lstStyle>
            <a:lvl1pPr marL="0" indent="0">
              <a:buNone/>
              <a:defRPr sz="2000"/>
            </a:lvl1pPr>
            <a:lvl2pPr>
              <a:defRPr sz="1800"/>
            </a:lvl2pPr>
            <a:lvl3pPr>
              <a:defRPr sz="16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37455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om">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80860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om">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059021"/>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vslut">
    <p:bg>
      <p:bgPr>
        <a:solidFill>
          <a:schemeClr val="accent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8302B766-1A21-4681-B97B-01C97262C002}"/>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Platshållare för datum 4">
            <a:extLst>
              <a:ext uri="{FF2B5EF4-FFF2-40B4-BE49-F238E27FC236}">
                <a16:creationId xmlns:a16="http://schemas.microsoft.com/office/drawing/2014/main" id="{B710450C-1CB8-48CB-BBC9-7DC124B22122}"/>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6" name="Platshållare för sidfot 5">
            <a:extLst>
              <a:ext uri="{FF2B5EF4-FFF2-40B4-BE49-F238E27FC236}">
                <a16:creationId xmlns:a16="http://schemas.microsoft.com/office/drawing/2014/main" id="{E466EFA4-20AE-4AD4-B435-6B0C7A76D4F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7" name="Platshållare för bildnummer 6">
            <a:extLst>
              <a:ext uri="{FF2B5EF4-FFF2-40B4-BE49-F238E27FC236}">
                <a16:creationId xmlns:a16="http://schemas.microsoft.com/office/drawing/2014/main" id="{07F53102-507D-4A65-80DF-48F934CE2983}"/>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8" name="Bildobjekt 7">
            <a:extLst>
              <a:ext uri="{FF2B5EF4-FFF2-40B4-BE49-F238E27FC236}">
                <a16:creationId xmlns:a16="http://schemas.microsoft.com/office/drawing/2014/main" id="{01505DD5-2D9F-4AA5-8E4B-961FE767E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4713" y="2898400"/>
            <a:ext cx="3422574" cy="990553"/>
          </a:xfrm>
          <a:prstGeom prst="rect">
            <a:avLst/>
          </a:prstGeom>
        </p:spPr>
      </p:pic>
      <p:sp>
        <p:nvSpPr>
          <p:cNvPr id="12" name="Rektangel 11">
            <a:extLst>
              <a:ext uri="{FF2B5EF4-FFF2-40B4-BE49-F238E27FC236}">
                <a16:creationId xmlns:a16="http://schemas.microsoft.com/office/drawing/2014/main" id="{1696AB1E-9D21-E54C-A93E-EB25F51C91AC}"/>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Bildobjekt 12">
            <a:extLst>
              <a:ext uri="{FF2B5EF4-FFF2-40B4-BE49-F238E27FC236}">
                <a16:creationId xmlns:a16="http://schemas.microsoft.com/office/drawing/2014/main" id="{FB13B876-829A-4846-9E62-DE2C7EFDAF3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spTree>
    <p:extLst>
      <p:ext uri="{BB962C8B-B14F-4D97-AF65-F5344CB8AC3E}">
        <p14:creationId xmlns:p14="http://schemas.microsoft.com/office/powerpoint/2010/main" val="5036575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216000" y="2433976"/>
            <a:ext cx="5760000" cy="1311128"/>
          </a:xfrm>
        </p:spPr>
        <p:txBody>
          <a:bodyPr anchor="ctr" anchorCtr="0">
            <a:noAutofit/>
          </a:bodyPr>
          <a:lstStyle>
            <a:lvl1pPr algn="l">
              <a:lnSpc>
                <a:spcPct val="100000"/>
              </a:lnSpc>
              <a:defRPr sz="44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466840167"/>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2496809" y="972000"/>
            <a:ext cx="7200000" cy="1325563"/>
          </a:xfrm>
        </p:spPr>
        <p:txBody>
          <a:bodyPr anchor="b" anchorCtr="0">
            <a:noAutofit/>
          </a:bodyPr>
          <a:lstStyle>
            <a:lvl1pPr>
              <a:defRPr sz="28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2496809" y="2482850"/>
            <a:ext cx="7200000" cy="324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37315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773496" y="972000"/>
            <a:ext cx="7799712" cy="1325563"/>
          </a:xfrm>
        </p:spPr>
        <p:txBody>
          <a:bodyPr anchor="b" anchorCtr="0">
            <a:noAutofit/>
          </a:bodyPr>
          <a:lstStyle>
            <a:lvl1pPr>
              <a:defRPr sz="28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7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62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784202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776809" y="1477692"/>
            <a:ext cx="4140001"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6276809" y="1481733"/>
            <a:ext cx="3315060"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a:t>
            </a:r>
            <a:br>
              <a:rPr lang="sv-SE"/>
            </a:br>
            <a:r>
              <a:rPr lang="sv-SE"/>
              <a:t>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776809" y="585044"/>
            <a:ext cx="7815060" cy="710252"/>
          </a:xfrm>
        </p:spPr>
        <p:txBody>
          <a:bodyPr anchor="b" anchorCtr="0">
            <a:noAutofit/>
          </a:bodyPr>
          <a:lstStyle>
            <a:lvl1pPr>
              <a:defRPr sz="28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7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62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510917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7003175" y="1754155"/>
            <a:ext cx="4140000" cy="543408"/>
          </a:xfrm>
        </p:spPr>
        <p:txBody>
          <a:bodyPr anchor="b" anchorCtr="0">
            <a:noAutofit/>
          </a:bodyPr>
          <a:lstStyle>
            <a:lvl1pPr>
              <a:defRPr sz="2800"/>
            </a:lvl1pPr>
          </a:lstStyle>
          <a:p>
            <a:r>
              <a:rPr lang="sv-SE"/>
              <a:t>Rubrik på en rad</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7003175"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345601" y="0"/>
            <a:ext cx="5750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5657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03674A3A-B495-F246-86CD-F43B554823AF}"/>
              </a:ext>
            </a:extLst>
          </p:cNvPr>
          <p:cNvSpPr/>
          <p:nvPr userDrawn="1"/>
        </p:nvSpPr>
        <p:spPr>
          <a:xfrm>
            <a:off x="93785" y="5366665"/>
            <a:ext cx="12192000" cy="15001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11">
            <a:extLst>
              <a:ext uri="{FF2B5EF4-FFF2-40B4-BE49-F238E27FC236}">
                <a16:creationId xmlns:a16="http://schemas.microsoft.com/office/drawing/2014/main" id="{13CBCBCD-6CCF-604E-8CE8-78B830B36516}"/>
              </a:ext>
            </a:extLst>
          </p:cNvPr>
          <p:cNvSpPr/>
          <p:nvPr userDrawn="1"/>
        </p:nvSpPr>
        <p:spPr>
          <a:xfrm>
            <a:off x="0" y="0"/>
            <a:ext cx="12192000" cy="58025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4" name="Bildobjekt 13">
            <a:extLst>
              <a:ext uri="{FF2B5EF4-FFF2-40B4-BE49-F238E27FC236}">
                <a16:creationId xmlns:a16="http://schemas.microsoft.com/office/drawing/2014/main" id="{4952AE61-6AF7-0042-A4CC-663AC2CBA747}"/>
              </a:ext>
            </a:extLst>
          </p:cNvPr>
          <p:cNvPicPr>
            <a:picLocks noChangeAspect="1"/>
          </p:cNvPicPr>
          <p:nvPr userDrawn="1"/>
        </p:nvPicPr>
        <p:blipFill rotWithShape="1">
          <a:blip r:embed="rId2">
            <a:alphaModFix amt="15000"/>
            <a:extLst>
              <a:ext uri="{28A0092B-C50C-407E-A947-70E740481C1C}">
                <a14:useLocalDpi xmlns:a14="http://schemas.microsoft.com/office/drawing/2010/main" val="0"/>
              </a:ext>
            </a:extLst>
          </a:blip>
          <a:srcRect l="17109" t="28708"/>
          <a:stretch/>
        </p:blipFill>
        <p:spPr>
          <a:xfrm>
            <a:off x="-1" y="0"/>
            <a:ext cx="4121077" cy="3428998"/>
          </a:xfrm>
          <a:prstGeom prst="rect">
            <a:avLst/>
          </a:prstGeom>
        </p:spPr>
      </p:pic>
      <p:sp>
        <p:nvSpPr>
          <p:cNvPr id="24" name="Rubrik 1">
            <a:extLst>
              <a:ext uri="{FF2B5EF4-FFF2-40B4-BE49-F238E27FC236}">
                <a16:creationId xmlns:a16="http://schemas.microsoft.com/office/drawing/2014/main" id="{4EAA79FF-0632-B84D-9D7A-6EF298F2B064}"/>
              </a:ext>
            </a:extLst>
          </p:cNvPr>
          <p:cNvSpPr>
            <a:spLocks noGrp="1"/>
          </p:cNvSpPr>
          <p:nvPr>
            <p:ph type="ctrTitle" hasCustomPrompt="1"/>
          </p:nvPr>
        </p:nvSpPr>
        <p:spPr>
          <a:xfrm>
            <a:off x="4255644" y="2293598"/>
            <a:ext cx="5599074" cy="1311128"/>
          </a:xfrm>
        </p:spPr>
        <p:txBody>
          <a:bodyPr anchor="b">
            <a:noAutofit/>
          </a:bodyPr>
          <a:lstStyle>
            <a:lvl1pPr algn="l">
              <a:lnSpc>
                <a:spcPct val="100000"/>
              </a:lnSpc>
              <a:defRPr sz="4400" b="1">
                <a:solidFill>
                  <a:schemeClr val="bg1"/>
                </a:solidFill>
              </a:defRPr>
            </a:lvl1pPr>
          </a:lstStyle>
          <a:p>
            <a:r>
              <a:rPr lang="sv-SE"/>
              <a:t>Rubrik på en eller </a:t>
            </a:r>
            <a:br>
              <a:rPr lang="sv-SE"/>
            </a:br>
            <a:r>
              <a:rPr lang="sv-SE"/>
              <a:t>två rader</a:t>
            </a:r>
          </a:p>
        </p:txBody>
      </p:sp>
      <p:sp>
        <p:nvSpPr>
          <p:cNvPr id="25" name="Underrubrik 2">
            <a:extLst>
              <a:ext uri="{FF2B5EF4-FFF2-40B4-BE49-F238E27FC236}">
                <a16:creationId xmlns:a16="http://schemas.microsoft.com/office/drawing/2014/main" id="{52D5C130-9A05-764D-ADD6-735B40F68504}"/>
              </a:ext>
            </a:extLst>
          </p:cNvPr>
          <p:cNvSpPr>
            <a:spLocks noGrp="1"/>
          </p:cNvSpPr>
          <p:nvPr>
            <p:ph type="subTitle" idx="1" hasCustomPrompt="1"/>
          </p:nvPr>
        </p:nvSpPr>
        <p:spPr>
          <a:xfrm>
            <a:off x="4255645" y="3604727"/>
            <a:ext cx="5599074" cy="645902"/>
          </a:xfrm>
        </p:spPr>
        <p:txBody>
          <a:bodyPr>
            <a:noAutofit/>
          </a:bodyPr>
          <a:lstStyle>
            <a:lvl1pPr marL="0" indent="0" algn="l">
              <a:lnSpc>
                <a:spcPct val="100000"/>
              </a:lnSpc>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Underrubrik/Namn, Datum</a:t>
            </a:r>
          </a:p>
        </p:txBody>
      </p:sp>
      <p:sp>
        <p:nvSpPr>
          <p:cNvPr id="18" name="Rektangel 17">
            <a:extLst>
              <a:ext uri="{FF2B5EF4-FFF2-40B4-BE49-F238E27FC236}">
                <a16:creationId xmlns:a16="http://schemas.microsoft.com/office/drawing/2014/main" id="{4B6205B8-1027-A44F-9534-6CBA1A7A68C8}"/>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0" name="Bildobjekt 19">
            <a:extLst>
              <a:ext uri="{FF2B5EF4-FFF2-40B4-BE49-F238E27FC236}">
                <a16:creationId xmlns:a16="http://schemas.microsoft.com/office/drawing/2014/main" id="{77DF7CA0-744F-0643-BD8F-275417BD685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pic>
        <p:nvPicPr>
          <p:cNvPr id="28" name="Bildobjekt 27">
            <a:extLst>
              <a:ext uri="{FF2B5EF4-FFF2-40B4-BE49-F238E27FC236}">
                <a16:creationId xmlns:a16="http://schemas.microsoft.com/office/drawing/2014/main" id="{33B01264-9EAA-9F47-B457-613ED5154F8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76746" y="5087452"/>
            <a:ext cx="1586648" cy="459204"/>
          </a:xfrm>
          <a:prstGeom prst="rect">
            <a:avLst/>
          </a:prstGeom>
        </p:spPr>
      </p:pic>
      <p:pic>
        <p:nvPicPr>
          <p:cNvPr id="29" name="Bildobjekt 28">
            <a:extLst>
              <a:ext uri="{FF2B5EF4-FFF2-40B4-BE49-F238E27FC236}">
                <a16:creationId xmlns:a16="http://schemas.microsoft.com/office/drawing/2014/main" id="{CC13EE7B-FB15-EA4C-9834-3E0AE3C5D62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8144765" y="5087452"/>
            <a:ext cx="1508902" cy="534351"/>
          </a:xfrm>
          <a:prstGeom prst="rect">
            <a:avLst/>
          </a:prstGeom>
        </p:spPr>
      </p:pic>
      <p:pic>
        <p:nvPicPr>
          <p:cNvPr id="38" name="Bildobjekt 37">
            <a:extLst>
              <a:ext uri="{FF2B5EF4-FFF2-40B4-BE49-F238E27FC236}">
                <a16:creationId xmlns:a16="http://schemas.microsoft.com/office/drawing/2014/main" id="{DB4AA814-4B24-6344-806E-C3E042E48091}"/>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28071" y="6219902"/>
            <a:ext cx="1159338" cy="291591"/>
          </a:xfrm>
          <a:prstGeom prst="rect">
            <a:avLst/>
          </a:prstGeom>
        </p:spPr>
      </p:pic>
      <p:pic>
        <p:nvPicPr>
          <p:cNvPr id="39" name="Bildobjekt 38">
            <a:extLst>
              <a:ext uri="{FF2B5EF4-FFF2-40B4-BE49-F238E27FC236}">
                <a16:creationId xmlns:a16="http://schemas.microsoft.com/office/drawing/2014/main" id="{1E4B5D17-A9D6-C449-BC49-E8B1A7D8EC84}"/>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951426" y="6211295"/>
            <a:ext cx="1025313" cy="294505"/>
          </a:xfrm>
          <a:prstGeom prst="rect">
            <a:avLst/>
          </a:prstGeom>
        </p:spPr>
      </p:pic>
      <p:pic>
        <p:nvPicPr>
          <p:cNvPr id="40" name="Bildobjekt 39">
            <a:extLst>
              <a:ext uri="{FF2B5EF4-FFF2-40B4-BE49-F238E27FC236}">
                <a16:creationId xmlns:a16="http://schemas.microsoft.com/office/drawing/2014/main" id="{CC2D0CCF-1279-2D47-AE81-928B5F150DE4}"/>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617127" y="6203460"/>
            <a:ext cx="1833154" cy="281067"/>
          </a:xfrm>
          <a:prstGeom prst="rect">
            <a:avLst/>
          </a:prstGeom>
        </p:spPr>
      </p:pic>
      <p:pic>
        <p:nvPicPr>
          <p:cNvPr id="41" name="Bildobjekt 40">
            <a:extLst>
              <a:ext uri="{FF2B5EF4-FFF2-40B4-BE49-F238E27FC236}">
                <a16:creationId xmlns:a16="http://schemas.microsoft.com/office/drawing/2014/main" id="{AE367F9F-8FA8-FB42-A6EC-5DC66BCBB946}"/>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822429" y="6053943"/>
            <a:ext cx="937667" cy="509564"/>
          </a:xfrm>
          <a:prstGeom prst="rect">
            <a:avLst/>
          </a:prstGeom>
        </p:spPr>
      </p:pic>
      <p:pic>
        <p:nvPicPr>
          <p:cNvPr id="42" name="Bildobjekt 41">
            <a:extLst>
              <a:ext uri="{FF2B5EF4-FFF2-40B4-BE49-F238E27FC236}">
                <a16:creationId xmlns:a16="http://schemas.microsoft.com/office/drawing/2014/main" id="{09888206-0B6D-214E-84D9-8F60ADEA7496}"/>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260630" y="6162064"/>
            <a:ext cx="1143979" cy="371422"/>
          </a:xfrm>
          <a:prstGeom prst="rect">
            <a:avLst/>
          </a:prstGeom>
        </p:spPr>
      </p:pic>
      <p:pic>
        <p:nvPicPr>
          <p:cNvPr id="44" name="Bildobjekt 43">
            <a:extLst>
              <a:ext uri="{FF2B5EF4-FFF2-40B4-BE49-F238E27FC236}">
                <a16:creationId xmlns:a16="http://schemas.microsoft.com/office/drawing/2014/main" id="{D5ACB815-FF30-634D-B020-E530AA77A93E}"/>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793182" y="6211539"/>
            <a:ext cx="937667" cy="339627"/>
          </a:xfrm>
          <a:prstGeom prst="rect">
            <a:avLst/>
          </a:prstGeom>
        </p:spPr>
      </p:pic>
      <p:pic>
        <p:nvPicPr>
          <p:cNvPr id="3" name="Bildobjekt 2">
            <a:extLst>
              <a:ext uri="{FF2B5EF4-FFF2-40B4-BE49-F238E27FC236}">
                <a16:creationId xmlns:a16="http://schemas.microsoft.com/office/drawing/2014/main" id="{1920BE5D-C628-3E4D-8228-4186B602CE5B}"/>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387045" y="6244707"/>
            <a:ext cx="1898890" cy="162000"/>
          </a:xfrm>
          <a:prstGeom prst="rect">
            <a:avLst/>
          </a:prstGeom>
        </p:spPr>
      </p:pic>
    </p:spTree>
    <p:extLst>
      <p:ext uri="{BB962C8B-B14F-4D97-AF65-F5344CB8AC3E}">
        <p14:creationId xmlns:p14="http://schemas.microsoft.com/office/powerpoint/2010/main" val="32520440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345601" y="0"/>
            <a:ext cx="11846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3348465" y="617055"/>
            <a:ext cx="5495070" cy="1325563"/>
          </a:xfrm>
        </p:spPr>
        <p:txBody>
          <a:bodyPr anchor="b" anchorCtr="0">
            <a:noAutofit/>
          </a:bodyPr>
          <a:lstStyle>
            <a:lvl1pPr>
              <a:defRPr sz="2800"/>
            </a:lvl1pPr>
          </a:lstStyle>
          <a:p>
            <a:r>
              <a:rPr lang="sv-SE"/>
              <a:t>Rubrik i svart/vitt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8430870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800000" y="1134737"/>
            <a:ext cx="8640000" cy="4589261"/>
          </a:xfrm>
        </p:spPr>
        <p:txBody>
          <a:bodyPr>
            <a:noAutofit/>
          </a:bodyPr>
          <a:lstStyle>
            <a:lvl1pPr marL="0" indent="0">
              <a:buNone/>
              <a:defRPr sz="2000"/>
            </a:lvl1pPr>
            <a:lvl2pPr>
              <a:defRPr sz="1800"/>
            </a:lvl2pPr>
            <a:lvl3pPr>
              <a:defRPr sz="16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3455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365971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å">
    <p:bg>
      <p:bgPr>
        <a:solidFill>
          <a:schemeClr val="accent1"/>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sp>
        <p:nvSpPr>
          <p:cNvPr id="13" name="Rubrik 1">
            <a:extLst>
              <a:ext uri="{FF2B5EF4-FFF2-40B4-BE49-F238E27FC236}">
                <a16:creationId xmlns:a16="http://schemas.microsoft.com/office/drawing/2014/main" id="{F249C7A1-1445-DD4E-B3AE-DA896E02A521}"/>
              </a:ext>
            </a:extLst>
          </p:cNvPr>
          <p:cNvSpPr>
            <a:spLocks noGrp="1"/>
          </p:cNvSpPr>
          <p:nvPr>
            <p:ph type="ctrTitle" hasCustomPrompt="1"/>
          </p:nvPr>
        </p:nvSpPr>
        <p:spPr>
          <a:xfrm>
            <a:off x="2313072" y="2220668"/>
            <a:ext cx="6480000" cy="2123658"/>
          </a:xfrm>
          <a:prstGeom prst="rect">
            <a:avLst/>
          </a:prstGeom>
        </p:spPr>
        <p:txBody>
          <a:bodyPr anchor="ctr" anchorCtr="0">
            <a:noAutofit/>
          </a:bodyPr>
          <a:lstStyle>
            <a:lvl1pPr algn="l">
              <a:lnSpc>
                <a:spcPct val="100000"/>
              </a:lnSpc>
              <a:defRPr sz="6600" b="1">
                <a:solidFill>
                  <a:schemeClr val="bg1"/>
                </a:solidFill>
              </a:defRPr>
            </a:lvl1pPr>
          </a:lstStyle>
          <a:p>
            <a:r>
              <a:rPr lang="sv-SE"/>
              <a:t>Stor rubrik på en eller två</a:t>
            </a:r>
          </a:p>
        </p:txBody>
      </p:sp>
      <p:pic>
        <p:nvPicPr>
          <p:cNvPr id="14" name="Bildobjekt 13">
            <a:extLst>
              <a:ext uri="{FF2B5EF4-FFF2-40B4-BE49-F238E27FC236}">
                <a16:creationId xmlns:a16="http://schemas.microsoft.com/office/drawing/2014/main" id="{ADCB41CF-1EE6-A945-AE50-D797359D94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76746" y="6105790"/>
            <a:ext cx="1586648" cy="459204"/>
          </a:xfrm>
          <a:prstGeom prst="rect">
            <a:avLst/>
          </a:prstGeom>
        </p:spPr>
      </p:pic>
      <p:pic>
        <p:nvPicPr>
          <p:cNvPr id="15" name="Bildobjekt 14">
            <a:extLst>
              <a:ext uri="{FF2B5EF4-FFF2-40B4-BE49-F238E27FC236}">
                <a16:creationId xmlns:a16="http://schemas.microsoft.com/office/drawing/2014/main" id="{A467B30F-DC07-494D-8CA3-B1AF5B062C4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44765" y="6105790"/>
            <a:ext cx="1508902" cy="534351"/>
          </a:xfrm>
          <a:prstGeom prst="rect">
            <a:avLst/>
          </a:prstGeom>
        </p:spPr>
      </p:pic>
      <p:sp>
        <p:nvSpPr>
          <p:cNvPr id="16" name="Rektangel 15">
            <a:extLst>
              <a:ext uri="{FF2B5EF4-FFF2-40B4-BE49-F238E27FC236}">
                <a16:creationId xmlns:a16="http://schemas.microsoft.com/office/drawing/2014/main" id="{E106C8FB-2DFC-A341-81EE-C9CEAC5346FD}"/>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7" name="Bildobjekt 16">
            <a:extLst>
              <a:ext uri="{FF2B5EF4-FFF2-40B4-BE49-F238E27FC236}">
                <a16:creationId xmlns:a16="http://schemas.microsoft.com/office/drawing/2014/main" id="{1745B951-E7CE-BB48-915D-3573271DFF1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spTree>
    <p:extLst>
      <p:ext uri="{BB962C8B-B14F-4D97-AF65-F5344CB8AC3E}">
        <p14:creationId xmlns:p14="http://schemas.microsoft.com/office/powerpoint/2010/main" val="412036224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öd">
    <p:bg>
      <p:bgPr>
        <a:solidFill>
          <a:schemeClr val="accent6"/>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3A295CC0-02CA-3747-9AE5-A10C4454F5F0}"/>
              </a:ext>
            </a:extLst>
          </p:cNvPr>
          <p:cNvSpPr/>
          <p:nvPr userDrawn="1"/>
        </p:nvSpPr>
        <p:spPr>
          <a:xfrm>
            <a:off x="0" y="0"/>
            <a:ext cx="12192000" cy="6858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sv-SE"/>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sp>
        <p:nvSpPr>
          <p:cNvPr id="16" name="Rubrik 1">
            <a:extLst>
              <a:ext uri="{FF2B5EF4-FFF2-40B4-BE49-F238E27FC236}">
                <a16:creationId xmlns:a16="http://schemas.microsoft.com/office/drawing/2014/main" id="{B44A1334-338C-5C42-A719-71157E07F27D}"/>
              </a:ext>
            </a:extLst>
          </p:cNvPr>
          <p:cNvSpPr>
            <a:spLocks noGrp="1"/>
          </p:cNvSpPr>
          <p:nvPr>
            <p:ph type="ctrTitle" hasCustomPrompt="1"/>
          </p:nvPr>
        </p:nvSpPr>
        <p:spPr>
          <a:xfrm>
            <a:off x="2313072" y="2220668"/>
            <a:ext cx="6480000" cy="2123658"/>
          </a:xfrm>
          <a:prstGeom prst="rect">
            <a:avLst/>
          </a:prstGeo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12" name="Rektangel 11">
            <a:extLst>
              <a:ext uri="{FF2B5EF4-FFF2-40B4-BE49-F238E27FC236}">
                <a16:creationId xmlns:a16="http://schemas.microsoft.com/office/drawing/2014/main" id="{DB6DD332-0D4E-E740-A392-E81BBD87B514}"/>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3" name="Bildobjekt 12">
            <a:extLst>
              <a:ext uri="{FF2B5EF4-FFF2-40B4-BE49-F238E27FC236}">
                <a16:creationId xmlns:a16="http://schemas.microsoft.com/office/drawing/2014/main" id="{824E06BC-8C0E-064D-A3E3-02EE354A8B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pic>
        <p:nvPicPr>
          <p:cNvPr id="18" name="Bildobjekt 17">
            <a:extLst>
              <a:ext uri="{FF2B5EF4-FFF2-40B4-BE49-F238E27FC236}">
                <a16:creationId xmlns:a16="http://schemas.microsoft.com/office/drawing/2014/main" id="{EF6452D9-C601-9A43-A6FD-3AFBA3594DF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76746" y="6105790"/>
            <a:ext cx="1586648" cy="459204"/>
          </a:xfrm>
          <a:prstGeom prst="rect">
            <a:avLst/>
          </a:prstGeom>
        </p:spPr>
      </p:pic>
      <p:pic>
        <p:nvPicPr>
          <p:cNvPr id="19" name="Bildobjekt 18">
            <a:extLst>
              <a:ext uri="{FF2B5EF4-FFF2-40B4-BE49-F238E27FC236}">
                <a16:creationId xmlns:a16="http://schemas.microsoft.com/office/drawing/2014/main" id="{D7E871CF-37E0-FC4B-87B9-C116A89C97C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44765" y="6105790"/>
            <a:ext cx="1508902" cy="534351"/>
          </a:xfrm>
          <a:prstGeom prst="rect">
            <a:avLst/>
          </a:prstGeom>
        </p:spPr>
      </p:pic>
    </p:spTree>
    <p:extLst>
      <p:ext uri="{BB962C8B-B14F-4D97-AF65-F5344CB8AC3E}">
        <p14:creationId xmlns:p14="http://schemas.microsoft.com/office/powerpoint/2010/main" val="1467470595"/>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rå">
    <p:bg>
      <p:bgPr>
        <a:solidFill>
          <a:schemeClr val="tx2"/>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sp>
        <p:nvSpPr>
          <p:cNvPr id="13" name="Rubrik 1">
            <a:extLst>
              <a:ext uri="{FF2B5EF4-FFF2-40B4-BE49-F238E27FC236}">
                <a16:creationId xmlns:a16="http://schemas.microsoft.com/office/drawing/2014/main" id="{BE207868-7FD1-884B-BF82-196C5C190A52}"/>
              </a:ext>
            </a:extLst>
          </p:cNvPr>
          <p:cNvSpPr>
            <a:spLocks noGrp="1"/>
          </p:cNvSpPr>
          <p:nvPr>
            <p:ph type="ctrTitle" hasCustomPrompt="1"/>
          </p:nvPr>
        </p:nvSpPr>
        <p:spPr>
          <a:xfrm>
            <a:off x="2313072" y="2220668"/>
            <a:ext cx="6480000" cy="2123658"/>
          </a:xfrm>
          <a:prstGeom prst="rect">
            <a:avLst/>
          </a:prstGeo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16" name="Rektangel 15">
            <a:extLst>
              <a:ext uri="{FF2B5EF4-FFF2-40B4-BE49-F238E27FC236}">
                <a16:creationId xmlns:a16="http://schemas.microsoft.com/office/drawing/2014/main" id="{5CD17479-DF40-EC47-AB36-543FB1FE1A24}"/>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7" name="Bildobjekt 16">
            <a:extLst>
              <a:ext uri="{FF2B5EF4-FFF2-40B4-BE49-F238E27FC236}">
                <a16:creationId xmlns:a16="http://schemas.microsoft.com/office/drawing/2014/main" id="{6C06AE82-F9D5-6E4C-A0D2-4D62FE17CA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pic>
        <p:nvPicPr>
          <p:cNvPr id="18" name="Bildobjekt 17">
            <a:extLst>
              <a:ext uri="{FF2B5EF4-FFF2-40B4-BE49-F238E27FC236}">
                <a16:creationId xmlns:a16="http://schemas.microsoft.com/office/drawing/2014/main" id="{7D940A03-3511-2E42-A06D-95D710CC812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976746" y="6105790"/>
            <a:ext cx="1586648" cy="459204"/>
          </a:xfrm>
          <a:prstGeom prst="rect">
            <a:avLst/>
          </a:prstGeom>
        </p:spPr>
      </p:pic>
      <p:pic>
        <p:nvPicPr>
          <p:cNvPr id="19" name="Bildobjekt 18">
            <a:extLst>
              <a:ext uri="{FF2B5EF4-FFF2-40B4-BE49-F238E27FC236}">
                <a16:creationId xmlns:a16="http://schemas.microsoft.com/office/drawing/2014/main" id="{97B47D17-1C50-6545-97F4-05B94599B21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44765" y="6105790"/>
            <a:ext cx="1508902" cy="534351"/>
          </a:xfrm>
          <a:prstGeom prst="rect">
            <a:avLst/>
          </a:prstGeom>
        </p:spPr>
      </p:pic>
    </p:spTree>
    <p:extLst>
      <p:ext uri="{BB962C8B-B14F-4D97-AF65-F5344CB8AC3E}">
        <p14:creationId xmlns:p14="http://schemas.microsoft.com/office/powerpoint/2010/main" val="3124647829"/>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D5218E17-2ECF-D643-86BF-57FFD95454A1}"/>
              </a:ext>
            </a:extLst>
          </p:cNvPr>
          <p:cNvSpPr/>
          <p:nvPr userDrawn="1"/>
        </p:nvSpPr>
        <p:spPr>
          <a:xfrm>
            <a:off x="0" y="0"/>
            <a:ext cx="12192000" cy="6858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800609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Anpassad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84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81D25594-B7F9-F54F-8607-90729E90630A}"/>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ktangel 6">
            <a:extLst>
              <a:ext uri="{FF2B5EF4-FFF2-40B4-BE49-F238E27FC236}">
                <a16:creationId xmlns:a16="http://schemas.microsoft.com/office/drawing/2014/main" id="{03674A3A-B495-F246-86CD-F43B554823AF}"/>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2" name="Bildobjekt 11">
            <a:extLst>
              <a:ext uri="{FF2B5EF4-FFF2-40B4-BE49-F238E27FC236}">
                <a16:creationId xmlns:a16="http://schemas.microsoft.com/office/drawing/2014/main" id="{C8CDD446-207D-0945-B487-41ECD6CA06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49177" y="1440404"/>
            <a:ext cx="1287956" cy="1088389"/>
          </a:xfrm>
          <a:prstGeom prst="rect">
            <a:avLst/>
          </a:prstGeom>
        </p:spPr>
      </p:pic>
      <p:pic>
        <p:nvPicPr>
          <p:cNvPr id="14" name="Bildobjekt 13">
            <a:extLst>
              <a:ext uri="{FF2B5EF4-FFF2-40B4-BE49-F238E27FC236}">
                <a16:creationId xmlns:a16="http://schemas.microsoft.com/office/drawing/2014/main" id="{B0E7495F-AD03-7A4C-9647-06140E4C3B7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38754" y="1586186"/>
            <a:ext cx="2749818" cy="796823"/>
          </a:xfrm>
          <a:prstGeom prst="rect">
            <a:avLst/>
          </a:prstGeom>
        </p:spPr>
      </p:pic>
      <p:pic>
        <p:nvPicPr>
          <p:cNvPr id="16" name="Bildobjekt 15">
            <a:extLst>
              <a:ext uri="{FF2B5EF4-FFF2-40B4-BE49-F238E27FC236}">
                <a16:creationId xmlns:a16="http://schemas.microsoft.com/office/drawing/2014/main" id="{B07BBEB8-4BB6-B44A-B634-CA8275D5EAC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110182" y="3471622"/>
            <a:ext cx="2004437" cy="504146"/>
          </a:xfrm>
          <a:prstGeom prst="rect">
            <a:avLst/>
          </a:prstGeom>
        </p:spPr>
      </p:pic>
      <p:pic>
        <p:nvPicPr>
          <p:cNvPr id="18" name="Bildobjekt 17">
            <a:extLst>
              <a:ext uri="{FF2B5EF4-FFF2-40B4-BE49-F238E27FC236}">
                <a16:creationId xmlns:a16="http://schemas.microsoft.com/office/drawing/2014/main" id="{611E1C93-339F-E54C-A538-EBF6EA80B7B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714499" y="3488475"/>
            <a:ext cx="1755175" cy="504146"/>
          </a:xfrm>
          <a:prstGeom prst="rect">
            <a:avLst/>
          </a:prstGeom>
        </p:spPr>
      </p:pic>
      <p:pic>
        <p:nvPicPr>
          <p:cNvPr id="20" name="Bildobjekt 19">
            <a:extLst>
              <a:ext uri="{FF2B5EF4-FFF2-40B4-BE49-F238E27FC236}">
                <a16:creationId xmlns:a16="http://schemas.microsoft.com/office/drawing/2014/main" id="{205AF41E-3853-8C45-90CC-12BFAE8A9CB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91006" y="4881306"/>
            <a:ext cx="2823613" cy="432929"/>
          </a:xfrm>
          <a:prstGeom prst="rect">
            <a:avLst/>
          </a:prstGeom>
        </p:spPr>
      </p:pic>
      <p:pic>
        <p:nvPicPr>
          <p:cNvPr id="22" name="Bildobjekt 21">
            <a:extLst>
              <a:ext uri="{FF2B5EF4-FFF2-40B4-BE49-F238E27FC236}">
                <a16:creationId xmlns:a16="http://schemas.microsoft.com/office/drawing/2014/main" id="{E93939E6-73B2-D742-98BB-F83DED785EF4}"/>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690749" y="4671868"/>
            <a:ext cx="1448510" cy="787175"/>
          </a:xfrm>
          <a:prstGeom prst="rect">
            <a:avLst/>
          </a:prstGeom>
        </p:spPr>
      </p:pic>
      <p:pic>
        <p:nvPicPr>
          <p:cNvPr id="23" name="Bildobjekt 22">
            <a:extLst>
              <a:ext uri="{FF2B5EF4-FFF2-40B4-BE49-F238E27FC236}">
                <a16:creationId xmlns:a16="http://schemas.microsoft.com/office/drawing/2014/main" id="{705013A7-E434-344E-9F35-CFE10EDB6CA9}"/>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6762889" y="4787149"/>
            <a:ext cx="1913432" cy="621244"/>
          </a:xfrm>
          <a:prstGeom prst="rect">
            <a:avLst/>
          </a:prstGeom>
        </p:spPr>
      </p:pic>
      <p:pic>
        <p:nvPicPr>
          <p:cNvPr id="13" name="Bildobjekt 12">
            <a:extLst>
              <a:ext uri="{FF2B5EF4-FFF2-40B4-BE49-F238E27FC236}">
                <a16:creationId xmlns:a16="http://schemas.microsoft.com/office/drawing/2014/main" id="{A155F1BB-596C-7F40-B063-6497A9E6FB6E}"/>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276201" y="4832465"/>
            <a:ext cx="1464952" cy="530612"/>
          </a:xfrm>
          <a:prstGeom prst="rect">
            <a:avLst/>
          </a:prstGeom>
        </p:spPr>
      </p:pic>
      <p:pic>
        <p:nvPicPr>
          <p:cNvPr id="3" name="Bildobjekt 2">
            <a:extLst>
              <a:ext uri="{FF2B5EF4-FFF2-40B4-BE49-F238E27FC236}">
                <a16:creationId xmlns:a16="http://schemas.microsoft.com/office/drawing/2014/main" id="{7BF3DF66-4D62-D843-AB23-36C457F11DBF}"/>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069555" y="3520990"/>
            <a:ext cx="3200561" cy="273050"/>
          </a:xfrm>
          <a:prstGeom prst="rect">
            <a:avLst/>
          </a:prstGeom>
        </p:spPr>
      </p:pic>
    </p:spTree>
    <p:extLst>
      <p:ext uri="{BB962C8B-B14F-4D97-AF65-F5344CB8AC3E}">
        <p14:creationId xmlns:p14="http://schemas.microsoft.com/office/powerpoint/2010/main" val="1366004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4800"/>
            <a:ext cx="5599074" cy="1311128"/>
          </a:xfrm>
        </p:spPr>
        <p:txBody>
          <a:bodyPr anchor="b">
            <a:noAutofit/>
          </a:bodyPr>
          <a:lstStyle>
            <a:lvl1pPr algn="l">
              <a:lnSpc>
                <a:spcPct val="100000"/>
              </a:lnSpc>
              <a:defRPr sz="4400" b="1">
                <a:solidFill>
                  <a:schemeClr val="accent1"/>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a:alphaModFix amt="20000"/>
            <a:extLst>
              <a:ext uri="{28A0092B-C50C-407E-A947-70E740481C1C}">
                <a14:useLocalDpi xmlns:a14="http://schemas.microsoft.com/office/drawing/2010/main" val="0"/>
              </a:ext>
            </a:extLst>
          </a:blip>
          <a:srcRect l="17109" t="28708"/>
          <a:stretch/>
        </p:blipFill>
        <p:spPr>
          <a:xfrm>
            <a:off x="0" y="0"/>
            <a:ext cx="4121077" cy="3428998"/>
          </a:xfrm>
          <a:prstGeom prst="rect">
            <a:avLst/>
          </a:prstGeom>
        </p:spPr>
      </p:pic>
    </p:spTree>
    <p:extLst>
      <p:ext uri="{BB962C8B-B14F-4D97-AF65-F5344CB8AC3E}">
        <p14:creationId xmlns:p14="http://schemas.microsoft.com/office/powerpoint/2010/main" val="187879139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216000" y="2433976"/>
            <a:ext cx="5760000" cy="1311128"/>
          </a:xfrm>
        </p:spPr>
        <p:txBody>
          <a:bodyPr anchor="ctr" anchorCtr="0">
            <a:noAutofit/>
          </a:bodyPr>
          <a:lstStyle>
            <a:lvl1pPr algn="l">
              <a:lnSpc>
                <a:spcPct val="100000"/>
              </a:lnSpc>
              <a:defRPr sz="44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67170485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2496809" y="972000"/>
            <a:ext cx="7200000" cy="1325563"/>
          </a:xfrm>
        </p:spPr>
        <p:txBody>
          <a:bodyPr anchor="b" anchorCtr="0">
            <a:noAutofit/>
          </a:bodyPr>
          <a:lstStyle>
            <a:lvl1pPr>
              <a:defRPr sz="28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2496809" y="2482850"/>
            <a:ext cx="7200000" cy="324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3977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773496" y="972000"/>
            <a:ext cx="7799712" cy="1325563"/>
          </a:xfrm>
        </p:spPr>
        <p:txBody>
          <a:bodyPr anchor="b" anchorCtr="0">
            <a:noAutofit/>
          </a:bodyPr>
          <a:lstStyle>
            <a:lvl1pPr>
              <a:defRPr sz="28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7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62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35571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776809" y="1477692"/>
            <a:ext cx="4140001"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6276809" y="1481733"/>
            <a:ext cx="3315060"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a:t>
            </a:r>
            <a:br>
              <a:rPr lang="sv-SE"/>
            </a:br>
            <a:r>
              <a:rPr lang="sv-SE"/>
              <a:t>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6661A35B-5759-402D-A031-2298209AB0E2}" type="datetimeFigureOut">
              <a:rPr lang="sv-SE" smtClean="0"/>
              <a:t>2022-05-06</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776809" y="585044"/>
            <a:ext cx="7815060" cy="710252"/>
          </a:xfrm>
        </p:spPr>
        <p:txBody>
          <a:bodyPr anchor="b" anchorCtr="0">
            <a:noAutofit/>
          </a:bodyPr>
          <a:lstStyle>
            <a:lvl1pPr>
              <a:defRPr sz="28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7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62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23301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7003175" y="1754155"/>
            <a:ext cx="4140000" cy="543408"/>
          </a:xfrm>
        </p:spPr>
        <p:txBody>
          <a:bodyPr anchor="b" anchorCtr="0">
            <a:noAutofit/>
          </a:bodyPr>
          <a:lstStyle>
            <a:lvl1pPr>
              <a:defRPr sz="2800"/>
            </a:lvl1pPr>
          </a:lstStyle>
          <a:p>
            <a:r>
              <a:rPr lang="sv-SE"/>
              <a:t>Rubrik på en rad</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7003175"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2022-05-06</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345601" y="0"/>
            <a:ext cx="5750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4683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image" Target="../media/image3.png"/><Relationship Id="rId5" Type="http://schemas.openxmlformats.org/officeDocument/2006/relationships/slideLayout" Target="../slideLayouts/slideLayout19.xml"/><Relationship Id="rId10" Type="http://schemas.openxmlformats.org/officeDocument/2006/relationships/image" Target="../media/image2.png"/><Relationship Id="rId4" Type="http://schemas.openxmlformats.org/officeDocument/2006/relationships/slideLayout" Target="../slideLayouts/slideLayout18.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3.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181824" y="6159500"/>
            <a:ext cx="1305543" cy="378311"/>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838200" y="365125"/>
            <a:ext cx="79502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838200" y="1825625"/>
            <a:ext cx="10515600" cy="3990975"/>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CC95FCE1-8E5F-4560-B29E-7FB78EB7A839}" type="slidenum">
              <a:rPr lang="sv-SE" smtClean="0"/>
              <a:t>‹#›</a:t>
            </a:fld>
            <a:endParaRPr lang="sv-SE"/>
          </a:p>
        </p:txBody>
      </p:sp>
      <p:pic>
        <p:nvPicPr>
          <p:cNvPr id="9" name="Bildobjekt 8">
            <a:extLst>
              <a:ext uri="{FF2B5EF4-FFF2-40B4-BE49-F238E27FC236}">
                <a16:creationId xmlns:a16="http://schemas.microsoft.com/office/drawing/2014/main" id="{EF98CA06-6339-E347-A2D4-212F3D772CF7}"/>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471775" y="6136327"/>
            <a:ext cx="1398327" cy="495192"/>
          </a:xfrm>
          <a:prstGeom prst="rect">
            <a:avLst/>
          </a:prstGeom>
        </p:spPr>
      </p:pic>
      <p:sp>
        <p:nvSpPr>
          <p:cNvPr id="12" name="Rektangel 11">
            <a:extLst>
              <a:ext uri="{FF2B5EF4-FFF2-40B4-BE49-F238E27FC236}">
                <a16:creationId xmlns:a16="http://schemas.microsoft.com/office/drawing/2014/main" id="{318CA856-E0BC-FF40-9190-BDC71AB0850F}"/>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1" name="Bildobjekt 10">
            <a:extLst>
              <a:ext uri="{FF2B5EF4-FFF2-40B4-BE49-F238E27FC236}">
                <a16:creationId xmlns:a16="http://schemas.microsoft.com/office/drawing/2014/main" id="{11316B03-E6B0-B146-AF0B-FCC8E054C86A}"/>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spTree>
    <p:extLst>
      <p:ext uri="{BB962C8B-B14F-4D97-AF65-F5344CB8AC3E}">
        <p14:creationId xmlns:p14="http://schemas.microsoft.com/office/powerpoint/2010/main" val="913107826"/>
      </p:ext>
    </p:extLst>
  </p:cSld>
  <p:clrMap bg1="lt1" tx1="dk1" bg2="lt2" tx2="dk2" accent1="accent1" accent2="accent2" accent3="accent3" accent4="accent4" accent5="accent5" accent6="accent6" hlink="hlink" folHlink="folHlink"/>
  <p:sldLayoutIdLst>
    <p:sldLayoutId id="2147483661" r:id="rId1"/>
    <p:sldLayoutId id="2147483693" r:id="rId2"/>
    <p:sldLayoutId id="2147483692"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708" r:id="rId13"/>
    <p:sldLayoutId id="2147483671" r:id="rId14"/>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838200" y="365125"/>
            <a:ext cx="79502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838200" y="1825625"/>
            <a:ext cx="10515600" cy="3990975"/>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6661A35B-5759-402D-A031-2298209AB0E2}" type="datetimeFigureOut">
              <a:rPr lang="sv-SE" smtClean="0"/>
              <a:t>2022-05-06</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CC95FCE1-8E5F-4560-B29E-7FB78EB7A839}" type="slidenum">
              <a:rPr lang="sv-SE" smtClean="0"/>
              <a:t>‹#›</a:t>
            </a:fld>
            <a:endParaRPr lang="sv-SE"/>
          </a:p>
        </p:txBody>
      </p:sp>
      <p:pic>
        <p:nvPicPr>
          <p:cNvPr id="13" name="Bildobjekt 12">
            <a:extLst>
              <a:ext uri="{FF2B5EF4-FFF2-40B4-BE49-F238E27FC236}">
                <a16:creationId xmlns:a16="http://schemas.microsoft.com/office/drawing/2014/main" id="{385EF52D-C8DF-1B43-BAB8-66F77619E430}"/>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0181824" y="6159500"/>
            <a:ext cx="1305543" cy="378311"/>
          </a:xfrm>
          <a:prstGeom prst="rect">
            <a:avLst/>
          </a:prstGeom>
        </p:spPr>
      </p:pic>
      <p:pic>
        <p:nvPicPr>
          <p:cNvPr id="14" name="Bildobjekt 13">
            <a:extLst>
              <a:ext uri="{FF2B5EF4-FFF2-40B4-BE49-F238E27FC236}">
                <a16:creationId xmlns:a16="http://schemas.microsoft.com/office/drawing/2014/main" id="{79D33123-A638-7D46-BADA-7723FE51425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8561715" y="6136327"/>
            <a:ext cx="1398327" cy="495192"/>
          </a:xfrm>
          <a:prstGeom prst="rect">
            <a:avLst/>
          </a:prstGeom>
        </p:spPr>
      </p:pic>
      <p:sp>
        <p:nvSpPr>
          <p:cNvPr id="15" name="Rektangel 14">
            <a:extLst>
              <a:ext uri="{FF2B5EF4-FFF2-40B4-BE49-F238E27FC236}">
                <a16:creationId xmlns:a16="http://schemas.microsoft.com/office/drawing/2014/main" id="{F30E7AF2-AD9E-CA4E-A522-4278A36B86D8}"/>
              </a:ext>
            </a:extLst>
          </p:cNvPr>
          <p:cNvSpPr/>
          <p:nvPr userDrawn="1"/>
        </p:nvSpPr>
        <p:spPr>
          <a:xfrm>
            <a:off x="10105795" y="0"/>
            <a:ext cx="1457599" cy="1482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6" name="Bildobjekt 15">
            <a:extLst>
              <a:ext uri="{FF2B5EF4-FFF2-40B4-BE49-F238E27FC236}">
                <a16:creationId xmlns:a16="http://schemas.microsoft.com/office/drawing/2014/main" id="{0D470A0E-D620-3A49-905F-74F1C4A6753F}"/>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267525" y="314196"/>
            <a:ext cx="1134140" cy="958407"/>
          </a:xfrm>
          <a:prstGeom prst="rect">
            <a:avLst/>
          </a:prstGeom>
        </p:spPr>
      </p:pic>
    </p:spTree>
    <p:extLst>
      <p:ext uri="{BB962C8B-B14F-4D97-AF65-F5344CB8AC3E}">
        <p14:creationId xmlns:p14="http://schemas.microsoft.com/office/powerpoint/2010/main" val="199527202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517961DE-70CA-1949-9072-9D2A38C11419}" type="datetime1">
              <a:rPr lang="sv-SE" smtClean="0"/>
              <a:t>2022-05-06</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B13FB9FB-F0A8-4F05-A3B7-7EDA3F6823CA}" type="slidenum">
              <a:rPr lang="sv-SE" smtClean="0"/>
              <a:pPr/>
              <a:t>‹#›</a:t>
            </a:fld>
            <a:endParaRPr lang="sv-SE"/>
          </a:p>
        </p:txBody>
      </p:sp>
    </p:spTree>
    <p:extLst>
      <p:ext uri="{BB962C8B-B14F-4D97-AF65-F5344CB8AC3E}">
        <p14:creationId xmlns:p14="http://schemas.microsoft.com/office/powerpoint/2010/main" val="4095856633"/>
      </p:ext>
    </p:extLst>
  </p:cSld>
  <p:clrMap bg1="lt1" tx1="dk1" bg2="lt2" tx2="dk2" accent1="accent1" accent2="accent2" accent3="accent3" accent4="accent4" accent5="accent5" accent6="accent6" hlink="hlink" folHlink="folHlink"/>
  <p:sldLayoutIdLst>
    <p:sldLayoutId id="2147483685" r:id="rId1"/>
    <p:sldLayoutId id="2147483690" r:id="rId2"/>
    <p:sldLayoutId id="2147483691" r:id="rId3"/>
    <p:sldLayoutId id="2147483710" r:id="rId4"/>
    <p:sldLayoutId id="2147483711" r:id="rId5"/>
  </p:sldLayoutIdLst>
  <p:hf sldNum="0" hdr="0" ftr="0" dt="0"/>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2EA2314-41C8-4A4B-8F60-774277FD80A4}"/>
              </a:ext>
            </a:extLst>
          </p:cNvPr>
          <p:cNvSpPr txBox="1"/>
          <p:nvPr/>
        </p:nvSpPr>
        <p:spPr>
          <a:xfrm>
            <a:off x="4511490" y="2243834"/>
            <a:ext cx="5292910" cy="28007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600"/>
              <a:t>Det här är Kim. Hen arbetar här i kommunen som undersköterska i hemtjänsten. Hen bor i kommunen och trivs bra </a:t>
            </a:r>
            <a:r>
              <a:rPr lang="sv-SE" sz="1600">
                <a:ea typeface="+mn-lt"/>
                <a:cs typeface="+mn-lt"/>
              </a:rPr>
              <a:t>med sin sambo och sina två barn.</a:t>
            </a:r>
            <a:endParaRPr lang="sv-SE" sz="1600">
              <a:cs typeface="Arial"/>
            </a:endParaRPr>
          </a:p>
          <a:p>
            <a:endParaRPr lang="sv-SE" sz="1600">
              <a:cs typeface="Arial"/>
            </a:endParaRPr>
          </a:p>
          <a:p>
            <a:r>
              <a:rPr lang="sv-SE" sz="1600"/>
              <a:t>Att arbeta med människor är något </a:t>
            </a:r>
            <a:r>
              <a:rPr lang="sv-SE" sz="1600">
                <a:ea typeface="+mn-lt"/>
                <a:cs typeface="+mn-lt"/>
              </a:rPr>
              <a:t>Kim</a:t>
            </a:r>
            <a:r>
              <a:rPr lang="sv-SE" sz="1600"/>
              <a:t> alltid velat göra, vilket är anledningen till att hen sökte sig till </a:t>
            </a:r>
            <a:r>
              <a:rPr lang="sv-SE" sz="1600">
                <a:ea typeface="+mn-lt"/>
                <a:cs typeface="+mn-lt"/>
              </a:rPr>
              <a:t>vården</a:t>
            </a:r>
            <a:r>
              <a:rPr lang="sv-SE" sz="1600"/>
              <a:t>. Även om hen har funderat på att testa andra jobb har hen till slut valt att stanna kvar, eftersom hen trivs rätt bra här. Att veta att hen hjälper andra människor känns bra, vilket gör att hen trivs med sina arbetsuppgifter.</a:t>
            </a:r>
            <a:r>
              <a:rPr lang="sv-SE" sz="1600">
                <a:solidFill>
                  <a:srgbClr val="FF0000"/>
                </a:solidFill>
              </a:rPr>
              <a:t> </a:t>
            </a:r>
            <a:endParaRPr lang="sv-SE" sz="1600">
              <a:solidFill>
                <a:srgbClr val="FF0000"/>
              </a:solidFill>
              <a:cs typeface="Arial"/>
            </a:endParaRPr>
          </a:p>
          <a:p>
            <a:endParaRPr lang="en-US" sz="1600"/>
          </a:p>
        </p:txBody>
      </p:sp>
      <p:sp>
        <p:nvSpPr>
          <p:cNvPr id="6" name="textruta 5">
            <a:extLst>
              <a:ext uri="{FF2B5EF4-FFF2-40B4-BE49-F238E27FC236}">
                <a16:creationId xmlns:a16="http://schemas.microsoft.com/office/drawing/2014/main" id="{B2178309-FCB5-4B51-B192-2155F5C15A90}"/>
              </a:ext>
            </a:extLst>
          </p:cNvPr>
          <p:cNvSpPr txBox="1"/>
          <p:nvPr/>
        </p:nvSpPr>
        <p:spPr>
          <a:xfrm>
            <a:off x="1046069" y="3186393"/>
            <a:ext cx="176828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b="1"/>
              <a:t>Ålder:</a:t>
            </a:r>
            <a:r>
              <a:rPr lang="sv-SE"/>
              <a:t> 38</a:t>
            </a:r>
          </a:p>
        </p:txBody>
      </p:sp>
      <p:sp>
        <p:nvSpPr>
          <p:cNvPr id="7" name="textruta 6">
            <a:extLst>
              <a:ext uri="{FF2B5EF4-FFF2-40B4-BE49-F238E27FC236}">
                <a16:creationId xmlns:a16="http://schemas.microsoft.com/office/drawing/2014/main" id="{F454BF23-D6D1-4748-B1AC-D1A5CE3A9916}"/>
              </a:ext>
            </a:extLst>
          </p:cNvPr>
          <p:cNvSpPr txBox="1"/>
          <p:nvPr/>
        </p:nvSpPr>
        <p:spPr>
          <a:xfrm>
            <a:off x="1012450" y="3662643"/>
            <a:ext cx="238965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sv-SE" b="1" err="1"/>
              <a:t>Civilstatus</a:t>
            </a:r>
            <a:r>
              <a:rPr lang="sv-SE" b="1"/>
              <a:t>: </a:t>
            </a:r>
            <a:r>
              <a:rPr lang="sv-SE"/>
              <a:t>Sambo, två barn</a:t>
            </a:r>
          </a:p>
        </p:txBody>
      </p:sp>
      <p:sp>
        <p:nvSpPr>
          <p:cNvPr id="8" name="textruta 7">
            <a:extLst>
              <a:ext uri="{FF2B5EF4-FFF2-40B4-BE49-F238E27FC236}">
                <a16:creationId xmlns:a16="http://schemas.microsoft.com/office/drawing/2014/main" id="{A85C7F0F-9E47-4484-BDB9-48BA4EDFF15C}"/>
              </a:ext>
            </a:extLst>
          </p:cNvPr>
          <p:cNvSpPr txBox="1"/>
          <p:nvPr/>
        </p:nvSpPr>
        <p:spPr>
          <a:xfrm>
            <a:off x="1010958" y="4415892"/>
            <a:ext cx="246376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sv-SE" b="1"/>
              <a:t>Bor: </a:t>
            </a:r>
            <a:r>
              <a:rPr lang="sv-SE"/>
              <a:t>På landsbygden</a:t>
            </a:r>
            <a:endParaRPr lang="sv-SE">
              <a:cs typeface="Arial"/>
            </a:endParaRPr>
          </a:p>
        </p:txBody>
      </p:sp>
      <p:sp>
        <p:nvSpPr>
          <p:cNvPr id="9" name="textruta 8">
            <a:extLst>
              <a:ext uri="{FF2B5EF4-FFF2-40B4-BE49-F238E27FC236}">
                <a16:creationId xmlns:a16="http://schemas.microsoft.com/office/drawing/2014/main" id="{EFE425B4-CEB5-4824-810F-C0CFED1C6655}"/>
              </a:ext>
            </a:extLst>
          </p:cNvPr>
          <p:cNvSpPr txBox="1"/>
          <p:nvPr/>
        </p:nvSpPr>
        <p:spPr>
          <a:xfrm>
            <a:off x="978833" y="4850465"/>
            <a:ext cx="238685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sv-SE" b="1"/>
              <a:t>Yrke: </a:t>
            </a:r>
            <a:r>
              <a:rPr lang="sv-SE"/>
              <a:t>Underskötera</a:t>
            </a:r>
          </a:p>
        </p:txBody>
      </p:sp>
      <p:sp>
        <p:nvSpPr>
          <p:cNvPr id="10" name="textruta 9">
            <a:extLst>
              <a:ext uri="{FF2B5EF4-FFF2-40B4-BE49-F238E27FC236}">
                <a16:creationId xmlns:a16="http://schemas.microsoft.com/office/drawing/2014/main" id="{AAD9618C-7EB8-4FCC-8A5F-18F3D6BEB430}"/>
              </a:ext>
            </a:extLst>
          </p:cNvPr>
          <p:cNvSpPr txBox="1"/>
          <p:nvPr/>
        </p:nvSpPr>
        <p:spPr>
          <a:xfrm>
            <a:off x="978832" y="5423975"/>
            <a:ext cx="33455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sv-SE" b="1"/>
              <a:t>Arbetsplats: </a:t>
            </a:r>
            <a:r>
              <a:rPr lang="sv-SE"/>
              <a:t>Hemtjänsten</a:t>
            </a:r>
            <a:endParaRPr lang="sv-SE">
              <a:cs typeface="Arial"/>
            </a:endParaRPr>
          </a:p>
        </p:txBody>
      </p:sp>
      <p:sp>
        <p:nvSpPr>
          <p:cNvPr id="12" name="textruta 11">
            <a:extLst>
              <a:ext uri="{FF2B5EF4-FFF2-40B4-BE49-F238E27FC236}">
                <a16:creationId xmlns:a16="http://schemas.microsoft.com/office/drawing/2014/main" id="{064E25F9-4167-434F-A834-54CABC55C4B3}"/>
              </a:ext>
            </a:extLst>
          </p:cNvPr>
          <p:cNvSpPr txBox="1"/>
          <p:nvPr/>
        </p:nvSpPr>
        <p:spPr>
          <a:xfrm>
            <a:off x="4511490" y="1323439"/>
            <a:ext cx="538689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3200" b="1">
                <a:ea typeface="+mn-lt"/>
                <a:cs typeface="+mn-lt"/>
              </a:rPr>
              <a:t>Kim</a:t>
            </a:r>
          </a:p>
        </p:txBody>
      </p:sp>
      <p:sp>
        <p:nvSpPr>
          <p:cNvPr id="3" name="textruta 2">
            <a:extLst>
              <a:ext uri="{FF2B5EF4-FFF2-40B4-BE49-F238E27FC236}">
                <a16:creationId xmlns:a16="http://schemas.microsoft.com/office/drawing/2014/main" id="{6490FF09-5486-384E-98A6-D991A9559F55}"/>
              </a:ext>
            </a:extLst>
          </p:cNvPr>
          <p:cNvSpPr txBox="1"/>
          <p:nvPr/>
        </p:nvSpPr>
        <p:spPr>
          <a:xfrm>
            <a:off x="12862560" y="3767328"/>
            <a:ext cx="184731" cy="369332"/>
          </a:xfrm>
          <a:prstGeom prst="rect">
            <a:avLst/>
          </a:prstGeom>
          <a:noFill/>
        </p:spPr>
        <p:txBody>
          <a:bodyPr wrap="none" rtlCol="0">
            <a:spAutoFit/>
          </a:bodyPr>
          <a:lstStyle/>
          <a:p>
            <a:endParaRPr lang="sv-SE"/>
          </a:p>
        </p:txBody>
      </p:sp>
      <p:pic>
        <p:nvPicPr>
          <p:cNvPr id="5" name="Bildobjekt 4" descr="En bild som visar vektorgrafik&#10;&#10;Automatiskt genererad beskrivning">
            <a:extLst>
              <a:ext uri="{FF2B5EF4-FFF2-40B4-BE49-F238E27FC236}">
                <a16:creationId xmlns:a16="http://schemas.microsoft.com/office/drawing/2014/main" id="{5700AB76-65C3-42FC-8764-F2FB6DBE75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958" y="318227"/>
            <a:ext cx="1709931" cy="2682245"/>
          </a:xfrm>
          <a:prstGeom prst="rect">
            <a:avLst/>
          </a:prstGeom>
        </p:spPr>
      </p:pic>
      <p:sp>
        <p:nvSpPr>
          <p:cNvPr id="11" name="Rektangel 10">
            <a:extLst>
              <a:ext uri="{FF2B5EF4-FFF2-40B4-BE49-F238E27FC236}">
                <a16:creationId xmlns:a16="http://schemas.microsoft.com/office/drawing/2014/main" id="{B0F168F3-D6DA-4F05-B52B-7F9E7992D30F}"/>
              </a:ext>
            </a:extLst>
          </p:cNvPr>
          <p:cNvSpPr/>
          <p:nvPr/>
        </p:nvSpPr>
        <p:spPr>
          <a:xfrm>
            <a:off x="4511490" y="246221"/>
            <a:ext cx="5189101" cy="1077218"/>
          </a:xfrm>
          <a:prstGeom prst="rect">
            <a:avLst/>
          </a:prstGeom>
        </p:spPr>
        <p:txBody>
          <a:bodyPr wrap="square" lIns="91440" tIns="45720" rIns="91440" bIns="45720" anchor="t">
            <a:spAutoFit/>
          </a:bodyPr>
          <a:lstStyle/>
          <a:p>
            <a:endParaRPr lang="sv-SE" sz="3200" b="1"/>
          </a:p>
          <a:p>
            <a:endParaRPr lang="sv-SE" sz="3200" b="1"/>
          </a:p>
        </p:txBody>
      </p:sp>
    </p:spTree>
    <p:extLst>
      <p:ext uri="{BB962C8B-B14F-4D97-AF65-F5344CB8AC3E}">
        <p14:creationId xmlns:p14="http://schemas.microsoft.com/office/powerpoint/2010/main" val="1569998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007BEBA4-D96C-4C87-8F32-82FAE6F2E5DE}"/>
              </a:ext>
            </a:extLst>
          </p:cNvPr>
          <p:cNvSpPr txBox="1"/>
          <p:nvPr/>
        </p:nvSpPr>
        <p:spPr>
          <a:xfrm>
            <a:off x="3351085" y="1536906"/>
            <a:ext cx="6024563" cy="4524315"/>
          </a:xfrm>
          <a:prstGeom prst="rect">
            <a:avLst/>
          </a:prstGeom>
          <a:noFill/>
        </p:spPr>
        <p:txBody>
          <a:bodyPr wrap="square" rtlCol="0">
            <a:spAutoFit/>
          </a:bodyPr>
          <a:lstStyle/>
          <a:p>
            <a:r>
              <a:rPr lang="sv-SE" sz="1600"/>
              <a:t>För mig är arbetsmiljön något ansträngt just nu. Mycket är positivt men det finns en del negativa inslag som tar en hel del energi. Framför allt så upplever jag att vi inte är en sammanhållen grupp, istället är vi uppdelade i mindre grupper som har svårt att kommunicera med varandra. </a:t>
            </a:r>
          </a:p>
          <a:p>
            <a:endParaRPr lang="sv-SE" sz="1600"/>
          </a:p>
          <a:p>
            <a:r>
              <a:rPr lang="sv-SE" sz="1600"/>
              <a:t>I grunden är vi en mycket bra arbetsgrupp, men i nuläget märks det att flera av oss är påverkade av mycket förändringar i arbetsgruppen och är stressade över att det finns för lite tid till vårdtagarna. Jag upplever också att alla inte verkar känna till våra rutiner och riktlinjer. </a:t>
            </a:r>
          </a:p>
          <a:p>
            <a:endParaRPr lang="sv-SE" sz="1600"/>
          </a:p>
          <a:p>
            <a:r>
              <a:rPr lang="sv-SE" sz="1600"/>
              <a:t>Vi är duktiga på att samarbeta men ändå förekommer det att vi pratar om varandra istället för med varandra. Information om brister kommer inte fram till de som behöver den, varken kollegor emellan eller till andra interna funktioner och jag upplever att vi har interna konflikter som behöver redas ut. </a:t>
            </a:r>
          </a:p>
          <a:p>
            <a:endParaRPr lang="sv-SE" sz="1600"/>
          </a:p>
        </p:txBody>
      </p:sp>
      <p:sp>
        <p:nvSpPr>
          <p:cNvPr id="7" name="textruta 6">
            <a:extLst>
              <a:ext uri="{FF2B5EF4-FFF2-40B4-BE49-F238E27FC236}">
                <a16:creationId xmlns:a16="http://schemas.microsoft.com/office/drawing/2014/main" id="{CE90CD7B-2990-4A0C-B0FE-6E216608119C}"/>
              </a:ext>
            </a:extLst>
          </p:cNvPr>
          <p:cNvSpPr txBox="1"/>
          <p:nvPr/>
        </p:nvSpPr>
        <p:spPr>
          <a:xfrm>
            <a:off x="3351085" y="976461"/>
            <a:ext cx="563441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b="1">
                <a:ea typeface="+mn-lt"/>
                <a:cs typeface="+mn-lt"/>
              </a:rPr>
              <a:t>Så här upplever Kim</a:t>
            </a:r>
            <a:r>
              <a:rPr lang="sv-SE" sz="2400" b="1">
                <a:solidFill>
                  <a:srgbClr val="FF0000"/>
                </a:solidFill>
                <a:ea typeface="+mn-lt"/>
                <a:cs typeface="+mn-lt"/>
              </a:rPr>
              <a:t> </a:t>
            </a:r>
            <a:r>
              <a:rPr lang="sv-SE" sz="2400" b="1">
                <a:ea typeface="+mn-lt"/>
                <a:cs typeface="+mn-lt"/>
              </a:rPr>
              <a:t>arbetsmiljön nu</a:t>
            </a:r>
          </a:p>
        </p:txBody>
      </p:sp>
      <p:pic>
        <p:nvPicPr>
          <p:cNvPr id="4" name="Bildobjekt 3">
            <a:extLst>
              <a:ext uri="{FF2B5EF4-FFF2-40B4-BE49-F238E27FC236}">
                <a16:creationId xmlns:a16="http://schemas.microsoft.com/office/drawing/2014/main" id="{5489CD15-72F9-473A-910D-8C1A91B01E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972" y="976461"/>
            <a:ext cx="1617465" cy="4801314"/>
          </a:xfrm>
          <a:prstGeom prst="rect">
            <a:avLst/>
          </a:prstGeom>
        </p:spPr>
      </p:pic>
    </p:spTree>
    <p:extLst>
      <p:ext uri="{BB962C8B-B14F-4D97-AF65-F5344CB8AC3E}">
        <p14:creationId xmlns:p14="http://schemas.microsoft.com/office/powerpoint/2010/main" val="4177575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007BEBA4-D96C-4C87-8F32-82FAE6F2E5DE}"/>
              </a:ext>
            </a:extLst>
          </p:cNvPr>
          <p:cNvSpPr txBox="1"/>
          <p:nvPr/>
        </p:nvSpPr>
        <p:spPr>
          <a:xfrm>
            <a:off x="3432446" y="1532269"/>
            <a:ext cx="5728808" cy="5216813"/>
          </a:xfrm>
          <a:prstGeom prst="rect">
            <a:avLst/>
          </a:prstGeom>
          <a:noFill/>
        </p:spPr>
        <p:txBody>
          <a:bodyPr wrap="square" rtlCol="0">
            <a:spAutoFit/>
          </a:bodyPr>
          <a:lstStyle/>
          <a:p>
            <a:pPr fontAlgn="base"/>
            <a:r>
              <a:rPr lang="sv-SE" sz="1600"/>
              <a:t>Kim tycker att arbetsgruppen skulle få ett lyft om alla medarbetarna regelbundet började hälsa på varandra. Hen tycker också att en bra kollega bjuder in till och inkluderar alla i samtalen och lyssnar på vad andra har att säga.  </a:t>
            </a:r>
          </a:p>
          <a:p>
            <a:pPr fontAlgn="base"/>
            <a:endParaRPr lang="sv-SE" sz="1600"/>
          </a:p>
          <a:p>
            <a:pPr fontAlgn="base"/>
            <a:r>
              <a:rPr lang="sv-SE" sz="1600"/>
              <a:t>Att vara hjälpsam tycker Kim är en viktig egenskap, det är viktigt att försöka arbeta som ett lag och hjälpa till när en får tid över. Det är också viktigt att dela med sig av sina erfarenheter och sin kunskap, genom att se till att sprida information och att svara på frågor utan att "idiotförklara" den som inte kan allt.  </a:t>
            </a:r>
          </a:p>
          <a:p>
            <a:pPr fontAlgn="base"/>
            <a:r>
              <a:rPr lang="sv-SE" sz="1600"/>
              <a:t> </a:t>
            </a:r>
          </a:p>
          <a:p>
            <a:pPr fontAlgn="base"/>
            <a:r>
              <a:rPr lang="sv-SE" sz="1600"/>
              <a:t>Kim tycker också att det är viktigt att kollegorna även lyfter det som är positivt med jobbet och talar gott om sitt arbete. Detta positiva förhållningssätt tycker hon att man även ska ha när man ger feedback till sina medarbetare.  </a:t>
            </a:r>
          </a:p>
          <a:p>
            <a:pPr fontAlgn="base"/>
            <a:r>
              <a:rPr lang="sv-SE" sz="1600"/>
              <a:t> </a:t>
            </a:r>
          </a:p>
          <a:p>
            <a:endParaRPr lang="sv-SE" sz="1600"/>
          </a:p>
          <a:p>
            <a:pPr fontAlgn="base"/>
            <a:r>
              <a:rPr lang="sv-SE" sz="1500"/>
              <a:t> </a:t>
            </a:r>
          </a:p>
          <a:p>
            <a:endParaRPr lang="sv-SE" sz="1500"/>
          </a:p>
          <a:p>
            <a:endParaRPr lang="sv-SE" sz="1500"/>
          </a:p>
        </p:txBody>
      </p:sp>
      <p:sp>
        <p:nvSpPr>
          <p:cNvPr id="7" name="textruta 6">
            <a:extLst>
              <a:ext uri="{FF2B5EF4-FFF2-40B4-BE49-F238E27FC236}">
                <a16:creationId xmlns:a16="http://schemas.microsoft.com/office/drawing/2014/main" id="{CE90CD7B-2990-4A0C-B0FE-6E216608119C}"/>
              </a:ext>
            </a:extLst>
          </p:cNvPr>
          <p:cNvSpPr txBox="1"/>
          <p:nvPr/>
        </p:nvSpPr>
        <p:spPr>
          <a:xfrm>
            <a:off x="3432445" y="988384"/>
            <a:ext cx="842724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b="1">
                <a:ea typeface="+mn-lt"/>
                <a:cs typeface="+mn-lt"/>
              </a:rPr>
              <a:t>Vad är en bra kollega? </a:t>
            </a:r>
          </a:p>
        </p:txBody>
      </p:sp>
      <p:pic>
        <p:nvPicPr>
          <p:cNvPr id="5" name="Bildobjekt 4">
            <a:extLst>
              <a:ext uri="{FF2B5EF4-FFF2-40B4-BE49-F238E27FC236}">
                <a16:creationId xmlns:a16="http://schemas.microsoft.com/office/drawing/2014/main" id="{47287E18-889A-4053-B7EF-AD550DF105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673" y="1028343"/>
            <a:ext cx="1617465" cy="4801314"/>
          </a:xfrm>
          <a:prstGeom prst="rect">
            <a:avLst/>
          </a:prstGeom>
        </p:spPr>
      </p:pic>
    </p:spTree>
    <p:extLst>
      <p:ext uri="{BB962C8B-B14F-4D97-AF65-F5344CB8AC3E}">
        <p14:creationId xmlns:p14="http://schemas.microsoft.com/office/powerpoint/2010/main" val="1107467444"/>
      </p:ext>
    </p:extLst>
  </p:cSld>
  <p:clrMapOvr>
    <a:masterClrMapping/>
  </p:clrMapOvr>
</p:sld>
</file>

<file path=ppt/theme/theme1.xml><?xml version="1.0" encoding="utf-8"?>
<a:theme xmlns:a="http://schemas.openxmlformats.org/drawingml/2006/main" name="Experio WorkLab">
  <a:themeElements>
    <a:clrScheme name="WorkLab">
      <a:dk1>
        <a:srgbClr val="000000"/>
      </a:dk1>
      <a:lt1>
        <a:srgbClr val="FFFFFF"/>
      </a:lt1>
      <a:dk2>
        <a:srgbClr val="6F6E68"/>
      </a:dk2>
      <a:lt2>
        <a:srgbClr val="E7E6E6"/>
      </a:lt2>
      <a:accent1>
        <a:srgbClr val="003A70"/>
      </a:accent1>
      <a:accent2>
        <a:srgbClr val="A3224C"/>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insam-logotyp" id="{60324E60-3B68-964F-9EF5-D55E1911ED4E}" vid="{F85E9A6A-763E-F448-97F5-2D6B45C35010}"/>
    </a:ext>
  </a:extLst>
</a:theme>
</file>

<file path=ppt/theme/theme2.xml><?xml version="1.0" encoding="utf-8"?>
<a:theme xmlns:a="http://schemas.openxmlformats.org/drawingml/2006/main" name="Experio WorkLab rosa">
  <a:themeElements>
    <a:clrScheme name="WorkLab">
      <a:dk1>
        <a:srgbClr val="000000"/>
      </a:dk1>
      <a:lt1>
        <a:srgbClr val="FFFFFF"/>
      </a:lt1>
      <a:dk2>
        <a:srgbClr val="6F6E68"/>
      </a:dk2>
      <a:lt2>
        <a:srgbClr val="E7E6E6"/>
      </a:lt2>
      <a:accent1>
        <a:srgbClr val="003A70"/>
      </a:accent1>
      <a:accent2>
        <a:srgbClr val="A3224C"/>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insam-logotyp" id="{60324E60-3B68-964F-9EF5-D55E1911ED4E}" vid="{36B4FCB4-FBD8-0B4E-9986-D8AE46326A2F}"/>
    </a:ext>
  </a:extLst>
</a:theme>
</file>

<file path=ppt/theme/theme3.xml><?xml version="1.0" encoding="utf-8"?>
<a:theme xmlns:a="http://schemas.openxmlformats.org/drawingml/2006/main" name="Stor rubrik">
  <a:themeElements>
    <a:clrScheme name="WorkLab">
      <a:dk1>
        <a:srgbClr val="000000"/>
      </a:dk1>
      <a:lt1>
        <a:srgbClr val="FFFFFF"/>
      </a:lt1>
      <a:dk2>
        <a:srgbClr val="6F6E68"/>
      </a:dk2>
      <a:lt2>
        <a:srgbClr val="E7E6E6"/>
      </a:lt2>
      <a:accent1>
        <a:srgbClr val="003A70"/>
      </a:accent1>
      <a:accent2>
        <a:srgbClr val="A3224C"/>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insam-logotyp" id="{60324E60-3B68-964F-9EF5-D55E1911ED4E}" vid="{47653E61-C992-9A4A-8AA2-2639DEA461B7}"/>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7864d2b-61da-4831-8dc6-bb408a0aafbc">
      <UserInfo>
        <DisplayName>Anna Lindgren</DisplayName>
        <AccountId>80</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4F55007D5FE45438AB1BCCD44D29F5F" ma:contentTypeVersion="12" ma:contentTypeDescription="Create a new document." ma:contentTypeScope="" ma:versionID="27c315ba8d811949e39ad2c36fc08875">
  <xsd:schema xmlns:xsd="http://www.w3.org/2001/XMLSchema" xmlns:xs="http://www.w3.org/2001/XMLSchema" xmlns:p="http://schemas.microsoft.com/office/2006/metadata/properties" xmlns:ns2="dde80ee2-b9b6-4da1-ab2a-429cdf067651" xmlns:ns3="e7864d2b-61da-4831-8dc6-bb408a0aafbc" targetNamespace="http://schemas.microsoft.com/office/2006/metadata/properties" ma:root="true" ma:fieldsID="ce51bfe450090606ad3819365f81eb4c" ns2:_="" ns3:_="">
    <xsd:import namespace="dde80ee2-b9b6-4da1-ab2a-429cdf067651"/>
    <xsd:import namespace="e7864d2b-61da-4831-8dc6-bb408a0aaf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e80ee2-b9b6-4da1-ab2a-429cdf0676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864d2b-61da-4831-8dc6-bb408a0aafb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641686-D9BA-4F4D-B4A4-C8059CC993AB}">
  <ds:schemaRefs>
    <ds:schemaRef ds:uri="dde80ee2-b9b6-4da1-ab2a-429cdf067651"/>
    <ds:schemaRef ds:uri="e7864d2b-61da-4831-8dc6-bb408a0aafb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676CAB6-4E6D-41C2-9724-644760235972}">
  <ds:schemaRefs>
    <ds:schemaRef ds:uri="dde80ee2-b9b6-4da1-ab2a-429cdf067651"/>
    <ds:schemaRef ds:uri="e7864d2b-61da-4831-8dc6-bb408a0aafb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44F52BA-5E4F-457F-8BBE-C83F86E251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Experio WorkLab</Template>
  <Application>Microsoft Office PowerPoint</Application>
  <PresentationFormat>Bredbild</PresentationFormat>
  <Slides>3</Slides>
  <Notes>2</Notes>
  <HiddenSlides>0</HiddenSlides>
  <ScaleCrop>false</ScaleCrop>
  <HeadingPairs>
    <vt:vector size="4" baseType="variant">
      <vt:variant>
        <vt:lpstr>Tema</vt:lpstr>
      </vt:variant>
      <vt:variant>
        <vt:i4>3</vt:i4>
      </vt:variant>
      <vt:variant>
        <vt:lpstr>Bildrubriker</vt:lpstr>
      </vt:variant>
      <vt:variant>
        <vt:i4>3</vt:i4>
      </vt:variant>
    </vt:vector>
  </HeadingPairs>
  <TitlesOfParts>
    <vt:vector size="6" baseType="lpstr">
      <vt:lpstr>Experio WorkLab</vt:lpstr>
      <vt:lpstr>Experio WorkLab rosa</vt:lpstr>
      <vt:lpstr>Stor rubrik</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Nicklas Rask</dc:creator>
  <cp:revision>2</cp:revision>
  <dcterms:created xsi:type="dcterms:W3CDTF">2022-02-24T08:29:54Z</dcterms:created>
  <dcterms:modified xsi:type="dcterms:W3CDTF">2022-05-06T09:05:19Z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0x010100B4F55007D5FE45438AB1BCCD44D29F5F</vt:lpwstr>
  </property>
</Properties>
</file>