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4"/>
  </p:sldMasterIdLst>
  <p:notesMasterIdLst>
    <p:notesMasterId r:id="rId66"/>
  </p:notesMasterIdLst>
  <p:handoutMasterIdLst>
    <p:handoutMasterId r:id="rId67"/>
  </p:handoutMasterIdLst>
  <p:sldIdLst>
    <p:sldId id="256" r:id="rId5"/>
    <p:sldId id="326" r:id="rId6"/>
    <p:sldId id="328" r:id="rId7"/>
    <p:sldId id="339" r:id="rId8"/>
    <p:sldId id="331" r:id="rId9"/>
    <p:sldId id="340" r:id="rId10"/>
    <p:sldId id="329" r:id="rId11"/>
    <p:sldId id="327" r:id="rId12"/>
    <p:sldId id="330" r:id="rId13"/>
    <p:sldId id="293" r:id="rId14"/>
    <p:sldId id="332" r:id="rId15"/>
    <p:sldId id="314" r:id="rId16"/>
    <p:sldId id="304" r:id="rId17"/>
    <p:sldId id="315" r:id="rId18"/>
    <p:sldId id="296" r:id="rId19"/>
    <p:sldId id="260" r:id="rId20"/>
    <p:sldId id="261" r:id="rId21"/>
    <p:sldId id="262" r:id="rId22"/>
    <p:sldId id="316" r:id="rId23"/>
    <p:sldId id="264" r:id="rId24"/>
    <p:sldId id="281" r:id="rId25"/>
    <p:sldId id="267" r:id="rId26"/>
    <p:sldId id="266" r:id="rId27"/>
    <p:sldId id="265" r:id="rId28"/>
    <p:sldId id="263" r:id="rId29"/>
    <p:sldId id="268" r:id="rId30"/>
    <p:sldId id="269" r:id="rId31"/>
    <p:sldId id="270" r:id="rId32"/>
    <p:sldId id="271" r:id="rId33"/>
    <p:sldId id="297" r:id="rId34"/>
    <p:sldId id="272" r:id="rId35"/>
    <p:sldId id="274" r:id="rId36"/>
    <p:sldId id="273" r:id="rId37"/>
    <p:sldId id="306" r:id="rId38"/>
    <p:sldId id="346" r:id="rId39"/>
    <p:sldId id="275" r:id="rId40"/>
    <p:sldId id="288" r:id="rId41"/>
    <p:sldId id="333" r:id="rId42"/>
    <p:sldId id="334" r:id="rId43"/>
    <p:sldId id="342" r:id="rId44"/>
    <p:sldId id="344" r:id="rId45"/>
    <p:sldId id="343" r:id="rId46"/>
    <p:sldId id="348" r:id="rId47"/>
    <p:sldId id="291" r:id="rId48"/>
    <p:sldId id="317" r:id="rId49"/>
    <p:sldId id="309" r:id="rId50"/>
    <p:sldId id="350" r:id="rId51"/>
    <p:sldId id="338" r:id="rId52"/>
    <p:sldId id="318" r:id="rId53"/>
    <p:sldId id="323" r:id="rId54"/>
    <p:sldId id="319" r:id="rId55"/>
    <p:sldId id="322" r:id="rId56"/>
    <p:sldId id="336" r:id="rId57"/>
    <p:sldId id="337" r:id="rId58"/>
    <p:sldId id="301" r:id="rId59"/>
    <p:sldId id="321" r:id="rId60"/>
    <p:sldId id="324" r:id="rId61"/>
    <p:sldId id="325" r:id="rId62"/>
    <p:sldId id="302" r:id="rId63"/>
    <p:sldId id="349" r:id="rId64"/>
    <p:sldId id="294" r:id="rId65"/>
  </p:sldIdLst>
  <p:sldSz cx="9144000" cy="6858000" type="screen4x3"/>
  <p:notesSz cx="6789738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tjerodt Hammersley Markus" initials="BHM" lastIdx="1" clrIdx="0">
    <p:extLst>
      <p:ext uri="{19B8F6BF-5375-455C-9EA6-DF929625EA0E}">
        <p15:presenceInfo xmlns:p15="http://schemas.microsoft.com/office/powerpoint/2012/main" userId="S-1-5-21-459312926-701917935-3359697428-214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C5A349-1547-4B0A-9706-2087D1FF0766}" v="56" dt="2018-09-14T11:40:14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4" autoAdjust="0"/>
    <p:restoredTop sz="94660"/>
  </p:normalViewPr>
  <p:slideViewPr>
    <p:cSldViewPr>
      <p:cViewPr varScale="1">
        <p:scale>
          <a:sx n="108" d="100"/>
          <a:sy n="108" d="100"/>
        </p:scale>
        <p:origin x="171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0-17T10:42:15.912" idx="1">
    <p:pos x="5681" y="287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5947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398EB-D487-4C8C-BD83-44FDCA200A8B}" type="datetimeFigureOut">
              <a:rPr lang="sv-SE" smtClean="0"/>
              <a:pPr/>
              <a:t>2019-11-04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CAB30-3635-4DCA-B177-990C5E364E1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8136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6513" y="0"/>
            <a:ext cx="294163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6ED35-EA4F-46EA-A7FF-555E7EC525D3}" type="datetimeFigureOut">
              <a:rPr lang="sv-SE" smtClean="0"/>
              <a:t>2019-11-04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1241425"/>
            <a:ext cx="4468812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0838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1638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6513" y="9431338"/>
            <a:ext cx="294163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EBB83-DE08-4CEB-834F-E22A9F8573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1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EBB83-DE08-4CEB-834F-E22A9F8573FD}" type="slidenum">
              <a:rPr lang="sv-SE" smtClean="0"/>
              <a:t>59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385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sv-SE"/>
              <a:t>Klicka om du vill redigera mall för underrubrikformat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CEB33CF1-F56D-4788-8782-C86BDB118BD1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7273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0737F8-F86E-47D0-A9EE-1BCEDEBA017F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486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6F8249-140E-42A0-8B46-11C68DE198FD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083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562EDB-7088-4476-9399-6974A5492966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070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pPr>
              <a:defRPr/>
            </a:pPr>
            <a:fld id="{579FCF73-FE05-42E6-B68F-C2C75F996D3D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1468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D4DE1-DA2F-487B-8A4C-BF55DD2A19F9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0309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EDB89C-5559-4078-8F3D-DA5181B5E49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13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021D-A3DD-4BCD-B0BA-15295B1A17C8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339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FEA53-165D-477A-A74E-CEBFE23D7266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7281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C8D4DE1-DA2F-487B-8A4C-BF55DD2A19F9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9033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821D452-054D-4D91-8709-FAAC32D023C2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24963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EC8D4DE1-DA2F-487B-8A4C-BF55DD2A19F9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736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comments" Target="../comments/comment1.xml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se/url?sa=i&amp;rct=j&amp;q=&amp;esrc=s&amp;source=images&amp;cd=&amp;cad=rja&amp;uact=8&amp;ved=0ahUKEwi1pZPav-HPAhWjApoKHXc5C6YQjRwIBw&amp;url=http://ekg.academy/ekg-waveform-lesson&amp;psig=AFQjCNHIHLbDPIzp8JlZmKowFIsqMBpxOw&amp;ust=1476781973659042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4149080"/>
            <a:ext cx="8458200" cy="1222375"/>
          </a:xfrm>
        </p:spPr>
        <p:txBody>
          <a:bodyPr>
            <a:normAutofit/>
          </a:bodyPr>
          <a:lstStyle/>
          <a:p>
            <a:pPr eaLnBrk="1" hangingPunct="1"/>
            <a:r>
              <a:rPr lang="sv-SE" sz="7200" dirty="0">
                <a:solidFill>
                  <a:srgbClr val="C00000"/>
                </a:solidFill>
                <a:latin typeface="Comic Sans MS" pitchFamily="66" charset="0"/>
              </a:rPr>
              <a:t>Hjärtsvikt</a:t>
            </a:r>
            <a:r>
              <a:rPr lang="sv-SE" sz="88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900608" y="2060848"/>
            <a:ext cx="8458200" cy="914400"/>
          </a:xfrm>
        </p:spPr>
        <p:txBody>
          <a:bodyPr/>
          <a:lstStyle/>
          <a:p>
            <a:pPr eaLnBrk="1" hangingPunct="1"/>
            <a:r>
              <a:rPr lang="sv-SE" dirty="0">
                <a:latin typeface="Comic Sans MS" pitchFamily="66" charset="0"/>
              </a:rPr>
              <a:t>Eva Dahlen 191106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26" y="260648"/>
            <a:ext cx="3024994" cy="28803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sv-SE" sz="4800" dirty="0">
                <a:solidFill>
                  <a:srgbClr val="C00000"/>
                </a:solidFill>
              </a:rPr>
              <a:t>Men…. vad är hjärtsvikt?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60848"/>
            <a:ext cx="3528392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från början: vad är ett hjärta?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20888"/>
            <a:ext cx="4270069" cy="3993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2843808" y="3501008"/>
            <a:ext cx="29523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i="1" dirty="0">
                <a:solidFill>
                  <a:srgbClr val="00B050"/>
                </a:solidFill>
                <a:latin typeface="Brush Script MT" panose="03060802040406070304" pitchFamily="66" charset="0"/>
              </a:rPr>
              <a:t>Dr. </a:t>
            </a:r>
            <a:r>
              <a:rPr lang="sv-SE" sz="4400" i="1" dirty="0" err="1">
                <a:solidFill>
                  <a:srgbClr val="00B050"/>
                </a:solidFill>
                <a:latin typeface="Brush Script MT" panose="03060802040406070304" pitchFamily="66" charset="0"/>
              </a:rPr>
              <a:t>Bentjerodt</a:t>
            </a:r>
            <a:r>
              <a:rPr lang="sv-SE" sz="4400" i="1" dirty="0">
                <a:solidFill>
                  <a:srgbClr val="00B050"/>
                </a:solidFill>
                <a:latin typeface="Brush Script MT" panose="03060802040406070304" pitchFamily="66" charset="0"/>
              </a:rPr>
              <a:t> är</a:t>
            </a:r>
          </a:p>
          <a:p>
            <a:pPr algn="ctr"/>
            <a:r>
              <a:rPr lang="sv-SE" sz="4400" i="1" dirty="0">
                <a:solidFill>
                  <a:srgbClr val="00B050"/>
                </a:solidFill>
                <a:latin typeface="Brush Script MT" panose="03060802040406070304" pitchFamily="66" charset="0"/>
              </a:rPr>
              <a:t>bäst !</a:t>
            </a:r>
          </a:p>
        </p:txBody>
      </p:sp>
    </p:spTree>
    <p:extLst>
      <p:ext uri="{BB962C8B-B14F-4D97-AF65-F5344CB8AC3E}">
        <p14:creationId xmlns:p14="http://schemas.microsoft.com/office/powerpoint/2010/main" val="4009334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47" y="4387031"/>
            <a:ext cx="3397066" cy="1908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88962" y="476672"/>
            <a:ext cx="8686800" cy="838200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00B0F0"/>
                </a:solidFill>
              </a:rPr>
              <a:t>Det bero på vem man frågar!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61" y="134076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7" y="1270049"/>
            <a:ext cx="18002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1" y="499951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9641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541637"/>
            <a:ext cx="22669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1" y="2942116"/>
            <a:ext cx="22193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85" y="4633093"/>
            <a:ext cx="20288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33" y="415878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24" y="2907879"/>
            <a:ext cx="3380463" cy="163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547" y="1210101"/>
            <a:ext cx="19145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79" y="3275361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62" y="504800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7139567" y="2310803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LYRIK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2126953" y="476868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religion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393800" y="6385701"/>
            <a:ext cx="1733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kärlek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4364764" y="1346638"/>
            <a:ext cx="961801" cy="459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sorg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6339537" y="3970815"/>
            <a:ext cx="145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KONST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331956" y="1998050"/>
            <a:ext cx="151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SJÄLEN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3725274" y="4135350"/>
            <a:ext cx="160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OLYCKA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2126953" y="1779641"/>
            <a:ext cx="99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MOD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231811" y="4432480"/>
            <a:ext cx="1387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längtan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4983478" y="4947077"/>
            <a:ext cx="898326" cy="47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lycka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7943952" y="460965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HAT</a:t>
            </a:r>
          </a:p>
        </p:txBody>
      </p:sp>
    </p:spTree>
    <p:extLst>
      <p:ext uri="{BB962C8B-B14F-4D97-AF65-F5344CB8AC3E}">
        <p14:creationId xmlns:p14="http://schemas.microsoft.com/office/powerpoint/2010/main" val="2094530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67444" y="692696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sv-SE" sz="3200" dirty="0">
                <a:solidFill>
                  <a:srgbClr val="0070C0"/>
                </a:solidFill>
              </a:rPr>
              <a:t>Här tar jag hjärtat som </a:t>
            </a:r>
            <a:br>
              <a:rPr lang="sv-SE" sz="3200" dirty="0">
                <a:solidFill>
                  <a:srgbClr val="0070C0"/>
                </a:solidFill>
              </a:rPr>
            </a:br>
            <a:r>
              <a:rPr lang="sv-SE" sz="3200" dirty="0" err="1">
                <a:solidFill>
                  <a:srgbClr val="0070C0"/>
                </a:solidFill>
              </a:rPr>
              <a:t>som</a:t>
            </a:r>
            <a:r>
              <a:rPr lang="sv-SE" sz="3200" dirty="0">
                <a:solidFill>
                  <a:srgbClr val="0070C0"/>
                </a:solidFill>
              </a:rPr>
              <a:t> en maskin.  </a:t>
            </a:r>
            <a:r>
              <a:rPr lang="sv-SE" sz="3100" dirty="0" err="1">
                <a:solidFill>
                  <a:srgbClr val="C00000"/>
                </a:solidFill>
              </a:rPr>
              <a:t>Härtat</a:t>
            </a:r>
            <a:r>
              <a:rPr lang="sv-SE" sz="3100" dirty="0">
                <a:solidFill>
                  <a:srgbClr val="C00000"/>
                </a:solidFill>
              </a:rPr>
              <a:t> är</a:t>
            </a:r>
            <a:r>
              <a:rPr lang="sv-SE" sz="3200" dirty="0">
                <a:solidFill>
                  <a:srgbClr val="C00000"/>
                </a:solidFill>
              </a:rPr>
              <a:t>….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31520" y="1854746"/>
            <a:ext cx="7680960" cy="4526582"/>
          </a:xfrm>
        </p:spPr>
        <p:txBody>
          <a:bodyPr>
            <a:normAutofit fontScale="85000" lnSpcReduction="20000"/>
          </a:bodyPr>
          <a:lstStyle/>
          <a:p>
            <a:pPr eaLnBrk="1" hangingPunct="1"/>
            <a:endParaRPr lang="sv-SE" sz="2400" b="1" dirty="0">
              <a:solidFill>
                <a:srgbClr val="FF0000"/>
              </a:solidFill>
            </a:endParaRPr>
          </a:p>
          <a:p>
            <a:pPr eaLnBrk="1" hangingPunct="1"/>
            <a:r>
              <a:rPr lang="sv-SE" sz="2400" b="1" dirty="0">
                <a:solidFill>
                  <a:srgbClr val="FF0000"/>
                </a:solidFill>
              </a:rPr>
              <a:t>…en muskel</a:t>
            </a:r>
            <a:r>
              <a:rPr lang="sv-SE" sz="2400" dirty="0">
                <a:solidFill>
                  <a:srgbClr val="FF0000"/>
                </a:solidFill>
              </a:rPr>
              <a:t>   </a:t>
            </a:r>
            <a:r>
              <a:rPr lang="sv-SE" sz="1900" dirty="0"/>
              <a:t>(kräver Syrgas och socker för att kunna jobba)</a:t>
            </a:r>
          </a:p>
          <a:p>
            <a:r>
              <a:rPr lang="sv-SE" sz="2400" b="1" dirty="0">
                <a:solidFill>
                  <a:srgbClr val="FF0000"/>
                </a:solidFill>
              </a:rPr>
              <a:t>…den pumpar blod</a:t>
            </a:r>
            <a:r>
              <a:rPr lang="sv-SE" sz="2400" dirty="0">
                <a:solidFill>
                  <a:srgbClr val="FF0000"/>
                </a:solidFill>
              </a:rPr>
              <a:t> </a:t>
            </a:r>
            <a:r>
              <a:rPr lang="sv-SE" sz="1900" dirty="0"/>
              <a:t>och med det syre och näring till målorganet, transporterar bort CO2 från organet mm. (Pumpfunktion genom muskelarbete)</a:t>
            </a:r>
          </a:p>
          <a:p>
            <a:pPr eaLnBrk="1" hangingPunct="1"/>
            <a:r>
              <a:rPr lang="sv-SE" sz="2400" b="1" dirty="0">
                <a:solidFill>
                  <a:srgbClr val="FF0000"/>
                </a:solidFill>
              </a:rPr>
              <a:t>…består av 4 hjärtrum</a:t>
            </a:r>
            <a:r>
              <a:rPr lang="sv-SE" sz="2400" dirty="0">
                <a:solidFill>
                  <a:srgbClr val="FF0000"/>
                </a:solidFill>
              </a:rPr>
              <a:t> </a:t>
            </a:r>
            <a:r>
              <a:rPr lang="sv-SE" sz="1900" dirty="0"/>
              <a:t>(2 vänster 2 höger)</a:t>
            </a:r>
          </a:p>
          <a:p>
            <a:pPr eaLnBrk="1" hangingPunct="1"/>
            <a:r>
              <a:rPr lang="sv-SE" sz="2600" b="1" dirty="0">
                <a:solidFill>
                  <a:srgbClr val="FF0000"/>
                </a:solidFill>
              </a:rPr>
              <a:t>…styr cirkulationsmängden </a:t>
            </a:r>
            <a:r>
              <a:rPr lang="sv-SE" sz="1900" dirty="0"/>
              <a:t>av blodet (kan gå på låg - hög varv)</a:t>
            </a:r>
          </a:p>
          <a:p>
            <a:pPr eaLnBrk="1" hangingPunct="1"/>
            <a:r>
              <a:rPr lang="sv-SE" sz="1800" dirty="0">
                <a:solidFill>
                  <a:srgbClr val="FF0000"/>
                </a:solidFill>
              </a:rPr>
              <a:t>…g</a:t>
            </a:r>
            <a:r>
              <a:rPr lang="sv-SE" sz="1800" b="1" dirty="0">
                <a:solidFill>
                  <a:srgbClr val="FF0000"/>
                </a:solidFill>
              </a:rPr>
              <a:t>er näring och syre till sig själva i vilofasen mellan 2 slag </a:t>
            </a:r>
            <a:r>
              <a:rPr lang="sv-SE" sz="1800" dirty="0">
                <a:solidFill>
                  <a:schemeClr val="tx1"/>
                </a:solidFill>
              </a:rPr>
              <a:t>(egen cirkulation via kranskärl)</a:t>
            </a:r>
          </a:p>
          <a:p>
            <a:pPr eaLnBrk="1" hangingPunct="1"/>
            <a:endParaRPr lang="sv-SE" sz="1800" dirty="0">
              <a:solidFill>
                <a:schemeClr val="tx1"/>
              </a:solidFill>
            </a:endParaRPr>
          </a:p>
          <a:p>
            <a:pPr eaLnBrk="1" hangingPunct="1"/>
            <a:r>
              <a:rPr lang="sv-SE" sz="2400" dirty="0">
                <a:solidFill>
                  <a:srgbClr val="FF0000"/>
                </a:solidFill>
              </a:rPr>
              <a:t>Hjärta slår </a:t>
            </a:r>
            <a:r>
              <a:rPr lang="sv-SE" sz="2400" dirty="0"/>
              <a:t>ca </a:t>
            </a:r>
            <a:r>
              <a:rPr lang="sv-SE" sz="2400" b="1" dirty="0">
                <a:solidFill>
                  <a:srgbClr val="FF0000"/>
                </a:solidFill>
              </a:rPr>
              <a:t>80x/min</a:t>
            </a:r>
            <a:r>
              <a:rPr lang="sv-SE" sz="2400" dirty="0"/>
              <a:t>, </a:t>
            </a:r>
            <a:r>
              <a:rPr lang="sv-SE" sz="2400" b="1" dirty="0"/>
              <a:t>115 000</a:t>
            </a:r>
            <a:r>
              <a:rPr lang="sv-SE" sz="2400" dirty="0"/>
              <a:t> x/dygn,  </a:t>
            </a:r>
          </a:p>
          <a:p>
            <a:pPr marL="0" indent="0" eaLnBrk="1" hangingPunct="1">
              <a:buNone/>
            </a:pPr>
            <a:endParaRPr lang="sv-SE" sz="2400" dirty="0"/>
          </a:p>
          <a:p>
            <a:pPr>
              <a:buNone/>
            </a:pPr>
            <a:r>
              <a:rPr lang="sv-SE" sz="2400" b="1" dirty="0">
                <a:solidFill>
                  <a:srgbClr val="C00000"/>
                </a:solidFill>
              </a:rPr>
              <a:t>      det är ca ______________ </a:t>
            </a:r>
            <a:r>
              <a:rPr lang="sv-SE" sz="2400" dirty="0">
                <a:solidFill>
                  <a:srgbClr val="C00000"/>
                </a:solidFill>
              </a:rPr>
              <a:t>x/liv ?</a:t>
            </a:r>
          </a:p>
          <a:p>
            <a:endParaRPr lang="sv-SE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8846"/>
            <a:ext cx="3086100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endParaRPr lang="sv-SE" sz="2400" dirty="0"/>
          </a:p>
          <a:p>
            <a:pPr marL="0" indent="0" eaLnBrk="1" hangingPunct="1">
              <a:buNone/>
            </a:pPr>
            <a:r>
              <a:rPr lang="sv-SE" sz="2400" dirty="0"/>
              <a:t>        Hjärtat slår ca </a:t>
            </a:r>
            <a:r>
              <a:rPr lang="sv-SE" sz="2400" b="1" dirty="0"/>
              <a:t>80</a:t>
            </a:r>
            <a:r>
              <a:rPr lang="sv-SE" sz="2400" dirty="0"/>
              <a:t>x/min, </a:t>
            </a:r>
            <a:r>
              <a:rPr lang="sv-SE" sz="2400" b="1" dirty="0"/>
              <a:t>115 000</a:t>
            </a:r>
            <a:r>
              <a:rPr lang="sv-SE" sz="2400" dirty="0"/>
              <a:t> x/dygn,   </a:t>
            </a:r>
          </a:p>
          <a:p>
            <a:pPr marL="2286000" lvl="5" indent="0">
              <a:buNone/>
            </a:pPr>
            <a:r>
              <a:rPr lang="sv-SE" sz="4400" dirty="0"/>
              <a:t>=</a:t>
            </a:r>
          </a:p>
          <a:p>
            <a:pPr eaLnBrk="1" hangingPunct="1">
              <a:buNone/>
            </a:pPr>
            <a:r>
              <a:rPr lang="sv-SE" sz="5400" b="1" dirty="0">
                <a:solidFill>
                  <a:srgbClr val="C00000"/>
                </a:solidFill>
              </a:rPr>
              <a:t>    3 500 000 000 x/liv.</a:t>
            </a:r>
          </a:p>
          <a:p>
            <a:pPr eaLnBrk="1" hangingPunct="1">
              <a:buNone/>
            </a:pPr>
            <a:endParaRPr lang="sv-SE" sz="5400" b="1" dirty="0">
              <a:solidFill>
                <a:srgbClr val="C00000"/>
              </a:solidFill>
            </a:endParaRPr>
          </a:p>
          <a:p>
            <a:pPr eaLnBrk="1" hangingPunct="1">
              <a:buNone/>
            </a:pPr>
            <a:r>
              <a:rPr lang="sv-SE" sz="2800" b="1" dirty="0">
                <a:solidFill>
                  <a:srgbClr val="C00000"/>
                </a:solidFill>
              </a:rPr>
              <a:t>Det spelar ingen roll om man är ekorre, </a:t>
            </a:r>
            <a:r>
              <a:rPr lang="sv-SE" sz="2800" b="1" dirty="0" err="1">
                <a:solidFill>
                  <a:srgbClr val="C00000"/>
                </a:solidFill>
              </a:rPr>
              <a:t>sköldpadda,kolibri</a:t>
            </a:r>
            <a:r>
              <a:rPr lang="sv-SE" sz="2800" b="1" dirty="0">
                <a:solidFill>
                  <a:srgbClr val="C00000"/>
                </a:solidFill>
              </a:rPr>
              <a:t> eller Dalmas !</a:t>
            </a:r>
            <a:endParaRPr lang="sv-SE" sz="2800" b="1" dirty="0">
              <a:solidFill>
                <a:schemeClr val="tx1"/>
              </a:solidFill>
            </a:endParaRPr>
          </a:p>
          <a:p>
            <a:endParaRPr lang="sv-SE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6632"/>
            <a:ext cx="3086100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325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31520" y="404664"/>
            <a:ext cx="7680960" cy="1152128"/>
          </a:xfrm>
        </p:spPr>
        <p:txBody>
          <a:bodyPr/>
          <a:lstStyle/>
          <a:p>
            <a:r>
              <a:rPr lang="sv-SE" dirty="0"/>
              <a:t>Fysiologi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31520" y="1556792"/>
            <a:ext cx="7680960" cy="4478248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sv-SE" sz="2000" dirty="0"/>
              <a:t>Hjärtat pumpar blod till organen. Blodet transporterar syrgas från lungan och näring från tarmen till cellerna och samt avfallsprodukter tillbaka till lungan, levern, njurarna.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sv-SE" sz="2000" b="1" u="sng" dirty="0">
                <a:solidFill>
                  <a:srgbClr val="0070C0"/>
                </a:solidFill>
              </a:rPr>
              <a:t>Vid ökat omsättningsbehov i muskler krävs ökat blodflöde som sker genom: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sv-SE" sz="2000" b="1" u="sng" dirty="0">
              <a:solidFill>
                <a:srgbClr val="0070C0"/>
              </a:solidFill>
            </a:endParaRP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sv-SE" sz="3300" b="1" dirty="0">
                <a:solidFill>
                  <a:srgbClr val="FF0000"/>
                </a:solidFill>
              </a:rPr>
              <a:t>Hjärta</a:t>
            </a:r>
            <a:r>
              <a:rPr lang="sv-SE" sz="3300" dirty="0"/>
              <a:t>; ökad </a:t>
            </a:r>
            <a:r>
              <a:rPr lang="sv-SE" sz="3300" b="1" dirty="0">
                <a:solidFill>
                  <a:srgbClr val="00B050"/>
                </a:solidFill>
              </a:rPr>
              <a:t>puls</a:t>
            </a:r>
            <a:r>
              <a:rPr lang="sv-SE" sz="3300" dirty="0"/>
              <a:t> och</a:t>
            </a:r>
            <a:r>
              <a:rPr lang="sv-SE" sz="3300" dirty="0">
                <a:solidFill>
                  <a:schemeClr val="tx1"/>
                </a:solidFill>
              </a:rPr>
              <a:t> större </a:t>
            </a:r>
            <a:r>
              <a:rPr lang="sv-SE" sz="3300" b="1" dirty="0" err="1">
                <a:solidFill>
                  <a:srgbClr val="00B050"/>
                </a:solidFill>
              </a:rPr>
              <a:t>slagvolum</a:t>
            </a:r>
            <a:r>
              <a:rPr lang="sv-SE" sz="3300" dirty="0">
                <a:solidFill>
                  <a:srgbClr val="00B050"/>
                </a:solidFill>
              </a:rPr>
              <a:t> </a:t>
            </a:r>
            <a:r>
              <a:rPr lang="sv-SE" sz="3300" dirty="0"/>
              <a:t>ger upp till </a:t>
            </a:r>
            <a:r>
              <a:rPr lang="sv-SE" sz="3300" b="1" dirty="0">
                <a:solidFill>
                  <a:srgbClr val="FF0000"/>
                </a:solidFill>
              </a:rPr>
              <a:t>7</a:t>
            </a:r>
            <a:r>
              <a:rPr lang="sv-SE" sz="3300" dirty="0"/>
              <a:t>x mer slagvolym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endParaRPr lang="sv-SE" sz="3300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sv-SE" sz="3300" b="1" dirty="0">
                <a:solidFill>
                  <a:srgbClr val="FF0000"/>
                </a:solidFill>
              </a:rPr>
              <a:t>Blodkärl</a:t>
            </a:r>
            <a:r>
              <a:rPr lang="sv-SE" sz="3300" dirty="0"/>
              <a:t>; vidgning där det behövs mer blod. Minskning av cirkulation där den inte behövs. Ger </a:t>
            </a:r>
            <a:r>
              <a:rPr lang="sv-SE" sz="3300" b="1" dirty="0">
                <a:solidFill>
                  <a:srgbClr val="FF0000"/>
                </a:solidFill>
              </a:rPr>
              <a:t>3</a:t>
            </a:r>
            <a:r>
              <a:rPr lang="sv-SE" sz="3300" b="1" dirty="0"/>
              <a:t>x ökat </a:t>
            </a:r>
            <a:r>
              <a:rPr lang="sv-SE" sz="3300" b="1" dirty="0" err="1"/>
              <a:t>cirulation</a:t>
            </a:r>
            <a:r>
              <a:rPr lang="sv-SE" sz="3300" dirty="0"/>
              <a:t> än i vila)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endParaRPr lang="sv-SE" sz="2000" dirty="0"/>
          </a:p>
          <a:p>
            <a:pPr marL="533400" indent="-533400" eaLnBrk="1" hangingPunct="1">
              <a:lnSpc>
                <a:spcPct val="90000"/>
              </a:lnSpc>
              <a:buNone/>
            </a:pPr>
            <a:r>
              <a:rPr lang="sv-SE" sz="2400" b="1" dirty="0">
                <a:solidFill>
                  <a:srgbClr val="C00000"/>
                </a:solidFill>
              </a:rPr>
              <a:t>Vävnadens totala genomblödning kan</a:t>
            </a:r>
            <a:r>
              <a:rPr lang="sv-SE" sz="2800" b="1" dirty="0">
                <a:solidFill>
                  <a:srgbClr val="C00000"/>
                </a:solidFill>
              </a:rPr>
              <a:t> 21- dubblas </a:t>
            </a:r>
            <a:r>
              <a:rPr lang="sv-SE" sz="2400" b="1" dirty="0">
                <a:solidFill>
                  <a:srgbClr val="C00000"/>
                </a:solidFill>
              </a:rPr>
              <a:t>(7x3=21)</a:t>
            </a:r>
            <a:endParaRPr lang="sv-SE" sz="2400" dirty="0">
              <a:solidFill>
                <a:srgbClr val="C00000"/>
              </a:solidFill>
            </a:endParaRPr>
          </a:p>
          <a:p>
            <a:endParaRPr lang="sv-SE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76672"/>
            <a:ext cx="86868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dirty="0"/>
              <a:t>Hjärtsvikt – Definition och </a:t>
            </a:r>
            <a:r>
              <a:rPr lang="sv-SE" dirty="0" err="1"/>
              <a:t>patogenes</a:t>
            </a:r>
            <a:endParaRPr lang="sv-S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333856"/>
            <a:ext cx="7680960" cy="5191488"/>
          </a:xfrm>
        </p:spPr>
        <p:txBody>
          <a:bodyPr>
            <a:normAutofit fontScale="40000" lnSpcReduction="20000"/>
          </a:bodyPr>
          <a:lstStyle/>
          <a:p>
            <a:pPr marL="533400" indent="-533400" eaLnBrk="1" hangingPunct="1">
              <a:buFont typeface="Wingdings" pitchFamily="2" charset="2"/>
              <a:buNone/>
            </a:pPr>
            <a:r>
              <a:rPr lang="sv-SE" sz="5000" dirty="0"/>
              <a:t>WHO d</a:t>
            </a:r>
            <a:r>
              <a:rPr lang="sv-SE" sz="5000" u="sng" dirty="0"/>
              <a:t>efinition:</a:t>
            </a:r>
            <a:r>
              <a:rPr lang="sv-SE" sz="5000" dirty="0"/>
              <a:t> </a:t>
            </a:r>
            <a:r>
              <a:rPr lang="sv-SE" sz="5000" b="1" dirty="0" err="1">
                <a:solidFill>
                  <a:srgbClr val="FF0000"/>
                </a:solidFill>
              </a:rPr>
              <a:t>Cardial</a:t>
            </a:r>
            <a:r>
              <a:rPr lang="sv-SE" sz="5000" b="1" dirty="0">
                <a:solidFill>
                  <a:srgbClr val="FF0000"/>
                </a:solidFill>
              </a:rPr>
              <a:t> output täcker inte metabol behov av perifer vävnad. </a:t>
            </a:r>
          </a:p>
          <a:p>
            <a:pPr marL="533400" indent="-533400">
              <a:buNone/>
            </a:pPr>
            <a:r>
              <a:rPr lang="sv-SE" sz="5000" b="1" dirty="0">
                <a:solidFill>
                  <a:schemeClr val="tx1"/>
                </a:solidFill>
              </a:rPr>
              <a:t>Enkel sagt: </a:t>
            </a:r>
            <a:r>
              <a:rPr lang="sv-SE" sz="5000" b="1" dirty="0">
                <a:solidFill>
                  <a:srgbClr val="0070C0"/>
                </a:solidFill>
              </a:rPr>
              <a:t>kroppen vill ha mer blod/syre än vad hjärtat levererar</a:t>
            </a:r>
          </a:p>
          <a:p>
            <a:pPr marL="533400" indent="-533400">
              <a:buNone/>
            </a:pPr>
            <a:endParaRPr lang="sv-SE" sz="2800" b="1" dirty="0">
              <a:solidFill>
                <a:srgbClr val="0070C0"/>
              </a:solidFill>
            </a:endParaRPr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sv-SE" sz="4000" dirty="0"/>
              <a:t>Vid för lågt blodtryck sätts en kaskad igång:</a:t>
            </a:r>
          </a:p>
          <a:p>
            <a:pPr marL="533400" indent="-533400" eaLnBrk="1" hangingPunct="1">
              <a:buFont typeface="Wingdings" pitchFamily="2" charset="2"/>
              <a:buNone/>
            </a:pPr>
            <a:endParaRPr lang="sv-SE" sz="4500" dirty="0"/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sv-SE" sz="4500" b="1" dirty="0">
                <a:solidFill>
                  <a:srgbClr val="FF0000"/>
                </a:solidFill>
              </a:rPr>
              <a:t>Adrenalinsekretion</a:t>
            </a:r>
            <a:r>
              <a:rPr lang="sv-SE" sz="4500" dirty="0">
                <a:solidFill>
                  <a:srgbClr val="FF0000"/>
                </a:solidFill>
              </a:rPr>
              <a:t> </a:t>
            </a:r>
            <a:r>
              <a:rPr lang="sv-SE" sz="4500" dirty="0">
                <a:solidFill>
                  <a:schemeClr val="tx1"/>
                </a:solidFill>
              </a:rPr>
              <a:t>ökar</a:t>
            </a:r>
            <a:r>
              <a:rPr lang="sv-SE" sz="4500" dirty="0">
                <a:solidFill>
                  <a:srgbClr val="FF0000"/>
                </a:solidFill>
              </a:rPr>
              <a:t> </a:t>
            </a:r>
            <a:r>
              <a:rPr lang="sv-SE" sz="4500" dirty="0"/>
              <a:t>för att öka pulsen och slagvolym.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endParaRPr lang="sv-SE" sz="4500" dirty="0"/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sv-SE" sz="4500" b="1" dirty="0">
                <a:solidFill>
                  <a:srgbClr val="FF0000"/>
                </a:solidFill>
              </a:rPr>
              <a:t>Natriumsalt- och vätskeretention</a:t>
            </a:r>
            <a:r>
              <a:rPr lang="sv-SE" sz="4500" dirty="0">
                <a:solidFill>
                  <a:srgbClr val="FF0000"/>
                </a:solidFill>
              </a:rPr>
              <a:t> </a:t>
            </a:r>
            <a:r>
              <a:rPr lang="sv-SE" sz="4500" dirty="0"/>
              <a:t>för att öka blodkärlens fyllnadstrycket (venös: </a:t>
            </a:r>
            <a:r>
              <a:rPr lang="sv-SE" sz="4500" i="1" dirty="0"/>
              <a:t>pre-</a:t>
            </a:r>
            <a:r>
              <a:rPr lang="sv-SE" sz="4500" i="1" dirty="0" err="1"/>
              <a:t>load</a:t>
            </a:r>
            <a:r>
              <a:rPr lang="sv-SE" sz="4500" dirty="0"/>
              <a:t> stiger).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endParaRPr lang="sv-SE" sz="4500" dirty="0"/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sv-SE" sz="4500" b="1" dirty="0">
                <a:solidFill>
                  <a:srgbClr val="FF0000"/>
                </a:solidFill>
              </a:rPr>
              <a:t>Perifera</a:t>
            </a:r>
            <a:r>
              <a:rPr lang="sv-SE" sz="4500" dirty="0">
                <a:solidFill>
                  <a:srgbClr val="FF0000"/>
                </a:solidFill>
              </a:rPr>
              <a:t> </a:t>
            </a:r>
            <a:r>
              <a:rPr lang="sv-SE" sz="4500" b="1" dirty="0">
                <a:solidFill>
                  <a:srgbClr val="FF0000"/>
                </a:solidFill>
              </a:rPr>
              <a:t>blodkärl kontraherar </a:t>
            </a:r>
            <a:r>
              <a:rPr lang="sv-SE" sz="4500" dirty="0"/>
              <a:t>(adrenalineffekt) för att bibehålla blodtrycket under svagare hjärtslag. (</a:t>
            </a:r>
            <a:r>
              <a:rPr lang="sv-SE" sz="4500" i="1" dirty="0" err="1"/>
              <a:t>after-load</a:t>
            </a:r>
            <a:r>
              <a:rPr lang="sv-SE" sz="4500" dirty="0"/>
              <a:t> stiger)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5012" y="636428"/>
            <a:ext cx="86868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dirty="0"/>
              <a:t>Hjärtsvikt – grunden till felfunktion (</a:t>
            </a:r>
            <a:r>
              <a:rPr lang="sv-SE" dirty="0" err="1"/>
              <a:t>patogenes</a:t>
            </a:r>
            <a:r>
              <a:rPr lang="sv-SE" dirty="0"/>
              <a:t>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731520" y="1628800"/>
            <a:ext cx="7680960" cy="4800178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sv-SE" dirty="0"/>
              <a:t>	</a:t>
            </a:r>
            <a:r>
              <a:rPr lang="sv-SE" sz="2800" dirty="0">
                <a:solidFill>
                  <a:srgbClr val="C00000"/>
                </a:solidFill>
              </a:rPr>
              <a:t>Pga. ovanstående anpassningar hamnar man i en ond cirkel som ger en ytterliggare belastning av hjärtat som leder till ett försämring av hjärtsvikten.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sv-SE" sz="2800" dirty="0"/>
          </a:p>
          <a:p>
            <a:pPr eaLnBrk="1" hangingPunct="1">
              <a:lnSpc>
                <a:spcPct val="90000"/>
              </a:lnSpc>
            </a:pPr>
            <a:r>
              <a:rPr lang="sv-SE" sz="2800" u="sng" dirty="0">
                <a:solidFill>
                  <a:srgbClr val="FF0000"/>
                </a:solidFill>
              </a:rPr>
              <a:t>Snabbare puls</a:t>
            </a:r>
            <a:r>
              <a:rPr lang="sv-SE" sz="2800" dirty="0">
                <a:solidFill>
                  <a:srgbClr val="002060"/>
                </a:solidFill>
              </a:rPr>
              <a:t>: </a:t>
            </a:r>
            <a:r>
              <a:rPr lang="sv-SE" sz="2800" dirty="0"/>
              <a:t>mindre tid för återhämtning samt ökat syre-, näringsbehov i hjärtmuskeln</a:t>
            </a:r>
          </a:p>
          <a:p>
            <a:pPr eaLnBrk="1" hangingPunct="1">
              <a:lnSpc>
                <a:spcPct val="90000"/>
              </a:lnSpc>
            </a:pPr>
            <a:endParaRPr lang="sv-SE" sz="2800" dirty="0"/>
          </a:p>
          <a:p>
            <a:pPr eaLnBrk="1" hangingPunct="1">
              <a:lnSpc>
                <a:spcPct val="90000"/>
              </a:lnSpc>
            </a:pPr>
            <a:endParaRPr lang="sv-SE" sz="2800" dirty="0"/>
          </a:p>
          <a:p>
            <a:pPr eaLnBrk="1" hangingPunct="1">
              <a:lnSpc>
                <a:spcPct val="90000"/>
              </a:lnSpc>
            </a:pPr>
            <a:r>
              <a:rPr lang="sv-SE" sz="2800" u="sng" dirty="0">
                <a:solidFill>
                  <a:srgbClr val="FF0000"/>
                </a:solidFill>
              </a:rPr>
              <a:t>Ökat kärlmotstånd</a:t>
            </a:r>
            <a:r>
              <a:rPr lang="sv-SE" sz="2800" dirty="0">
                <a:solidFill>
                  <a:srgbClr val="002060"/>
                </a:solidFill>
              </a:rPr>
              <a:t>: </a:t>
            </a:r>
            <a:r>
              <a:rPr lang="sv-SE" sz="2800" dirty="0"/>
              <a:t>kräver tyngre muskelkraft för att pumpa blodet vidare.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sv-SE" sz="2800" dirty="0"/>
          </a:p>
          <a:p>
            <a:pPr eaLnBrk="1" hangingPunct="1">
              <a:lnSpc>
                <a:spcPct val="90000"/>
              </a:lnSpc>
            </a:pPr>
            <a:endParaRPr lang="sv-SE" sz="2800" dirty="0"/>
          </a:p>
          <a:p>
            <a:pPr eaLnBrk="1" hangingPunct="1">
              <a:lnSpc>
                <a:spcPct val="90000"/>
              </a:lnSpc>
            </a:pPr>
            <a:r>
              <a:rPr lang="sv-SE" sz="2800" u="sng" dirty="0">
                <a:solidFill>
                  <a:srgbClr val="FF0000"/>
                </a:solidFill>
              </a:rPr>
              <a:t>Ökat vätska i blodet</a:t>
            </a:r>
            <a:r>
              <a:rPr lang="sv-SE" sz="2800" dirty="0">
                <a:solidFill>
                  <a:srgbClr val="002060"/>
                </a:solidFill>
              </a:rPr>
              <a:t>: </a:t>
            </a:r>
            <a:r>
              <a:rPr lang="sv-SE" sz="2800" dirty="0"/>
              <a:t>ökat tryckbelastning på hjärtat.</a:t>
            </a:r>
          </a:p>
          <a:p>
            <a:pPr eaLnBrk="1" hangingPunct="1">
              <a:lnSpc>
                <a:spcPct val="90000"/>
              </a:lnSpc>
            </a:pPr>
            <a:endParaRPr lang="sv-SE" sz="2800" dirty="0"/>
          </a:p>
          <a:p>
            <a:pPr eaLnBrk="1" hangingPunct="1">
              <a:lnSpc>
                <a:spcPct val="90000"/>
              </a:lnSpc>
            </a:pPr>
            <a:endParaRPr lang="sv-SE" sz="28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3158107"/>
            <a:ext cx="1982191" cy="775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18" y="4437111"/>
            <a:ext cx="1866281" cy="841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86" y="5749639"/>
            <a:ext cx="1882883" cy="921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92696"/>
            <a:ext cx="86868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sv-SE" sz="3200" dirty="0"/>
              <a:t>förändringar för att kunna ändå verkställa kravet: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556792"/>
            <a:ext cx="8686800" cy="4525963"/>
          </a:xfrm>
        </p:spPr>
        <p:txBody>
          <a:bodyPr>
            <a:normAutofit/>
          </a:bodyPr>
          <a:lstStyle/>
          <a:p>
            <a:pPr eaLnBrk="1" hangingPunct="1"/>
            <a:endParaRPr lang="sv-SE" sz="2800" b="1" u="sng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/>
            <a:r>
              <a:rPr lang="sv-SE" sz="3000" b="1" u="sng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Hypertrofi</a:t>
            </a:r>
            <a:r>
              <a:rPr lang="sv-SE" sz="3000" b="1" dirty="0">
                <a:solidFill>
                  <a:srgbClr val="FF0000"/>
                </a:solidFill>
              </a:rPr>
              <a:t>:  </a:t>
            </a:r>
            <a:r>
              <a:rPr lang="sv-SE" sz="1900" dirty="0" err="1">
                <a:solidFill>
                  <a:schemeClr val="tx1"/>
                </a:solidFill>
              </a:rPr>
              <a:t>hjärtmuskleln</a:t>
            </a:r>
            <a:r>
              <a:rPr lang="sv-SE" sz="1900" dirty="0">
                <a:solidFill>
                  <a:schemeClr val="tx1"/>
                </a:solidFill>
              </a:rPr>
              <a:t> </a:t>
            </a:r>
            <a:r>
              <a:rPr lang="sv-SE" sz="2000" dirty="0"/>
              <a:t>blir tjockare </a:t>
            </a:r>
          </a:p>
          <a:p>
            <a:pPr marL="0" indent="0" eaLnBrk="1" hangingPunct="1">
              <a:buNone/>
            </a:pPr>
            <a:r>
              <a:rPr lang="sv-SE" sz="2000" dirty="0"/>
              <a:t>pga. tungt arbete (leder till ännu sämre blod-</a:t>
            </a:r>
          </a:p>
          <a:p>
            <a:pPr marL="0" indent="0" eaLnBrk="1" hangingPunct="1">
              <a:buNone/>
            </a:pPr>
            <a:r>
              <a:rPr lang="sv-SE" sz="2000" dirty="0"/>
              <a:t>tillförsel till sig själv pga. längre väg för syre, artäterna</a:t>
            </a:r>
          </a:p>
          <a:p>
            <a:pPr marL="0" indent="0" eaLnBrk="1" hangingPunct="1">
              <a:buNone/>
            </a:pPr>
            <a:r>
              <a:rPr lang="sv-SE" sz="2000" dirty="0"/>
              <a:t>Ligger ju på hjärtats utsidan).</a:t>
            </a:r>
          </a:p>
          <a:p>
            <a:pPr marL="0" indent="0" eaLnBrk="1" hangingPunct="1">
              <a:buNone/>
            </a:pPr>
            <a:endParaRPr lang="sv-SE" sz="2000" dirty="0"/>
          </a:p>
          <a:p>
            <a:pPr eaLnBrk="1" hangingPunct="1"/>
            <a:r>
              <a:rPr lang="sv-SE" sz="5200" u="sng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Dilatation</a:t>
            </a:r>
            <a:r>
              <a:rPr lang="sv-SE" sz="5200" dirty="0"/>
              <a:t>: </a:t>
            </a:r>
            <a:r>
              <a:rPr lang="sv-SE" sz="2400" dirty="0"/>
              <a:t>hjärtat blir större för att kunna upprätthålla blodtryck trots trötta muskler.</a:t>
            </a:r>
          </a:p>
          <a:p>
            <a:pPr eaLnBrk="1" hangingPunct="1"/>
            <a:endParaRPr lang="sv-SE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71836"/>
            <a:ext cx="207645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91692"/>
            <a:ext cx="2304256" cy="1916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31520" y="260648"/>
            <a:ext cx="7680960" cy="1033466"/>
          </a:xfrm>
        </p:spPr>
        <p:txBody>
          <a:bodyPr/>
          <a:lstStyle/>
          <a:p>
            <a:pPr eaLnBrk="1" hangingPunct="1"/>
            <a:r>
              <a:rPr lang="sv-SE" dirty="0"/>
              <a:t>Resultat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731520" y="1294114"/>
            <a:ext cx="7680960" cy="523123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sv-SE" sz="2400" dirty="0"/>
              <a:t>Hjärtat kompenserar belastningen länge innan första symptom debuterar. Sedan går det oftast snabbt (lika som med batterier)</a:t>
            </a:r>
          </a:p>
          <a:p>
            <a:pPr eaLnBrk="1" hangingPunct="1"/>
            <a:r>
              <a:rPr lang="sv-SE" sz="2400" dirty="0"/>
              <a:t>Till slut kommer muskeln att blir ”</a:t>
            </a:r>
            <a:r>
              <a:rPr lang="sv-SE" sz="2400" dirty="0" err="1"/>
              <a:t>stunnet</a:t>
            </a:r>
            <a:r>
              <a:rPr lang="sv-SE" sz="2400" dirty="0"/>
              <a:t> </a:t>
            </a:r>
            <a:r>
              <a:rPr lang="sv-SE" sz="2400" dirty="0" err="1"/>
              <a:t>myocard</a:t>
            </a:r>
            <a:r>
              <a:rPr lang="sv-SE" sz="2400" dirty="0"/>
              <a:t>” vill säga att arbetet slutar och pumpkraften avtar.</a:t>
            </a:r>
          </a:p>
          <a:p>
            <a:pPr eaLnBrk="1" hangingPunct="1"/>
            <a:endParaRPr lang="sv-SE" sz="2400" dirty="0"/>
          </a:p>
          <a:p>
            <a:pPr eaLnBrk="1" hangingPunct="1"/>
            <a:r>
              <a:rPr lang="sv-SE" sz="2400" b="1" i="1" dirty="0"/>
              <a:t>Blodtrycket sjunker</a:t>
            </a:r>
          </a:p>
          <a:p>
            <a:pPr eaLnBrk="1" hangingPunct="1"/>
            <a:r>
              <a:rPr lang="sv-SE" sz="2400" b="1" i="1" dirty="0"/>
              <a:t>Vätskestas</a:t>
            </a:r>
            <a:r>
              <a:rPr lang="sv-SE" sz="2400" b="1" dirty="0"/>
              <a:t> </a:t>
            </a:r>
            <a:r>
              <a:rPr lang="sv-SE" sz="2400" dirty="0"/>
              <a:t>(Lunga/ben)</a:t>
            </a:r>
          </a:p>
          <a:p>
            <a:pPr eaLnBrk="1" hangingPunct="1"/>
            <a:r>
              <a:rPr lang="sv-SE" sz="2400" b="1" i="1" dirty="0"/>
              <a:t>Takykardi</a:t>
            </a:r>
            <a:r>
              <a:rPr lang="sv-SE" sz="2400" b="1" dirty="0"/>
              <a:t> </a:t>
            </a:r>
            <a:r>
              <a:rPr lang="sv-SE" sz="2400" dirty="0"/>
              <a:t>(ev. bröstsmärtor)</a:t>
            </a:r>
          </a:p>
          <a:p>
            <a:pPr eaLnBrk="1" hangingPunct="1"/>
            <a:r>
              <a:rPr lang="sv-SE" sz="2400" b="1" i="1" dirty="0"/>
              <a:t>Cyanos</a:t>
            </a:r>
            <a:r>
              <a:rPr lang="sv-SE" sz="2400" b="1" dirty="0"/>
              <a:t> </a:t>
            </a:r>
            <a:r>
              <a:rPr lang="sv-SE" sz="2400" dirty="0"/>
              <a:t>(sämre syreupptag </a:t>
            </a:r>
            <a:r>
              <a:rPr lang="sv-SE" sz="2400" dirty="0" err="1"/>
              <a:t>pga</a:t>
            </a:r>
            <a:r>
              <a:rPr lang="sv-SE" sz="2400" dirty="0"/>
              <a:t> </a:t>
            </a:r>
          </a:p>
          <a:p>
            <a:pPr marL="274320" lvl="1" indent="0">
              <a:buNone/>
            </a:pPr>
            <a:r>
              <a:rPr lang="sv-SE" sz="2200" dirty="0"/>
              <a:t>vatten</a:t>
            </a:r>
            <a:r>
              <a:rPr lang="sv-SE" sz="2400" dirty="0"/>
              <a:t> i lungorna)</a:t>
            </a:r>
          </a:p>
          <a:p>
            <a:r>
              <a:rPr lang="sv-SE" sz="2400" b="1" i="1" dirty="0"/>
              <a:t>Arytmier eller hjärtstopp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219" y="5085184"/>
            <a:ext cx="2752118" cy="153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5724128" y="5657116"/>
            <a:ext cx="1150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Batteri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219" y="3210366"/>
            <a:ext cx="2541173" cy="1691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775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Hjärtsvikt?:</a:t>
            </a: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33465"/>
            <a:ext cx="288032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4810913" cy="209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66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4704"/>
            <a:ext cx="8686800" cy="841248"/>
          </a:xfrm>
        </p:spPr>
        <p:txBody>
          <a:bodyPr>
            <a:noAutofit/>
          </a:bodyPr>
          <a:lstStyle/>
          <a:p>
            <a:pPr algn="ctr" eaLnBrk="1" hangingPunct="1"/>
            <a:r>
              <a:rPr lang="sv-SE" sz="4000" dirty="0">
                <a:solidFill>
                  <a:srgbClr val="0070C0"/>
                </a:solidFill>
              </a:rPr>
              <a:t>Men Varför har hjärtat blivit trött?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3528" y="2100874"/>
            <a:ext cx="4191000" cy="3920414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sv-SE" sz="2000" dirty="0"/>
              <a:t>Högt blodtryck</a:t>
            </a:r>
          </a:p>
          <a:p>
            <a:pPr eaLnBrk="1" hangingPunct="1"/>
            <a:r>
              <a:rPr lang="sv-SE" sz="2000" dirty="0"/>
              <a:t>Kranskärlsförkalkningar</a:t>
            </a:r>
          </a:p>
          <a:p>
            <a:pPr eaLnBrk="1" hangingPunct="1"/>
            <a:r>
              <a:rPr lang="sv-SE" sz="2000" dirty="0"/>
              <a:t>Diabetes</a:t>
            </a:r>
          </a:p>
          <a:p>
            <a:pPr eaLnBrk="1" hangingPunct="1"/>
            <a:r>
              <a:rPr lang="sv-SE" sz="2000" dirty="0"/>
              <a:t>Hjärtinfarkt</a:t>
            </a:r>
          </a:p>
          <a:p>
            <a:pPr eaLnBrk="1" hangingPunct="1"/>
            <a:r>
              <a:rPr lang="sv-SE" sz="2000" dirty="0"/>
              <a:t>Förmaksflimmer</a:t>
            </a:r>
          </a:p>
          <a:p>
            <a:pPr eaLnBrk="1" hangingPunct="1"/>
            <a:r>
              <a:rPr lang="sv-SE" sz="2000" dirty="0"/>
              <a:t>KOL/Astma</a:t>
            </a:r>
          </a:p>
          <a:p>
            <a:pPr eaLnBrk="1" hangingPunct="1"/>
            <a:r>
              <a:rPr lang="sv-SE" sz="2000" dirty="0"/>
              <a:t>Njursvikt</a:t>
            </a:r>
          </a:p>
          <a:p>
            <a:pPr eaLnBrk="1" hangingPunct="1"/>
            <a:r>
              <a:rPr lang="sv-SE" sz="2000" dirty="0"/>
              <a:t>Klaffel</a:t>
            </a:r>
          </a:p>
          <a:p>
            <a:pPr eaLnBrk="1" hangingPunct="1"/>
            <a:r>
              <a:rPr lang="sv-SE" sz="2000" dirty="0" err="1"/>
              <a:t>Köldkörtel</a:t>
            </a:r>
            <a:r>
              <a:rPr lang="sv-SE" sz="2000" dirty="0"/>
              <a:t>-sjukdom</a:t>
            </a:r>
          </a:p>
          <a:p>
            <a:pPr eaLnBrk="1" hangingPunct="1"/>
            <a:r>
              <a:rPr lang="sv-SE" sz="2000" dirty="0"/>
              <a:t>Svår snarkning + andningsuppehåll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4008" y="2131270"/>
            <a:ext cx="4343400" cy="3962026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sv-SE" sz="2000" dirty="0"/>
              <a:t>Perifer kärlsjukdom</a:t>
            </a:r>
          </a:p>
          <a:p>
            <a:pPr eaLnBrk="1" hangingPunct="1"/>
            <a:r>
              <a:rPr lang="sv-SE" sz="2000" dirty="0"/>
              <a:t>Mediciner (</a:t>
            </a:r>
            <a:r>
              <a:rPr lang="sv-SE" sz="2000" dirty="0" err="1"/>
              <a:t>ffa.NSAID</a:t>
            </a:r>
            <a:r>
              <a:rPr lang="sv-SE" sz="2000" dirty="0"/>
              <a:t>)</a:t>
            </a:r>
          </a:p>
          <a:p>
            <a:pPr eaLnBrk="1" hangingPunct="1"/>
            <a:r>
              <a:rPr lang="sv-SE" sz="2000" dirty="0"/>
              <a:t>Infektioner</a:t>
            </a:r>
          </a:p>
          <a:p>
            <a:pPr eaLnBrk="1" hangingPunct="1"/>
            <a:r>
              <a:rPr lang="sv-SE" sz="2000" dirty="0"/>
              <a:t>Droger</a:t>
            </a:r>
          </a:p>
          <a:p>
            <a:pPr eaLnBrk="1" hangingPunct="1"/>
            <a:r>
              <a:rPr lang="sv-SE" sz="2000" dirty="0"/>
              <a:t>Tobak</a:t>
            </a:r>
          </a:p>
          <a:p>
            <a:pPr eaLnBrk="1" hangingPunct="1"/>
            <a:r>
              <a:rPr lang="sv-SE" sz="2000" dirty="0"/>
              <a:t>Stress (</a:t>
            </a:r>
            <a:r>
              <a:rPr lang="sv-SE" sz="2000" dirty="0" err="1"/>
              <a:t>Takotsubo</a:t>
            </a:r>
            <a:r>
              <a:rPr lang="sv-SE" sz="2000" dirty="0"/>
              <a:t>)</a:t>
            </a:r>
          </a:p>
          <a:p>
            <a:pPr eaLnBrk="1" hangingPunct="1"/>
            <a:r>
              <a:rPr lang="sv-SE" sz="2000" dirty="0"/>
              <a:t>Pacemaker</a:t>
            </a:r>
          </a:p>
          <a:p>
            <a:pPr eaLnBrk="1" hangingPunct="1"/>
            <a:r>
              <a:rPr lang="sv-SE" sz="2000" dirty="0"/>
              <a:t>Graviditet</a:t>
            </a:r>
          </a:p>
          <a:p>
            <a:pPr eaLnBrk="1" hangingPunct="1"/>
            <a:r>
              <a:rPr lang="sv-SE" sz="2000" dirty="0"/>
              <a:t>…….</a:t>
            </a:r>
          </a:p>
          <a:p>
            <a:pPr eaLnBrk="1" hangingPunct="1"/>
            <a:endParaRPr lang="sv-SE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528" y="718333"/>
            <a:ext cx="8686800" cy="838200"/>
          </a:xfrm>
        </p:spPr>
        <p:txBody>
          <a:bodyPr>
            <a:noAutofit/>
          </a:bodyPr>
          <a:lstStyle/>
          <a:p>
            <a:r>
              <a:rPr lang="sv-SE" sz="2800" dirty="0">
                <a:solidFill>
                  <a:schemeClr val="tx1"/>
                </a:solidFill>
              </a:rPr>
              <a:t>Hjärtsvikt är ingen sjukdom i sig utan endast resultat av en annan!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99592" y="1556792"/>
            <a:ext cx="7772400" cy="4530725"/>
          </a:xfrm>
        </p:spPr>
        <p:txBody>
          <a:bodyPr/>
          <a:lstStyle/>
          <a:p>
            <a:endParaRPr lang="sv-SE" b="1" dirty="0"/>
          </a:p>
          <a:p>
            <a:r>
              <a:rPr lang="sv-SE" sz="2400" b="1" dirty="0"/>
              <a:t>Prevalens 1-2% (</a:t>
            </a:r>
            <a:r>
              <a:rPr lang="sv-SE" sz="2400" b="1" dirty="0" err="1"/>
              <a:t>Tby/Hgf/Sun</a:t>
            </a:r>
            <a:r>
              <a:rPr lang="sv-SE" sz="2400" b="1" dirty="0"/>
              <a:t>:  ca 800 Personer)</a:t>
            </a:r>
          </a:p>
          <a:p>
            <a:endParaRPr lang="sv-SE" sz="2400" b="1" dirty="0"/>
          </a:p>
          <a:p>
            <a:r>
              <a:rPr lang="sv-SE" sz="2400" b="1" dirty="0"/>
              <a:t>Vid &gt; 70 åriga ca 10%</a:t>
            </a:r>
          </a:p>
          <a:p>
            <a:endParaRPr lang="sv-SE" sz="2400" b="1" dirty="0"/>
          </a:p>
          <a:p>
            <a:r>
              <a:rPr lang="sv-SE" sz="2400" b="1" dirty="0"/>
              <a:t>Och hos 90 åriga? </a:t>
            </a:r>
          </a:p>
          <a:p>
            <a:endParaRPr lang="sv-SE" sz="2400" b="1" dirty="0"/>
          </a:p>
          <a:p>
            <a:r>
              <a:rPr lang="sv-SE" sz="2400" b="1" dirty="0"/>
              <a:t>Påverkar kraftig vitalitet/morbiditet och mortalitet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692696"/>
            <a:ext cx="7315200" cy="1154097"/>
          </a:xfrm>
        </p:spPr>
        <p:txBody>
          <a:bodyPr/>
          <a:lstStyle/>
          <a:p>
            <a:pPr eaLnBrk="1" hangingPunct="1"/>
            <a:r>
              <a:rPr lang="sv-SE" dirty="0"/>
              <a:t>Morbiditet/mortalitet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1628800"/>
            <a:ext cx="7772400" cy="4530725"/>
          </a:xfrm>
        </p:spPr>
        <p:txBody>
          <a:bodyPr/>
          <a:lstStyle/>
          <a:p>
            <a:pPr eaLnBrk="1" hangingPunct="1"/>
            <a:endParaRPr lang="sv-SE" dirty="0"/>
          </a:p>
          <a:p>
            <a:pPr eaLnBrk="1" hangingPunct="1"/>
            <a:r>
              <a:rPr lang="sv-SE" dirty="0"/>
              <a:t>Prognosen är </a:t>
            </a:r>
            <a:r>
              <a:rPr lang="sv-SE" dirty="0">
                <a:solidFill>
                  <a:srgbClr val="C00000"/>
                </a:solidFill>
              </a:rPr>
              <a:t>obehandlat!</a:t>
            </a:r>
            <a:r>
              <a:rPr lang="sv-SE" dirty="0"/>
              <a:t> sämre än vid Cancersjukdom: </a:t>
            </a:r>
            <a:r>
              <a:rPr lang="sv-SE" b="1" dirty="0">
                <a:solidFill>
                  <a:srgbClr val="FF0000"/>
                </a:solidFill>
              </a:rPr>
              <a:t>5-årsmortalitet &gt;60%</a:t>
            </a:r>
          </a:p>
          <a:p>
            <a:pPr eaLnBrk="1" hangingPunct="1"/>
            <a:endParaRPr lang="sv-SE" b="1" dirty="0"/>
          </a:p>
          <a:p>
            <a:pPr eaLnBrk="1" hangingPunct="1"/>
            <a:r>
              <a:rPr lang="sv-SE" dirty="0"/>
              <a:t>Behandling </a:t>
            </a:r>
            <a:r>
              <a:rPr lang="sv-SE" dirty="0">
                <a:solidFill>
                  <a:srgbClr val="FF0000"/>
                </a:solidFill>
              </a:rPr>
              <a:t>förlängrar livet </a:t>
            </a:r>
            <a:r>
              <a:rPr lang="sv-SE" dirty="0"/>
              <a:t>och </a:t>
            </a:r>
            <a:r>
              <a:rPr lang="sv-SE" dirty="0">
                <a:solidFill>
                  <a:srgbClr val="FF0000"/>
                </a:solidFill>
              </a:rPr>
              <a:t>förbättrar livskvalitet</a:t>
            </a:r>
            <a:r>
              <a:rPr lang="sv-SE" dirty="0"/>
              <a:t>.*</a:t>
            </a:r>
          </a:p>
          <a:p>
            <a:pPr marL="0" indent="0" eaLnBrk="1" hangingPunct="1">
              <a:buNone/>
            </a:pPr>
            <a:endParaRPr lang="sv-SE" dirty="0"/>
          </a:p>
          <a:p>
            <a:pPr eaLnBrk="1" hangingPunct="1"/>
            <a:endParaRPr lang="sv-SE" sz="2000" i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v-SE" dirty="0"/>
              <a:t>gradering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b="1" dirty="0"/>
              <a:t>NYHA</a:t>
            </a:r>
            <a:r>
              <a:rPr lang="sv-SE" dirty="0"/>
              <a:t> (</a:t>
            </a:r>
            <a:r>
              <a:rPr lang="sv-SE" b="1" dirty="0">
                <a:solidFill>
                  <a:srgbClr val="FF0000"/>
                </a:solidFill>
              </a:rPr>
              <a:t>N</a:t>
            </a:r>
            <a:r>
              <a:rPr lang="sv-SE" i="1" dirty="0"/>
              <a:t>ew </a:t>
            </a:r>
            <a:r>
              <a:rPr lang="sv-SE" b="1" dirty="0">
                <a:solidFill>
                  <a:srgbClr val="FF0000"/>
                </a:solidFill>
              </a:rPr>
              <a:t>Y</a:t>
            </a:r>
            <a:r>
              <a:rPr lang="sv-SE" i="1" dirty="0"/>
              <a:t>ork </a:t>
            </a:r>
            <a:r>
              <a:rPr lang="sv-SE" b="1" dirty="0">
                <a:solidFill>
                  <a:srgbClr val="FF0000"/>
                </a:solidFill>
              </a:rPr>
              <a:t>H</a:t>
            </a:r>
            <a:r>
              <a:rPr lang="sv-SE" i="1" dirty="0"/>
              <a:t>eart</a:t>
            </a:r>
            <a:r>
              <a:rPr lang="sv-SE" dirty="0"/>
              <a:t> </a:t>
            </a:r>
            <a:r>
              <a:rPr lang="sv-SE" b="1" dirty="0" err="1">
                <a:solidFill>
                  <a:srgbClr val="FF0000"/>
                </a:solidFill>
              </a:rPr>
              <a:t>A</a:t>
            </a:r>
            <a:r>
              <a:rPr lang="sv-SE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ssosiation</a:t>
            </a:r>
            <a:r>
              <a:rPr lang="sv-SE" dirty="0"/>
              <a:t>)</a:t>
            </a:r>
          </a:p>
          <a:p>
            <a:pPr eaLnBrk="1" hangingPunct="1">
              <a:defRPr/>
            </a:pPr>
            <a:endParaRPr lang="sv-SE" dirty="0"/>
          </a:p>
          <a:p>
            <a:pPr eaLnBrk="1" hangingPunct="1">
              <a:defRPr/>
            </a:pPr>
            <a:r>
              <a:rPr lang="sv-SE" dirty="0"/>
              <a:t>I	Inga symptom.</a:t>
            </a:r>
          </a:p>
          <a:p>
            <a:pPr eaLnBrk="1" hangingPunct="1">
              <a:defRPr/>
            </a:pPr>
            <a:r>
              <a:rPr lang="sv-SE" dirty="0"/>
              <a:t>II 	Symptom vid </a:t>
            </a:r>
            <a:r>
              <a:rPr lang="sv-SE" u="sng" dirty="0"/>
              <a:t>hård</a:t>
            </a:r>
            <a:r>
              <a:rPr lang="sv-SE" dirty="0"/>
              <a:t> ansträngning.</a:t>
            </a:r>
          </a:p>
          <a:p>
            <a:pPr eaLnBrk="1" hangingPunct="1">
              <a:defRPr/>
            </a:pPr>
            <a:r>
              <a:rPr lang="sv-SE" dirty="0"/>
              <a:t>III 	Symptom vid </a:t>
            </a:r>
            <a:r>
              <a:rPr lang="sv-SE" u="sng" dirty="0"/>
              <a:t>lätt</a:t>
            </a:r>
            <a:r>
              <a:rPr lang="sv-SE" dirty="0"/>
              <a:t> ansträngning.</a:t>
            </a:r>
          </a:p>
          <a:p>
            <a:pPr eaLnBrk="1" hangingPunct="1">
              <a:defRPr/>
            </a:pPr>
            <a:r>
              <a:rPr lang="sv-SE" dirty="0"/>
              <a:t>IV	Symptom i </a:t>
            </a:r>
            <a:r>
              <a:rPr lang="sv-SE" u="sng" dirty="0"/>
              <a:t>vila</a:t>
            </a:r>
            <a:r>
              <a:rPr lang="sv-SE" dirty="0"/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/>
              <a:t>Diagnos sätts genom: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sv-SE" b="1" dirty="0"/>
              <a:t>Symptom</a:t>
            </a:r>
            <a:r>
              <a:rPr lang="sv-SE" dirty="0"/>
              <a:t>		</a:t>
            </a:r>
          </a:p>
          <a:p>
            <a:pPr eaLnBrk="1" hangingPunct="1"/>
            <a:r>
              <a:rPr lang="sv-SE" b="1" dirty="0"/>
              <a:t>Klinik</a:t>
            </a:r>
            <a:r>
              <a:rPr lang="sv-SE" dirty="0"/>
              <a:t>			</a:t>
            </a:r>
          </a:p>
          <a:p>
            <a:pPr eaLnBrk="1" hangingPunct="1"/>
            <a:r>
              <a:rPr lang="sv-SE" b="1" dirty="0"/>
              <a:t>Ultraljud hjärta</a:t>
            </a:r>
            <a:r>
              <a:rPr lang="sv-SE" dirty="0"/>
              <a:t>	</a:t>
            </a:r>
          </a:p>
          <a:p>
            <a:pPr eaLnBrk="1" hangingPunct="1"/>
            <a:endParaRPr lang="sv-SE" dirty="0"/>
          </a:p>
          <a:p>
            <a:pPr eaLnBrk="1" hangingPunct="1"/>
            <a:r>
              <a:rPr lang="sv-SE" sz="2000" dirty="0"/>
              <a:t>Lungröntgen		- mindre betydelsefull, </a:t>
            </a:r>
            <a:r>
              <a:rPr lang="sv-SE" sz="2000" dirty="0" err="1"/>
              <a:t>ev</a:t>
            </a:r>
            <a:r>
              <a:rPr lang="sv-SE" sz="2000" dirty="0"/>
              <a:t> för uteslutande av annat </a:t>
            </a:r>
          </a:p>
          <a:p>
            <a:pPr eaLnBrk="1" hangingPunct="1">
              <a:buNone/>
            </a:pPr>
            <a:r>
              <a:rPr lang="sv-SE" sz="2000" dirty="0"/>
              <a:t>				   lungproblem</a:t>
            </a:r>
          </a:p>
          <a:p>
            <a:pPr eaLnBrk="1" hangingPunct="1"/>
            <a:r>
              <a:rPr lang="sv-SE" sz="2000" dirty="0"/>
              <a:t>Blodprov		- pro-BNP/leverprover			-</a:t>
            </a:r>
            <a:endParaRPr lang="sv-SE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/>
              <a:t>Symptom / Klinik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eaLnBrk="1" hangingPunct="1"/>
            <a:r>
              <a:rPr lang="sv-SE" sz="2800" dirty="0">
                <a:solidFill>
                  <a:srgbClr val="FF0000"/>
                </a:solidFill>
              </a:rPr>
              <a:t>Andfåddhet</a:t>
            </a:r>
          </a:p>
          <a:p>
            <a:pPr eaLnBrk="1" hangingPunct="1"/>
            <a:r>
              <a:rPr lang="sv-SE" sz="2800" dirty="0">
                <a:solidFill>
                  <a:srgbClr val="FF0000"/>
                </a:solidFill>
              </a:rPr>
              <a:t>Trötthet (</a:t>
            </a:r>
            <a:r>
              <a:rPr lang="sv-SE" sz="2800" dirty="0" err="1">
                <a:solidFill>
                  <a:srgbClr val="FF0000"/>
                </a:solidFill>
              </a:rPr>
              <a:t>ffa</a:t>
            </a:r>
            <a:r>
              <a:rPr lang="sv-SE" sz="2800" dirty="0">
                <a:solidFill>
                  <a:srgbClr val="FF0000"/>
                </a:solidFill>
              </a:rPr>
              <a:t> efter fysiskt aktivitet)</a:t>
            </a:r>
          </a:p>
          <a:p>
            <a:pPr eaLnBrk="1" hangingPunct="1"/>
            <a:r>
              <a:rPr lang="sv-SE" sz="2800" dirty="0">
                <a:solidFill>
                  <a:srgbClr val="FF0000"/>
                </a:solidFill>
              </a:rPr>
              <a:t>Orkeslöshet</a:t>
            </a:r>
          </a:p>
          <a:p>
            <a:pPr eaLnBrk="1" hangingPunct="1"/>
            <a:r>
              <a:rPr lang="sv-SE" sz="2800" dirty="0">
                <a:solidFill>
                  <a:srgbClr val="FF0000"/>
                </a:solidFill>
              </a:rPr>
              <a:t>Mindre kondition</a:t>
            </a:r>
          </a:p>
          <a:p>
            <a:pPr eaLnBrk="1" hangingPunct="1"/>
            <a:r>
              <a:rPr lang="sv-SE" sz="2800" dirty="0">
                <a:solidFill>
                  <a:srgbClr val="FF0000"/>
                </a:solidFill>
              </a:rPr>
              <a:t>”tar emot”</a:t>
            </a:r>
          </a:p>
          <a:p>
            <a:pPr eaLnBrk="1" hangingPunct="1"/>
            <a:r>
              <a:rPr lang="sv-SE" sz="2000" dirty="0"/>
              <a:t>---------------------------------------------------------</a:t>
            </a:r>
          </a:p>
          <a:p>
            <a:pPr eaLnBrk="1" hangingPunct="1"/>
            <a:r>
              <a:rPr lang="sv-SE" sz="2400" b="1" dirty="0">
                <a:solidFill>
                  <a:srgbClr val="C00000"/>
                </a:solidFill>
              </a:rPr>
              <a:t>Cyanos</a:t>
            </a:r>
            <a:r>
              <a:rPr lang="sv-SE" sz="2400" dirty="0">
                <a:solidFill>
                  <a:srgbClr val="C00000"/>
                </a:solidFill>
              </a:rPr>
              <a:t> (blåa fingrar/näs/läppar)</a:t>
            </a:r>
          </a:p>
          <a:p>
            <a:pPr eaLnBrk="1" hangingPunct="1"/>
            <a:r>
              <a:rPr lang="sv-SE" sz="2400" b="1" dirty="0" err="1">
                <a:solidFill>
                  <a:srgbClr val="C00000"/>
                </a:solidFill>
              </a:rPr>
              <a:t>Benödem</a:t>
            </a:r>
            <a:r>
              <a:rPr lang="sv-SE" sz="2400" dirty="0">
                <a:solidFill>
                  <a:srgbClr val="C00000"/>
                </a:solidFill>
              </a:rPr>
              <a:t>, stort lever, halsvenstas…</a:t>
            </a:r>
          </a:p>
          <a:p>
            <a:pPr eaLnBrk="1" hangingPunct="1"/>
            <a:r>
              <a:rPr lang="sv-SE" sz="2400" b="1" dirty="0" err="1">
                <a:solidFill>
                  <a:srgbClr val="C00000"/>
                </a:solidFill>
              </a:rPr>
              <a:t>Takycardi</a:t>
            </a:r>
            <a:r>
              <a:rPr lang="sv-SE" sz="2400" dirty="0">
                <a:solidFill>
                  <a:srgbClr val="C00000"/>
                </a:solidFill>
              </a:rPr>
              <a:t>, </a:t>
            </a:r>
            <a:r>
              <a:rPr lang="sv-SE" sz="2400" dirty="0" err="1">
                <a:solidFill>
                  <a:srgbClr val="C00000"/>
                </a:solidFill>
              </a:rPr>
              <a:t>takypnoe</a:t>
            </a:r>
            <a:r>
              <a:rPr lang="sv-SE" sz="2400" dirty="0">
                <a:solidFill>
                  <a:srgbClr val="C00000"/>
                </a:solidFill>
              </a:rPr>
              <a:t>, </a:t>
            </a:r>
            <a:r>
              <a:rPr lang="sv-SE" sz="2400" dirty="0" err="1">
                <a:solidFill>
                  <a:srgbClr val="C00000"/>
                </a:solidFill>
              </a:rPr>
              <a:t>krepitationer</a:t>
            </a:r>
            <a:r>
              <a:rPr lang="sv-SE" sz="2400" dirty="0">
                <a:solidFill>
                  <a:srgbClr val="C00000"/>
                </a:solidFill>
              </a:rPr>
              <a:t>…</a:t>
            </a:r>
          </a:p>
          <a:p>
            <a:pPr eaLnBrk="1" hangingPunct="1"/>
            <a:r>
              <a:rPr lang="sv-SE" sz="2400" b="1" dirty="0">
                <a:solidFill>
                  <a:srgbClr val="C00000"/>
                </a:solidFill>
              </a:rPr>
              <a:t>Hypotoni</a:t>
            </a:r>
          </a:p>
          <a:p>
            <a:pPr eaLnBrk="1" hangingPunct="1"/>
            <a:r>
              <a:rPr lang="sv-SE" sz="2000" dirty="0"/>
              <a:t>---------------------------------------------------------</a:t>
            </a:r>
          </a:p>
          <a:p>
            <a:pPr eaLnBrk="1" hangingPunct="1"/>
            <a:r>
              <a:rPr lang="sv-SE" sz="2000" dirty="0">
                <a:solidFill>
                  <a:srgbClr val="0070C0"/>
                </a:solidFill>
              </a:rPr>
              <a:t>Yrsel/</a:t>
            </a:r>
            <a:r>
              <a:rPr lang="sv-SE" sz="2000" dirty="0" err="1">
                <a:solidFill>
                  <a:srgbClr val="0070C0"/>
                </a:solidFill>
              </a:rPr>
              <a:t>syncope</a:t>
            </a:r>
            <a:r>
              <a:rPr lang="sv-SE" sz="2000" dirty="0">
                <a:solidFill>
                  <a:srgbClr val="0070C0"/>
                </a:solidFill>
              </a:rPr>
              <a:t>/</a:t>
            </a:r>
            <a:r>
              <a:rPr lang="sv-SE" sz="2000" dirty="0" err="1">
                <a:solidFill>
                  <a:srgbClr val="0070C0"/>
                </a:solidFill>
              </a:rPr>
              <a:t>gastrointestinala</a:t>
            </a:r>
            <a:r>
              <a:rPr lang="sv-SE" sz="2000" dirty="0">
                <a:solidFill>
                  <a:srgbClr val="0070C0"/>
                </a:solidFill>
              </a:rPr>
              <a:t> besvär/</a:t>
            </a:r>
          </a:p>
          <a:p>
            <a:pPr eaLnBrk="1" hangingPunct="1"/>
            <a:r>
              <a:rPr lang="sv-SE" sz="2000" dirty="0">
                <a:solidFill>
                  <a:srgbClr val="0070C0"/>
                </a:solidFill>
              </a:rPr>
              <a:t>kognitiva besvär…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803" y="960105"/>
            <a:ext cx="1856817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803" y="3010989"/>
            <a:ext cx="1840745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46" y="5043982"/>
            <a:ext cx="1753925" cy="131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b="1" dirty="0"/>
              <a:t>(Nästan); Behandling </a:t>
            </a:r>
            <a:r>
              <a:rPr lang="sv-SE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/>
            <a:r>
              <a:rPr lang="sv-SE" sz="2800" b="1" dirty="0">
                <a:solidFill>
                  <a:srgbClr val="FF0000"/>
                </a:solidFill>
              </a:rPr>
              <a:t>ACE hämmare </a:t>
            </a:r>
            <a:r>
              <a:rPr lang="sv-SE" sz="2200" dirty="0" err="1">
                <a:solidFill>
                  <a:srgbClr val="FF0000"/>
                </a:solidFill>
              </a:rPr>
              <a:t>A</a:t>
            </a:r>
            <a:r>
              <a:rPr lang="sv-SE" sz="2200" dirty="0" err="1">
                <a:solidFill>
                  <a:schemeClr val="tx1"/>
                </a:solidFill>
              </a:rPr>
              <a:t>ngiotensin</a:t>
            </a:r>
            <a:r>
              <a:rPr lang="sv-SE" sz="2200" dirty="0">
                <a:solidFill>
                  <a:schemeClr val="tx1"/>
                </a:solidFill>
              </a:rPr>
              <a:t> </a:t>
            </a:r>
            <a:r>
              <a:rPr lang="sv-SE" sz="2200" dirty="0" err="1">
                <a:solidFill>
                  <a:srgbClr val="FF0000"/>
                </a:solidFill>
              </a:rPr>
              <a:t>C</a:t>
            </a:r>
            <a:r>
              <a:rPr lang="sv-SE" sz="2200" dirty="0" err="1">
                <a:solidFill>
                  <a:schemeClr val="tx1"/>
                </a:solidFill>
              </a:rPr>
              <a:t>onverting</a:t>
            </a:r>
            <a:r>
              <a:rPr lang="sv-SE" sz="2200" dirty="0">
                <a:solidFill>
                  <a:schemeClr val="tx1"/>
                </a:solidFill>
              </a:rPr>
              <a:t> </a:t>
            </a:r>
            <a:r>
              <a:rPr lang="sv-SE" sz="2200" dirty="0" err="1">
                <a:solidFill>
                  <a:srgbClr val="FF0000"/>
                </a:solidFill>
              </a:rPr>
              <a:t>E</a:t>
            </a:r>
            <a:r>
              <a:rPr lang="sv-SE" sz="2200" dirty="0" err="1">
                <a:solidFill>
                  <a:schemeClr val="tx1"/>
                </a:solidFill>
              </a:rPr>
              <a:t>ncyme</a:t>
            </a:r>
            <a:r>
              <a:rPr lang="sv-SE" sz="2200" dirty="0">
                <a:solidFill>
                  <a:schemeClr val="tx1"/>
                </a:solidFill>
              </a:rPr>
              <a:t>-hämmare: </a:t>
            </a:r>
            <a:r>
              <a:rPr lang="sv-SE" sz="2200" dirty="0" err="1">
                <a:solidFill>
                  <a:schemeClr val="tx1"/>
                </a:solidFill>
              </a:rPr>
              <a:t>Ramipril</a:t>
            </a:r>
            <a:r>
              <a:rPr lang="sv-SE" sz="2200" dirty="0">
                <a:solidFill>
                  <a:schemeClr val="tx1"/>
                </a:solidFill>
              </a:rPr>
              <a:t>/</a:t>
            </a:r>
            <a:r>
              <a:rPr lang="sv-SE" sz="2200" dirty="0" err="1">
                <a:solidFill>
                  <a:schemeClr val="tx1"/>
                </a:solidFill>
              </a:rPr>
              <a:t>Enalapril</a:t>
            </a:r>
            <a:r>
              <a:rPr lang="sv-SE" sz="2200" dirty="0">
                <a:solidFill>
                  <a:schemeClr val="tx1"/>
                </a:solidFill>
              </a:rPr>
              <a:t> (e</a:t>
            </a:r>
            <a:r>
              <a:rPr lang="sv-SE" sz="2000" dirty="0">
                <a:solidFill>
                  <a:schemeClr val="tx1"/>
                </a:solidFill>
              </a:rPr>
              <a:t>ller dess nyare versioner: ARB: </a:t>
            </a:r>
            <a:r>
              <a:rPr lang="sv-SE" sz="2000" dirty="0" err="1">
                <a:solidFill>
                  <a:schemeClr val="tx1"/>
                </a:solidFill>
              </a:rPr>
              <a:t>Candesartan</a:t>
            </a:r>
            <a:r>
              <a:rPr lang="sv-SE" sz="2000" dirty="0">
                <a:solidFill>
                  <a:schemeClr val="tx1"/>
                </a:solidFill>
              </a:rPr>
              <a:t>/</a:t>
            </a:r>
            <a:r>
              <a:rPr lang="sv-SE" sz="2000" dirty="0" err="1">
                <a:solidFill>
                  <a:schemeClr val="tx1"/>
                </a:solidFill>
              </a:rPr>
              <a:t>Losartan</a:t>
            </a:r>
            <a:r>
              <a:rPr lang="sv-SE" sz="2000" dirty="0">
                <a:solidFill>
                  <a:schemeClr val="tx1"/>
                </a:solidFill>
              </a:rPr>
              <a:t> eller det senaste kombination </a:t>
            </a:r>
            <a:r>
              <a:rPr lang="sv-SE" sz="2000" dirty="0" err="1">
                <a:solidFill>
                  <a:schemeClr val="tx1"/>
                </a:solidFill>
              </a:rPr>
              <a:t>Valsartan</a:t>
            </a:r>
            <a:r>
              <a:rPr lang="sv-SE" sz="2000" dirty="0">
                <a:solidFill>
                  <a:schemeClr val="tx1"/>
                </a:solidFill>
              </a:rPr>
              <a:t> + kärlvidgande: </a:t>
            </a:r>
            <a:r>
              <a:rPr lang="sv-SE" sz="2000" dirty="0">
                <a:solidFill>
                  <a:srgbClr val="FF0000"/>
                </a:solidFill>
              </a:rPr>
              <a:t>ENTRESTO</a:t>
            </a:r>
            <a:r>
              <a:rPr lang="sv-SE" sz="2000" dirty="0">
                <a:solidFill>
                  <a:schemeClr val="tx1"/>
                </a:solidFill>
              </a:rPr>
              <a:t>)</a:t>
            </a:r>
          </a:p>
          <a:p>
            <a:pPr eaLnBrk="1" hangingPunct="1"/>
            <a:r>
              <a:rPr lang="sv-SE" sz="2800" b="1" dirty="0">
                <a:solidFill>
                  <a:srgbClr val="FF0000"/>
                </a:solidFill>
              </a:rPr>
              <a:t>Betablockare </a:t>
            </a:r>
            <a:r>
              <a:rPr lang="sv-SE" sz="2200" dirty="0" err="1">
                <a:solidFill>
                  <a:schemeClr val="tx1"/>
                </a:solidFill>
              </a:rPr>
              <a:t>Betareceprorstimmulering</a:t>
            </a:r>
            <a:r>
              <a:rPr lang="sv-SE" sz="2200" dirty="0">
                <a:solidFill>
                  <a:schemeClr val="tx1"/>
                </a:solidFill>
              </a:rPr>
              <a:t> = adrenalineffekt (</a:t>
            </a:r>
            <a:r>
              <a:rPr lang="sv-SE" sz="2200" dirty="0" err="1">
                <a:solidFill>
                  <a:schemeClr val="tx1"/>
                </a:solidFill>
              </a:rPr>
              <a:t>Bisoprolol</a:t>
            </a:r>
            <a:r>
              <a:rPr lang="sv-SE" sz="2200" dirty="0">
                <a:solidFill>
                  <a:schemeClr val="tx1"/>
                </a:solidFill>
              </a:rPr>
              <a:t>/</a:t>
            </a:r>
            <a:r>
              <a:rPr lang="sv-SE" sz="2200" dirty="0" err="1">
                <a:solidFill>
                  <a:schemeClr val="tx1"/>
                </a:solidFill>
              </a:rPr>
              <a:t>Metoprlolol</a:t>
            </a:r>
            <a:r>
              <a:rPr lang="sv-SE" sz="2200" dirty="0">
                <a:solidFill>
                  <a:schemeClr val="tx1"/>
                </a:solidFill>
              </a:rPr>
              <a:t>/</a:t>
            </a:r>
            <a:r>
              <a:rPr lang="sv-SE" sz="2200" dirty="0" err="1">
                <a:solidFill>
                  <a:schemeClr val="tx1"/>
                </a:solidFill>
              </a:rPr>
              <a:t>Atenolol</a:t>
            </a:r>
            <a:r>
              <a:rPr lang="sv-SE" sz="2200" dirty="0">
                <a:solidFill>
                  <a:schemeClr val="tx1"/>
                </a:solidFill>
              </a:rPr>
              <a:t>)</a:t>
            </a:r>
          </a:p>
          <a:p>
            <a:pPr eaLnBrk="1" hangingPunct="1"/>
            <a:r>
              <a:rPr lang="sv-SE" sz="2800" b="1" dirty="0">
                <a:solidFill>
                  <a:srgbClr val="FF0000"/>
                </a:solidFill>
              </a:rPr>
              <a:t>MRA</a:t>
            </a:r>
            <a:r>
              <a:rPr lang="sv-SE" sz="2400" b="1" dirty="0"/>
              <a:t>  </a:t>
            </a:r>
            <a:r>
              <a:rPr lang="sv-SE" sz="2000" dirty="0">
                <a:solidFill>
                  <a:schemeClr val="tx1"/>
                </a:solidFill>
              </a:rPr>
              <a:t>(</a:t>
            </a:r>
            <a:r>
              <a:rPr lang="sv-SE" sz="2000" dirty="0" err="1">
                <a:solidFill>
                  <a:srgbClr val="FF0000"/>
                </a:solidFill>
              </a:rPr>
              <a:t>M</a:t>
            </a:r>
            <a:r>
              <a:rPr lang="sv-SE" sz="2000" dirty="0" err="1">
                <a:solidFill>
                  <a:schemeClr val="tx1"/>
                </a:solidFill>
              </a:rPr>
              <a:t>ineralcorticoid</a:t>
            </a:r>
            <a:r>
              <a:rPr lang="sv-SE" sz="2000" dirty="0">
                <a:solidFill>
                  <a:schemeClr val="tx1"/>
                </a:solidFill>
              </a:rPr>
              <a:t> </a:t>
            </a:r>
            <a:r>
              <a:rPr lang="sv-SE" sz="2000" dirty="0">
                <a:solidFill>
                  <a:srgbClr val="FF0000"/>
                </a:solidFill>
              </a:rPr>
              <a:t>r</a:t>
            </a:r>
            <a:r>
              <a:rPr lang="sv-SE" sz="2000" dirty="0">
                <a:solidFill>
                  <a:schemeClr val="tx1"/>
                </a:solidFill>
              </a:rPr>
              <a:t>eceptor</a:t>
            </a:r>
            <a:r>
              <a:rPr lang="sv-SE" sz="2000" dirty="0">
                <a:solidFill>
                  <a:srgbClr val="FF0000"/>
                </a:solidFill>
              </a:rPr>
              <a:t>a</a:t>
            </a:r>
            <a:r>
              <a:rPr lang="sv-SE" sz="2000" dirty="0">
                <a:solidFill>
                  <a:schemeClr val="tx1"/>
                </a:solidFill>
              </a:rPr>
              <a:t>ntagonist: </a:t>
            </a:r>
            <a:r>
              <a:rPr lang="sv-SE" sz="2000" dirty="0" err="1">
                <a:solidFill>
                  <a:schemeClr val="tx1"/>
                </a:solidFill>
              </a:rPr>
              <a:t>Spironolactone</a:t>
            </a:r>
            <a:r>
              <a:rPr lang="sv-SE" sz="2000" dirty="0">
                <a:solidFill>
                  <a:schemeClr val="tx1"/>
                </a:solidFill>
              </a:rPr>
              <a:t>/</a:t>
            </a:r>
            <a:r>
              <a:rPr lang="sv-SE" sz="2000" dirty="0" err="1">
                <a:solidFill>
                  <a:schemeClr val="tx1"/>
                </a:solidFill>
              </a:rPr>
              <a:t>Eplerenon</a:t>
            </a:r>
            <a:r>
              <a:rPr lang="sv-SE" sz="2000" dirty="0">
                <a:solidFill>
                  <a:schemeClr val="tx1"/>
                </a:solidFill>
              </a:rPr>
              <a:t>)</a:t>
            </a:r>
            <a:endParaRPr lang="sv-SE" sz="2400" b="1" dirty="0"/>
          </a:p>
          <a:p>
            <a:pPr marL="342900" lvl="1" indent="-342900" eaLnBrk="1" hangingPunct="1">
              <a:buClr>
                <a:schemeClr val="folHlink"/>
              </a:buClr>
              <a:buSzPct val="90000"/>
            </a:pPr>
            <a:r>
              <a:rPr lang="sv-SE" sz="2600" b="1" dirty="0">
                <a:solidFill>
                  <a:srgbClr val="FF0000"/>
                </a:solidFill>
              </a:rPr>
              <a:t>Ev. Pacemaker </a:t>
            </a:r>
            <a:r>
              <a:rPr lang="sv-SE" sz="1800" b="1" dirty="0"/>
              <a:t>(CRT) </a:t>
            </a:r>
            <a:r>
              <a:rPr lang="sv-SE" sz="1800" b="1" dirty="0" err="1">
                <a:solidFill>
                  <a:srgbClr val="FF0000"/>
                </a:solidFill>
              </a:rPr>
              <a:t>c</a:t>
            </a:r>
            <a:r>
              <a:rPr lang="sv-SE" sz="1800" b="1" dirty="0" err="1"/>
              <a:t>ardiac</a:t>
            </a:r>
            <a:r>
              <a:rPr lang="sv-SE" sz="1800" b="1" dirty="0"/>
              <a:t> </a:t>
            </a:r>
            <a:r>
              <a:rPr lang="sv-SE" sz="1800" b="1" dirty="0" err="1">
                <a:solidFill>
                  <a:srgbClr val="FF0000"/>
                </a:solidFill>
              </a:rPr>
              <a:t>r</a:t>
            </a:r>
            <a:r>
              <a:rPr lang="sv-SE" sz="1800" b="1" dirty="0" err="1"/>
              <a:t>esynkronisation</a:t>
            </a:r>
            <a:r>
              <a:rPr lang="sv-SE" sz="1800" b="1" dirty="0"/>
              <a:t> </a:t>
            </a:r>
            <a:r>
              <a:rPr lang="sv-SE" sz="1800" b="1" dirty="0" err="1">
                <a:solidFill>
                  <a:srgbClr val="FF0000"/>
                </a:solidFill>
              </a:rPr>
              <a:t>t</a:t>
            </a:r>
            <a:r>
              <a:rPr lang="sv-SE" sz="1800" b="1" dirty="0" err="1"/>
              <a:t>herapi</a:t>
            </a:r>
            <a:r>
              <a:rPr lang="sv-SE" sz="1800" b="1" dirty="0"/>
              <a:t> vid vissa förutsättningar</a:t>
            </a:r>
          </a:p>
          <a:p>
            <a:pPr marL="342900" lvl="1" indent="-342900">
              <a:buClr>
                <a:schemeClr val="folHlink"/>
              </a:buClr>
              <a:buSzPct val="90000"/>
            </a:pPr>
            <a:r>
              <a:rPr lang="sv-SE" sz="2600" dirty="0">
                <a:solidFill>
                  <a:srgbClr val="FF0000"/>
                </a:solidFill>
              </a:rPr>
              <a:t>Motion/kost</a:t>
            </a:r>
          </a:p>
          <a:p>
            <a:pPr marL="342900" lvl="1" indent="-342900">
              <a:buClr>
                <a:schemeClr val="folHlink"/>
              </a:buClr>
              <a:buSzPct val="90000"/>
            </a:pPr>
            <a:endParaRPr lang="sv-SE" sz="2600" dirty="0">
              <a:solidFill>
                <a:srgbClr val="FF0000"/>
              </a:solidFill>
            </a:endParaRPr>
          </a:p>
          <a:p>
            <a:pPr marL="342900" lvl="1" indent="-342900">
              <a:buClr>
                <a:schemeClr val="folHlink"/>
              </a:buClr>
              <a:buSzPct val="90000"/>
            </a:pPr>
            <a:r>
              <a:rPr lang="sv-SE" sz="1800" b="1" dirty="0"/>
              <a:t>Sinushämmare</a:t>
            </a:r>
          </a:p>
          <a:p>
            <a:pPr marL="342900" lvl="1" indent="-342900" eaLnBrk="1" hangingPunct="1">
              <a:buClr>
                <a:schemeClr val="folHlink"/>
              </a:buClr>
              <a:buSzPct val="90000"/>
            </a:pPr>
            <a:r>
              <a:rPr lang="sv-SE" sz="1800" dirty="0" err="1"/>
              <a:t>Digoxin</a:t>
            </a:r>
            <a:r>
              <a:rPr lang="sv-SE" sz="1800" dirty="0"/>
              <a:t> (</a:t>
            </a:r>
            <a:r>
              <a:rPr lang="sv-SE" sz="1800" dirty="0" err="1"/>
              <a:t>ffa</a:t>
            </a:r>
            <a:r>
              <a:rPr lang="sv-SE" sz="1800" dirty="0"/>
              <a:t> vid samtidig förmaksflimmer)</a:t>
            </a:r>
          </a:p>
          <a:p>
            <a:pPr marL="342900" lvl="1" indent="-342900" eaLnBrk="1" hangingPunct="1">
              <a:buClr>
                <a:schemeClr val="folHlink"/>
              </a:buClr>
              <a:buSzPct val="90000"/>
            </a:pPr>
            <a:r>
              <a:rPr lang="sv-SE" sz="1800" dirty="0"/>
              <a:t>Behandling av bakomliggande sjukdom (angina/</a:t>
            </a:r>
            <a:r>
              <a:rPr lang="sv-SE" sz="1800" dirty="0" err="1"/>
              <a:t>arrytmier</a:t>
            </a:r>
            <a:r>
              <a:rPr lang="sv-SE" sz="1800" dirty="0"/>
              <a:t>/</a:t>
            </a:r>
            <a:r>
              <a:rPr lang="sv-SE" sz="1800" dirty="0" err="1"/>
              <a:t>tyreotoxikos</a:t>
            </a:r>
            <a:r>
              <a:rPr lang="sv-SE" sz="1800" dirty="0"/>
              <a:t>/klaffel/SAPS/stress/…)</a:t>
            </a:r>
          </a:p>
          <a:p>
            <a:pPr marL="342900" lvl="1" indent="-342900" eaLnBrk="1" hangingPunct="1">
              <a:buClr>
                <a:schemeClr val="folHlink"/>
              </a:buClr>
              <a:buSzPct val="90000"/>
            </a:pPr>
            <a:r>
              <a:rPr lang="sv-SE" sz="1800" dirty="0"/>
              <a:t>Andra vätskedrivande (</a:t>
            </a:r>
            <a:r>
              <a:rPr lang="sv-SE" sz="1800" dirty="0" err="1"/>
              <a:t>Furix</a:t>
            </a:r>
            <a:r>
              <a:rPr lang="sv-SE" sz="1800" dirty="0"/>
              <a:t>)</a:t>
            </a:r>
          </a:p>
          <a:p>
            <a:pPr marL="342900" lvl="1" indent="-342900" eaLnBrk="1" hangingPunct="1">
              <a:buClr>
                <a:schemeClr val="folHlink"/>
              </a:buClr>
              <a:buSzPct val="90000"/>
            </a:pPr>
            <a:r>
              <a:rPr lang="sv-SE" sz="1800" dirty="0"/>
              <a:t>Hjärttransplantation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724828"/>
            <a:ext cx="7772400" cy="90397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dirty="0">
                <a:solidFill>
                  <a:srgbClr val="FF0000"/>
                </a:solidFill>
              </a:rPr>
              <a:t>ACE </a:t>
            </a:r>
            <a:r>
              <a:rPr lang="sv-SE" dirty="0"/>
              <a:t>hämmarens effekter</a:t>
            </a:r>
            <a:br>
              <a:rPr lang="sv-SE" dirty="0"/>
            </a:br>
            <a:r>
              <a:rPr lang="sv-SE" sz="900" dirty="0"/>
              <a:t> </a:t>
            </a:r>
            <a:br>
              <a:rPr lang="sv-SE" dirty="0"/>
            </a:br>
            <a:r>
              <a:rPr lang="sv-SE" sz="1800" dirty="0" err="1">
                <a:solidFill>
                  <a:srgbClr val="0070C0"/>
                </a:solidFill>
              </a:rPr>
              <a:t>Enalapril</a:t>
            </a:r>
            <a:r>
              <a:rPr lang="sv-SE" sz="1800" dirty="0">
                <a:solidFill>
                  <a:srgbClr val="0070C0"/>
                </a:solidFill>
              </a:rPr>
              <a:t>/</a:t>
            </a:r>
            <a:r>
              <a:rPr lang="sv-SE" sz="1800" dirty="0" err="1">
                <a:solidFill>
                  <a:srgbClr val="0070C0"/>
                </a:solidFill>
              </a:rPr>
              <a:t>Ramipril</a:t>
            </a:r>
            <a:r>
              <a:rPr lang="sv-SE" sz="1800" dirty="0">
                <a:solidFill>
                  <a:srgbClr val="0070C0"/>
                </a:solidFill>
              </a:rPr>
              <a:t>; alternativ AT II </a:t>
            </a:r>
            <a:r>
              <a:rPr lang="sv-SE" sz="1800" dirty="0" err="1">
                <a:solidFill>
                  <a:srgbClr val="0070C0"/>
                </a:solidFill>
              </a:rPr>
              <a:t>blocker</a:t>
            </a:r>
            <a:r>
              <a:rPr lang="sv-SE" sz="1800" dirty="0">
                <a:solidFill>
                  <a:srgbClr val="0070C0"/>
                </a:solidFill>
              </a:rPr>
              <a:t>: </a:t>
            </a:r>
            <a:r>
              <a:rPr lang="sv-SE" sz="1800" dirty="0" err="1">
                <a:solidFill>
                  <a:srgbClr val="0070C0"/>
                </a:solidFill>
              </a:rPr>
              <a:t>Candesartan</a:t>
            </a:r>
            <a:r>
              <a:rPr lang="sv-SE" sz="1800" dirty="0">
                <a:solidFill>
                  <a:srgbClr val="0070C0"/>
                </a:solidFill>
              </a:rPr>
              <a:t>/</a:t>
            </a:r>
            <a:r>
              <a:rPr lang="sv-SE" sz="1800" dirty="0" err="1">
                <a:solidFill>
                  <a:srgbClr val="0070C0"/>
                </a:solidFill>
              </a:rPr>
              <a:t>Losartan</a:t>
            </a:r>
            <a:r>
              <a:rPr lang="sv-SE" sz="1800" dirty="0">
                <a:solidFill>
                  <a:srgbClr val="0070C0"/>
                </a:solidFill>
              </a:rPr>
              <a:t>/</a:t>
            </a:r>
            <a:r>
              <a:rPr lang="sv-SE" sz="1800" dirty="0" err="1">
                <a:solidFill>
                  <a:srgbClr val="0070C0"/>
                </a:solidFill>
              </a:rPr>
              <a:t>Diovan</a:t>
            </a:r>
            <a:endParaRPr lang="sv-SE" sz="1800" dirty="0">
              <a:solidFill>
                <a:srgbClr val="0070C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endParaRPr lang="sv-SE" sz="2400" b="1" dirty="0">
              <a:solidFill>
                <a:srgbClr val="FF0000"/>
              </a:solidFill>
            </a:endParaRPr>
          </a:p>
          <a:p>
            <a:pPr eaLnBrk="1" hangingPunct="1"/>
            <a:r>
              <a:rPr lang="sv-SE" sz="2400" b="1" dirty="0">
                <a:solidFill>
                  <a:srgbClr val="FF0000"/>
                </a:solidFill>
              </a:rPr>
              <a:t>Kärlvidgning </a:t>
            </a:r>
            <a:r>
              <a:rPr lang="sv-SE" sz="2400" dirty="0"/>
              <a:t>(kärlvidgning: sänker för- och eftertryck)</a:t>
            </a:r>
          </a:p>
          <a:p>
            <a:pPr eaLnBrk="1" hangingPunct="1"/>
            <a:r>
              <a:rPr lang="sv-SE" sz="2400" b="1" dirty="0">
                <a:solidFill>
                  <a:srgbClr val="FF0000"/>
                </a:solidFill>
              </a:rPr>
              <a:t>Aldosteroneffekt</a:t>
            </a:r>
            <a:r>
              <a:rPr lang="sv-SE" sz="2400" dirty="0">
                <a:solidFill>
                  <a:srgbClr val="FF0000"/>
                </a:solidFill>
              </a:rPr>
              <a:t>-</a:t>
            </a:r>
            <a:r>
              <a:rPr lang="sv-SE" sz="2400" b="1" dirty="0">
                <a:solidFill>
                  <a:srgbClr val="FF0000"/>
                </a:solidFill>
              </a:rPr>
              <a:t>minskning</a:t>
            </a:r>
            <a:r>
              <a:rPr lang="sv-SE" sz="2400" dirty="0"/>
              <a:t> på njurarna (sänker natriumsalt: lägre blodtryck och lägre blodvolym)</a:t>
            </a:r>
          </a:p>
          <a:p>
            <a:pPr eaLnBrk="1" hangingPunct="1"/>
            <a:r>
              <a:rPr lang="sv-SE" sz="2400" b="1" dirty="0">
                <a:solidFill>
                  <a:srgbClr val="FF0000"/>
                </a:solidFill>
              </a:rPr>
              <a:t>Lägre blodtryck </a:t>
            </a:r>
            <a:r>
              <a:rPr lang="sv-SE" sz="2400" dirty="0"/>
              <a:t>ger mindre arbetsbelastning /-uppgift till hjärtat</a:t>
            </a:r>
          </a:p>
          <a:p>
            <a:pPr eaLnBrk="1" hangingPunct="1"/>
            <a:r>
              <a:rPr lang="sv-SE" sz="2400" b="1" dirty="0">
                <a:solidFill>
                  <a:srgbClr val="FF0000"/>
                </a:solidFill>
              </a:rPr>
              <a:t>Minskar adrenalin </a:t>
            </a:r>
            <a:r>
              <a:rPr lang="sv-SE" sz="2400" dirty="0"/>
              <a:t>frisättning i binjurar (ger ytterliggare lägre puls och blodtryck = lägre hjärtbelastning)</a:t>
            </a:r>
          </a:p>
          <a:p>
            <a:pPr eaLnBrk="1" hangingPunct="1"/>
            <a:endParaRPr lang="sv-SE" sz="2400" dirty="0"/>
          </a:p>
          <a:p>
            <a:pPr eaLnBrk="1" hangingPunct="1">
              <a:buNone/>
            </a:pPr>
            <a:r>
              <a:rPr lang="sv-SE" sz="2000" dirty="0"/>
              <a:t>(CONSENSUS + SOLVD studierna: </a:t>
            </a:r>
          </a:p>
          <a:p>
            <a:pPr eaLnBrk="1" hangingPunct="1">
              <a:buNone/>
            </a:pPr>
            <a:r>
              <a:rPr lang="sv-SE" sz="2000" dirty="0"/>
              <a:t>mindre hospitalisering </a:t>
            </a:r>
            <a:r>
              <a:rPr lang="sv-SE" sz="2000" dirty="0">
                <a:solidFill>
                  <a:srgbClr val="0070C0"/>
                </a:solidFill>
              </a:rPr>
              <a:t>25-30%RRR</a:t>
            </a:r>
            <a:r>
              <a:rPr lang="sv-SE" sz="2000" dirty="0"/>
              <a:t>, </a:t>
            </a:r>
          </a:p>
          <a:p>
            <a:pPr eaLnBrk="1" hangingPunct="1">
              <a:buNone/>
            </a:pPr>
            <a:r>
              <a:rPr lang="sv-SE" sz="2000" dirty="0"/>
              <a:t>mindre mortalitet </a:t>
            </a:r>
            <a:r>
              <a:rPr lang="sv-SE" sz="2000" dirty="0">
                <a:solidFill>
                  <a:srgbClr val="0070C0"/>
                </a:solidFill>
              </a:rPr>
              <a:t>4-7%ARR</a:t>
            </a:r>
            <a:endParaRPr lang="sv-SE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97152"/>
            <a:ext cx="2619375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86800" cy="102758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dirty="0">
                <a:solidFill>
                  <a:srgbClr val="FF0000"/>
                </a:solidFill>
              </a:rPr>
              <a:t>Betablockare</a:t>
            </a:r>
            <a:br>
              <a:rPr lang="sv-SE" dirty="0">
                <a:solidFill>
                  <a:srgbClr val="FF0000"/>
                </a:solidFill>
              </a:rPr>
            </a:br>
            <a:r>
              <a:rPr lang="sv-SE" sz="1000" dirty="0">
                <a:solidFill>
                  <a:srgbClr val="FF0000"/>
                </a:solidFill>
              </a:rPr>
              <a:t> </a:t>
            </a:r>
            <a:br>
              <a:rPr lang="sv-SE" dirty="0"/>
            </a:br>
            <a:r>
              <a:rPr lang="sv-SE" sz="2000" dirty="0" err="1">
                <a:solidFill>
                  <a:srgbClr val="0070C0"/>
                </a:solidFill>
              </a:rPr>
              <a:t>Metoprolol</a:t>
            </a:r>
            <a:r>
              <a:rPr lang="sv-SE" sz="2000" dirty="0">
                <a:solidFill>
                  <a:srgbClr val="0070C0"/>
                </a:solidFill>
              </a:rPr>
              <a:t>, </a:t>
            </a:r>
            <a:r>
              <a:rPr lang="sv-SE" sz="2000" dirty="0" err="1">
                <a:solidFill>
                  <a:srgbClr val="0070C0"/>
                </a:solidFill>
              </a:rPr>
              <a:t>Bisoprolol</a:t>
            </a:r>
            <a:r>
              <a:rPr lang="sv-SE" sz="2000" dirty="0">
                <a:solidFill>
                  <a:srgbClr val="0070C0"/>
                </a:solidFill>
              </a:rPr>
              <a:t>, </a:t>
            </a:r>
            <a:r>
              <a:rPr lang="sv-SE" sz="2000" dirty="0" err="1">
                <a:solidFill>
                  <a:srgbClr val="0070C0"/>
                </a:solidFill>
              </a:rPr>
              <a:t>Atenolol</a:t>
            </a:r>
            <a:endParaRPr lang="sv-SE" sz="2000" dirty="0">
              <a:solidFill>
                <a:srgbClr val="0070C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sv-SE" dirty="0">
                <a:solidFill>
                  <a:srgbClr val="FF0000"/>
                </a:solidFill>
              </a:rPr>
              <a:t>Blockerar adrenalineffekt</a:t>
            </a:r>
          </a:p>
          <a:p>
            <a:pPr eaLnBrk="1" hangingPunct="1"/>
            <a:r>
              <a:rPr lang="sv-SE" dirty="0">
                <a:solidFill>
                  <a:srgbClr val="FF0000"/>
                </a:solidFill>
              </a:rPr>
              <a:t>Sänker blodtryck och puls</a:t>
            </a:r>
          </a:p>
          <a:p>
            <a:pPr eaLnBrk="1" hangingPunct="1"/>
            <a:endParaRPr lang="sv-SE" sz="1050" dirty="0"/>
          </a:p>
          <a:p>
            <a:pPr lvl="1"/>
            <a:r>
              <a:rPr lang="sv-SE" dirty="0"/>
              <a:t>Minskar förekomsten av fatala </a:t>
            </a:r>
            <a:r>
              <a:rPr lang="sv-SE" dirty="0" err="1"/>
              <a:t>hjärtarrytmier</a:t>
            </a:r>
            <a:endParaRPr lang="sv-SE" dirty="0"/>
          </a:p>
          <a:p>
            <a:pPr eaLnBrk="1" hangingPunct="1"/>
            <a:endParaRPr lang="sv-SE" sz="1050" dirty="0"/>
          </a:p>
          <a:p>
            <a:pPr lvl="1"/>
            <a:r>
              <a:rPr lang="sv-SE" dirty="0"/>
              <a:t>Minskar syrgas/glukosbehov i hjärtmuskeln</a:t>
            </a:r>
          </a:p>
          <a:p>
            <a:pPr eaLnBrk="1" hangingPunct="1"/>
            <a:endParaRPr lang="sv-SE" sz="1050" dirty="0"/>
          </a:p>
          <a:p>
            <a:pPr lvl="1"/>
            <a:r>
              <a:rPr lang="sv-SE" dirty="0"/>
              <a:t>Ökar tid till hjärtmuskelperfusion mellan hjärtslag</a:t>
            </a:r>
          </a:p>
          <a:p>
            <a:pPr eaLnBrk="1" hangingPunct="1">
              <a:buNone/>
            </a:pPr>
            <a:endParaRPr lang="sv-SE" dirty="0"/>
          </a:p>
          <a:p>
            <a:pPr eaLnBrk="1" hangingPunct="1">
              <a:buNone/>
            </a:pPr>
            <a:r>
              <a:rPr lang="sv-SE" sz="2000" dirty="0"/>
              <a:t>COPERNICUS studie: </a:t>
            </a:r>
          </a:p>
          <a:p>
            <a:pPr eaLnBrk="1" hangingPunct="1">
              <a:buNone/>
            </a:pPr>
            <a:r>
              <a:rPr lang="sv-SE" sz="2000" dirty="0"/>
              <a:t>mindre mortalitet </a:t>
            </a:r>
            <a:r>
              <a:rPr lang="sv-SE" sz="2000" dirty="0">
                <a:solidFill>
                  <a:srgbClr val="0070C0"/>
                </a:solidFill>
              </a:rPr>
              <a:t>34% RRR</a:t>
            </a:r>
            <a:r>
              <a:rPr lang="sv-SE" sz="2000" dirty="0"/>
              <a:t>. </a:t>
            </a:r>
          </a:p>
          <a:p>
            <a:pPr eaLnBrk="1" hangingPunct="1">
              <a:buNone/>
            </a:pPr>
            <a:r>
              <a:rPr lang="sv-SE" sz="2000" dirty="0"/>
              <a:t>Mindre hospitalisering </a:t>
            </a:r>
            <a:r>
              <a:rPr lang="sv-SE" sz="2000" dirty="0">
                <a:solidFill>
                  <a:srgbClr val="0070C0"/>
                </a:solidFill>
              </a:rPr>
              <a:t>28-36% RRR</a:t>
            </a:r>
            <a:endParaRPr lang="sv-SE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64704"/>
            <a:ext cx="144016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76672"/>
            <a:ext cx="86868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sz="3200" dirty="0">
                <a:solidFill>
                  <a:srgbClr val="FF0000"/>
                </a:solidFill>
              </a:rPr>
              <a:t>MRA</a:t>
            </a:r>
            <a:r>
              <a:rPr lang="sv-SE" sz="3200" dirty="0"/>
              <a:t> - </a:t>
            </a:r>
            <a:r>
              <a:rPr lang="sv-SE" sz="3200" b="1" dirty="0" err="1"/>
              <a:t>M</a:t>
            </a:r>
            <a:r>
              <a:rPr lang="sv-SE" sz="3200" dirty="0" err="1"/>
              <a:t>ineralcorticoid</a:t>
            </a:r>
            <a:r>
              <a:rPr lang="sv-SE" sz="3200" dirty="0"/>
              <a:t> </a:t>
            </a:r>
            <a:r>
              <a:rPr lang="sv-SE" sz="3200" b="1" dirty="0"/>
              <a:t>R</a:t>
            </a:r>
            <a:r>
              <a:rPr lang="sv-SE" sz="3200" dirty="0"/>
              <a:t>eceptor </a:t>
            </a:r>
            <a:r>
              <a:rPr lang="sv-SE" sz="3200" b="1" dirty="0"/>
              <a:t>A</a:t>
            </a:r>
            <a:r>
              <a:rPr lang="sv-SE" sz="3200" dirty="0"/>
              <a:t>ntagonist</a:t>
            </a:r>
            <a:br>
              <a:rPr lang="sv-SE" sz="3200" dirty="0"/>
            </a:br>
            <a:r>
              <a:rPr lang="sv-SE" sz="900" dirty="0"/>
              <a:t> </a:t>
            </a:r>
            <a:br>
              <a:rPr lang="sv-SE" sz="3200" dirty="0"/>
            </a:br>
            <a:r>
              <a:rPr lang="sv-SE" sz="2000" dirty="0" err="1">
                <a:solidFill>
                  <a:srgbClr val="0070C0"/>
                </a:solidFill>
              </a:rPr>
              <a:t>Spironolaktone</a:t>
            </a:r>
            <a:r>
              <a:rPr lang="sv-SE" sz="2000" dirty="0">
                <a:solidFill>
                  <a:srgbClr val="0070C0"/>
                </a:solidFill>
              </a:rPr>
              <a:t>, </a:t>
            </a:r>
            <a:r>
              <a:rPr lang="sv-SE" sz="2000" dirty="0" err="1">
                <a:solidFill>
                  <a:srgbClr val="0070C0"/>
                </a:solidFill>
              </a:rPr>
              <a:t>Inspra</a:t>
            </a:r>
            <a:r>
              <a:rPr lang="sv-SE" sz="2000" dirty="0">
                <a:solidFill>
                  <a:srgbClr val="0070C0"/>
                </a:solidFill>
              </a:rPr>
              <a:t> (</a:t>
            </a:r>
            <a:r>
              <a:rPr lang="sv-SE" sz="2000" dirty="0" err="1">
                <a:solidFill>
                  <a:srgbClr val="0070C0"/>
                </a:solidFill>
              </a:rPr>
              <a:t>Eplerenon</a:t>
            </a:r>
            <a:r>
              <a:rPr lang="sv-SE" sz="20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37353" y="1700808"/>
            <a:ext cx="7680960" cy="3931920"/>
          </a:xfrm>
        </p:spPr>
        <p:txBody>
          <a:bodyPr>
            <a:normAutofit lnSpcReduction="10000"/>
          </a:bodyPr>
          <a:lstStyle/>
          <a:p>
            <a:pPr eaLnBrk="1" hangingPunct="1"/>
            <a:endParaRPr lang="sv-SE" dirty="0"/>
          </a:p>
          <a:p>
            <a:pPr eaLnBrk="1" hangingPunct="1"/>
            <a:r>
              <a:rPr lang="sv-SE" dirty="0"/>
              <a:t>Sänkning av för- och eftertryck via sänkning av vätskevolym</a:t>
            </a:r>
          </a:p>
          <a:p>
            <a:pPr eaLnBrk="1" hangingPunct="1"/>
            <a:endParaRPr lang="sv-SE" dirty="0"/>
          </a:p>
          <a:p>
            <a:pPr eaLnBrk="1" hangingPunct="1"/>
            <a:r>
              <a:rPr lang="sv-SE" dirty="0"/>
              <a:t>kaliumsaltretention</a:t>
            </a:r>
          </a:p>
          <a:p>
            <a:pPr eaLnBrk="1" hangingPunct="1"/>
            <a:endParaRPr lang="sv-SE" dirty="0"/>
          </a:p>
          <a:p>
            <a:pPr eaLnBrk="1" hangingPunct="1"/>
            <a:endParaRPr lang="sv-SE" dirty="0"/>
          </a:p>
          <a:p>
            <a:pPr eaLnBrk="1" hangingPunct="1"/>
            <a:endParaRPr lang="sv-SE" dirty="0"/>
          </a:p>
          <a:p>
            <a:pPr eaLnBrk="1" hangingPunct="1"/>
            <a:endParaRPr lang="sv-SE" dirty="0"/>
          </a:p>
          <a:p>
            <a:pPr eaLnBrk="1" hangingPunct="1">
              <a:buNone/>
            </a:pPr>
            <a:r>
              <a:rPr lang="sv-SE" sz="2000" dirty="0"/>
              <a:t>	</a:t>
            </a:r>
            <a:r>
              <a:rPr lang="sv-SE" sz="1800" dirty="0"/>
              <a:t>EMPHASIS-HF/ RALES studierna; </a:t>
            </a:r>
            <a:r>
              <a:rPr lang="sv-SE" sz="1800" dirty="0" err="1"/>
              <a:t>Spironolaktone</a:t>
            </a:r>
            <a:r>
              <a:rPr lang="sv-SE" sz="1800" dirty="0"/>
              <a:t>: mortalitet och hospitalisering minskas </a:t>
            </a:r>
            <a:r>
              <a:rPr lang="sv-SE" sz="1800" dirty="0">
                <a:solidFill>
                  <a:srgbClr val="0070C0"/>
                </a:solidFill>
              </a:rPr>
              <a:t>30-35% RRR</a:t>
            </a:r>
            <a:r>
              <a:rPr lang="sv-SE" sz="1800" dirty="0"/>
              <a:t>. </a:t>
            </a:r>
            <a:r>
              <a:rPr lang="sv-SE" sz="1800" dirty="0" err="1"/>
              <a:t>Inspra</a:t>
            </a:r>
            <a:r>
              <a:rPr lang="sv-SE" sz="1800" dirty="0"/>
              <a:t> vid hjärtinfarktsvikt: </a:t>
            </a:r>
            <a:r>
              <a:rPr lang="sv-SE" sz="1800" dirty="0">
                <a:solidFill>
                  <a:srgbClr val="0070C0"/>
                </a:solidFill>
              </a:rPr>
              <a:t>7% ARR </a:t>
            </a:r>
            <a:r>
              <a:rPr lang="sv-SE" sz="1800" dirty="0"/>
              <a:t>mortalitetminskning, vid diabetes &gt;</a:t>
            </a:r>
            <a:r>
              <a:rPr lang="sv-SE" sz="1800" dirty="0">
                <a:solidFill>
                  <a:srgbClr val="0070C0"/>
                </a:solidFill>
              </a:rPr>
              <a:t>13%ARR</a:t>
            </a:r>
            <a:r>
              <a:rPr lang="sv-SE" sz="1800" dirty="0"/>
              <a:t>!</a:t>
            </a:r>
          </a:p>
        </p:txBody>
      </p:sp>
      <p:pic>
        <p:nvPicPr>
          <p:cNvPr id="4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65443"/>
            <a:ext cx="2520280" cy="1927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Hjärtsvikt?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2736304" cy="208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24944"/>
            <a:ext cx="3589056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26" y="1557594"/>
            <a:ext cx="3269643" cy="190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37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Övriga Vattendrivande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 err="1">
                <a:solidFill>
                  <a:srgbClr val="0070C0"/>
                </a:solidFill>
              </a:rPr>
              <a:t>Loopdiuretika</a:t>
            </a:r>
            <a:r>
              <a:rPr lang="sv-SE" b="1" dirty="0"/>
              <a:t> </a:t>
            </a:r>
            <a:r>
              <a:rPr lang="sv-SE" dirty="0"/>
              <a:t>(</a:t>
            </a:r>
            <a:r>
              <a:rPr lang="sv-SE" dirty="0" err="1">
                <a:solidFill>
                  <a:srgbClr val="00B050"/>
                </a:solidFill>
              </a:rPr>
              <a:t>Furix</a:t>
            </a:r>
            <a:r>
              <a:rPr lang="sv-SE" dirty="0"/>
              <a:t>) är endast symptomlindrande, indikation vid </a:t>
            </a:r>
            <a:r>
              <a:rPr lang="sv-SE" u="sng" dirty="0"/>
              <a:t>påvisat</a:t>
            </a:r>
            <a:r>
              <a:rPr lang="sv-SE" dirty="0"/>
              <a:t> </a:t>
            </a:r>
            <a:r>
              <a:rPr lang="sv-SE" u="sng" dirty="0"/>
              <a:t>vätskeretention</a:t>
            </a:r>
            <a:r>
              <a:rPr lang="sv-SE" dirty="0"/>
              <a:t> eller akut hjärtsvikt </a:t>
            </a:r>
          </a:p>
          <a:p>
            <a:r>
              <a:rPr lang="sv-SE" b="1" dirty="0" err="1">
                <a:solidFill>
                  <a:srgbClr val="0070C0"/>
                </a:solidFill>
              </a:rPr>
              <a:t>Tiaziddiuretikum</a:t>
            </a:r>
            <a:r>
              <a:rPr lang="sv-SE" b="1" dirty="0">
                <a:solidFill>
                  <a:srgbClr val="0070C0"/>
                </a:solidFill>
              </a:rPr>
              <a:t> </a:t>
            </a:r>
            <a:r>
              <a:rPr lang="sv-SE" dirty="0">
                <a:solidFill>
                  <a:schemeClr val="tx1"/>
                </a:solidFill>
              </a:rPr>
              <a:t>(</a:t>
            </a:r>
            <a:r>
              <a:rPr lang="sv-SE" dirty="0" err="1">
                <a:solidFill>
                  <a:srgbClr val="00B050"/>
                </a:solidFill>
              </a:rPr>
              <a:t>Esidrex</a:t>
            </a:r>
            <a:r>
              <a:rPr lang="sv-SE" dirty="0">
                <a:solidFill>
                  <a:schemeClr val="tx1"/>
                </a:solidFill>
              </a:rPr>
              <a:t>) </a:t>
            </a:r>
            <a:r>
              <a:rPr lang="sv-SE" dirty="0"/>
              <a:t>om samtidig hypertoni föreligger (minskar även blodtryck)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573016"/>
            <a:ext cx="2798239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err="1">
                <a:solidFill>
                  <a:srgbClr val="0070C0"/>
                </a:solidFill>
              </a:rPr>
              <a:t>Digoxin</a:t>
            </a: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sv-SE" dirty="0"/>
              <a:t>Vid samtidigt snabbt förmaksflimmer</a:t>
            </a:r>
          </a:p>
          <a:p>
            <a:pPr eaLnBrk="1" hangingPunct="1"/>
            <a:r>
              <a:rPr lang="sv-SE" dirty="0"/>
              <a:t>Positiv </a:t>
            </a:r>
            <a:r>
              <a:rPr lang="sv-SE" dirty="0" err="1"/>
              <a:t>inotrop</a:t>
            </a:r>
            <a:r>
              <a:rPr lang="sv-SE" dirty="0"/>
              <a:t> effekt</a:t>
            </a:r>
          </a:p>
          <a:p>
            <a:pPr eaLnBrk="1" hangingPunct="1"/>
            <a:r>
              <a:rPr lang="sv-SE" dirty="0"/>
              <a:t>Stegrad </a:t>
            </a:r>
            <a:r>
              <a:rPr lang="sv-SE" dirty="0" err="1"/>
              <a:t>hjärtminutvolum</a:t>
            </a:r>
            <a:endParaRPr lang="sv-SE" dirty="0"/>
          </a:p>
          <a:p>
            <a:pPr eaLnBrk="1" hangingPunct="1"/>
            <a:r>
              <a:rPr lang="sv-SE" dirty="0"/>
              <a:t>Påverkar ej perifer kärlmotstånd och syrebehovet är oförändrat </a:t>
            </a:r>
          </a:p>
          <a:p>
            <a:pPr eaLnBrk="1" hangingPunct="1"/>
            <a:r>
              <a:rPr lang="sv-SE" dirty="0"/>
              <a:t>Endast symptomlindrande</a:t>
            </a:r>
          </a:p>
          <a:p>
            <a:pPr eaLnBrk="1" hangingPunct="1"/>
            <a:r>
              <a:rPr lang="sv-SE" dirty="0"/>
              <a:t>Puls-minskning endast i vila!</a:t>
            </a:r>
          </a:p>
          <a:p>
            <a:pPr eaLnBrk="1" hangingPunct="1"/>
            <a:r>
              <a:rPr lang="sv-SE" dirty="0"/>
              <a:t>Sänker </a:t>
            </a:r>
            <a:r>
              <a:rPr lang="sv-SE" u="sng" dirty="0"/>
              <a:t>ej</a:t>
            </a:r>
            <a:r>
              <a:rPr lang="sv-SE" dirty="0"/>
              <a:t> mortalitet och morbiditet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657749" cy="250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sv-SE" dirty="0"/>
              <a:t>Pacemaker (CRT-P)</a:t>
            </a:r>
            <a:br>
              <a:rPr lang="sv-SE" dirty="0"/>
            </a:br>
            <a:r>
              <a:rPr lang="sv-SE" sz="1600" dirty="0" err="1">
                <a:solidFill>
                  <a:srgbClr val="0070C0"/>
                </a:solidFill>
              </a:rPr>
              <a:t>cardial</a:t>
            </a:r>
            <a:r>
              <a:rPr lang="sv-SE" sz="1600" dirty="0">
                <a:solidFill>
                  <a:srgbClr val="0070C0"/>
                </a:solidFill>
              </a:rPr>
              <a:t> </a:t>
            </a:r>
            <a:r>
              <a:rPr lang="sv-SE" sz="1600" dirty="0" err="1">
                <a:solidFill>
                  <a:srgbClr val="0070C0"/>
                </a:solidFill>
              </a:rPr>
              <a:t>resyncronisations</a:t>
            </a:r>
            <a:r>
              <a:rPr lang="sv-SE" sz="1600" dirty="0">
                <a:solidFill>
                  <a:srgbClr val="0070C0"/>
                </a:solidFill>
              </a:rPr>
              <a:t> </a:t>
            </a:r>
            <a:r>
              <a:rPr lang="sv-SE" sz="1600" dirty="0" err="1">
                <a:solidFill>
                  <a:srgbClr val="0070C0"/>
                </a:solidFill>
              </a:rPr>
              <a:t>therapy-pacemaker</a:t>
            </a:r>
            <a:endParaRPr lang="sv-SE" sz="1600" dirty="0">
              <a:solidFill>
                <a:srgbClr val="0070C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sv-SE" dirty="0"/>
              <a:t>Vid </a:t>
            </a:r>
            <a:r>
              <a:rPr lang="sv-SE" dirty="0">
                <a:solidFill>
                  <a:srgbClr val="FF0000"/>
                </a:solidFill>
              </a:rPr>
              <a:t>EF &lt; 35% </a:t>
            </a:r>
            <a:r>
              <a:rPr lang="sv-SE" dirty="0"/>
              <a:t>under full medicinering</a:t>
            </a:r>
          </a:p>
          <a:p>
            <a:pPr marL="0" indent="0" eaLnBrk="1" hangingPunct="1">
              <a:buNone/>
            </a:pPr>
            <a:r>
              <a:rPr lang="sv-SE" dirty="0"/>
              <a:t>   (</a:t>
            </a:r>
            <a:r>
              <a:rPr lang="sv-SE" sz="2400" dirty="0" err="1"/>
              <a:t>Ejektionfraktion</a:t>
            </a:r>
            <a:r>
              <a:rPr lang="sv-SE" sz="2400" dirty="0"/>
              <a:t> 50% är normal!)</a:t>
            </a:r>
          </a:p>
          <a:p>
            <a:pPr eaLnBrk="1" hangingPunct="1"/>
            <a:r>
              <a:rPr lang="sv-SE" dirty="0"/>
              <a:t>Grenblock med </a:t>
            </a:r>
            <a:r>
              <a:rPr lang="sv-SE" dirty="0">
                <a:solidFill>
                  <a:srgbClr val="FF0000"/>
                </a:solidFill>
              </a:rPr>
              <a:t>QRS&gt;120 </a:t>
            </a:r>
            <a:r>
              <a:rPr lang="sv-SE" dirty="0" err="1">
                <a:solidFill>
                  <a:srgbClr val="FF0000"/>
                </a:solidFill>
              </a:rPr>
              <a:t>ms</a:t>
            </a:r>
            <a:r>
              <a:rPr lang="sv-SE" dirty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buNone/>
            </a:pPr>
            <a:r>
              <a:rPr lang="sv-SE" dirty="0">
                <a:solidFill>
                  <a:srgbClr val="FF0000"/>
                </a:solidFill>
              </a:rPr>
              <a:t>   helst&gt; 150ms </a:t>
            </a:r>
            <a:r>
              <a:rPr lang="sv-SE" sz="2000" i="1" dirty="0"/>
              <a:t>(</a:t>
            </a:r>
          </a:p>
          <a:p>
            <a:pPr marL="0" indent="0" eaLnBrk="1" hangingPunct="1">
              <a:buNone/>
            </a:pPr>
            <a:endParaRPr lang="sv-SE" sz="2000" i="1" dirty="0"/>
          </a:p>
          <a:p>
            <a:pPr marL="0" indent="0" eaLnBrk="1" hangingPunct="1">
              <a:buNone/>
            </a:pPr>
            <a:endParaRPr lang="sv-SE" sz="2000" i="1" dirty="0"/>
          </a:p>
          <a:p>
            <a:pPr marL="0" indent="0" eaLnBrk="1" hangingPunct="1">
              <a:buNone/>
            </a:pPr>
            <a:endParaRPr lang="sv-SE" sz="2000" i="1" dirty="0"/>
          </a:p>
          <a:p>
            <a:pPr eaLnBrk="1" hangingPunct="1"/>
            <a:endParaRPr lang="sv-SE" dirty="0"/>
          </a:p>
          <a:p>
            <a:pPr eaLnBrk="1" hangingPunct="1"/>
            <a:r>
              <a:rPr lang="sv-SE" dirty="0" err="1"/>
              <a:t>Ev</a:t>
            </a:r>
            <a:r>
              <a:rPr lang="sv-SE" dirty="0"/>
              <a:t> med defibrillator</a:t>
            </a:r>
          </a:p>
          <a:p>
            <a:endParaRPr lang="sv-SE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36" y="908720"/>
            <a:ext cx="2921047" cy="4134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Bildresultat för ekg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368550" y="-1287463"/>
            <a:ext cx="38100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000410"/>
            <a:ext cx="1442277" cy="1015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3714705"/>
            <a:ext cx="1728192" cy="1586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err="1">
                <a:solidFill>
                  <a:srgbClr val="0070C0"/>
                </a:solidFill>
              </a:rPr>
              <a:t>Simdax</a:t>
            </a:r>
            <a:r>
              <a:rPr lang="sv-SE" dirty="0"/>
              <a:t> (</a:t>
            </a:r>
            <a:r>
              <a:rPr lang="sv-SE" dirty="0" err="1"/>
              <a:t>levosimendan</a:t>
            </a:r>
            <a:r>
              <a:rPr lang="sv-SE" dirty="0"/>
              <a:t>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v-SE" dirty="0"/>
              <a:t>Ökat calciumkänslighet av kontraktila proteiner (ökat kontraktilitet med bibehållen relaxationskraft)</a:t>
            </a:r>
          </a:p>
          <a:p>
            <a:pPr eaLnBrk="1" hangingPunct="1"/>
            <a:r>
              <a:rPr lang="sv-SE" dirty="0" err="1"/>
              <a:t>Vasodilatativ</a:t>
            </a:r>
            <a:r>
              <a:rPr lang="sv-SE" dirty="0"/>
              <a:t> (minskat pre- och </a:t>
            </a:r>
            <a:r>
              <a:rPr lang="sv-SE" dirty="0" err="1"/>
              <a:t>afterload</a:t>
            </a:r>
            <a:r>
              <a:rPr lang="sv-SE" dirty="0"/>
              <a:t>)</a:t>
            </a:r>
          </a:p>
          <a:p>
            <a:pPr eaLnBrk="1" hangingPunct="1"/>
            <a:r>
              <a:rPr lang="sv-SE" dirty="0"/>
              <a:t>Aktiverar ”</a:t>
            </a:r>
            <a:r>
              <a:rPr lang="sv-SE" dirty="0" err="1"/>
              <a:t>stunnet</a:t>
            </a:r>
            <a:r>
              <a:rPr lang="sv-SE" dirty="0"/>
              <a:t>” </a:t>
            </a:r>
            <a:r>
              <a:rPr lang="sv-SE" dirty="0" err="1"/>
              <a:t>myocard</a:t>
            </a:r>
            <a:r>
              <a:rPr lang="sv-SE" dirty="0"/>
              <a:t> (ofullständig återhämtat </a:t>
            </a:r>
            <a:r>
              <a:rPr lang="sv-SE" dirty="0" err="1"/>
              <a:t>myocard</a:t>
            </a:r>
            <a:r>
              <a:rPr lang="sv-SE" dirty="0"/>
              <a:t> efter infarkt/</a:t>
            </a:r>
            <a:r>
              <a:rPr lang="sv-SE" dirty="0" err="1"/>
              <a:t>ischemi</a:t>
            </a:r>
            <a:r>
              <a:rPr lang="sv-SE" dirty="0"/>
              <a:t> med revaskularisering)</a:t>
            </a:r>
          </a:p>
          <a:p>
            <a:pPr eaLnBrk="1" hangingPunct="1"/>
            <a:r>
              <a:rPr lang="sv-SE" dirty="0"/>
              <a:t>Förbättrar </a:t>
            </a:r>
            <a:r>
              <a:rPr lang="sv-SE" dirty="0" err="1"/>
              <a:t>myocardperfusion</a:t>
            </a:r>
            <a:endParaRPr lang="sv-SE" dirty="0"/>
          </a:p>
          <a:p>
            <a:pPr eaLnBrk="1" hangingPunct="1"/>
            <a:endParaRPr lang="sv-S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05064"/>
            <a:ext cx="1944216" cy="2333059"/>
          </a:xfrm>
          <a:prstGeom prst="rect">
            <a:avLst/>
          </a:prstGeom>
          <a:gradFill flip="none" rotWithShape="1">
            <a:gsLst>
              <a:gs pos="39185">
                <a:srgbClr val="FFE290">
                  <a:lumMod val="83000"/>
                  <a:alpha val="71000"/>
                </a:srgbClr>
              </a:gs>
              <a:gs pos="42500">
                <a:srgbClr val="FFE09C"/>
              </a:gs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83932" y="52972"/>
            <a:ext cx="1189461" cy="1748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Överlevnad </a:t>
            </a:r>
            <a:r>
              <a:rPr lang="sv-SE"/>
              <a:t>med behandling</a:t>
            </a:r>
          </a:p>
        </p:txBody>
      </p:sp>
      <p:pic>
        <p:nvPicPr>
          <p:cNvPr id="4" name="Platshållare för innehåll 3" descr="HF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7" y="2132856"/>
            <a:ext cx="6107667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686800" cy="984305"/>
          </a:xfrm>
        </p:spPr>
        <p:txBody>
          <a:bodyPr>
            <a:normAutofit/>
          </a:bodyPr>
          <a:lstStyle/>
          <a:p>
            <a:r>
              <a:rPr lang="sv-SE" dirty="0"/>
              <a:t>Det betyder: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1" y="2030359"/>
            <a:ext cx="2520554" cy="2694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3185120" y="1337862"/>
            <a:ext cx="5958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Livsförlängring/förbättring betyder inte normal livslängd eller kvalitet!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996952"/>
            <a:ext cx="5408685" cy="339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8169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31520" y="642594"/>
            <a:ext cx="7680960" cy="1778294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sv-SE" dirty="0">
                <a:solidFill>
                  <a:srgbClr val="FF0000"/>
                </a:solidFill>
              </a:rPr>
            </a:br>
            <a:r>
              <a:rPr lang="sv-SE" sz="2700" dirty="0">
                <a:solidFill>
                  <a:srgbClr val="FF0000"/>
                </a:solidFill>
              </a:rPr>
              <a:t>Viktigt:</a:t>
            </a:r>
            <a:br>
              <a:rPr lang="sv-SE" sz="2700" dirty="0">
                <a:solidFill>
                  <a:srgbClr val="FF0000"/>
                </a:solidFill>
              </a:rPr>
            </a:br>
            <a:br>
              <a:rPr lang="sv-SE" sz="2700" dirty="0">
                <a:solidFill>
                  <a:srgbClr val="FF0000"/>
                </a:solidFill>
              </a:rPr>
            </a:br>
            <a:r>
              <a:rPr lang="sv-SE" sz="2700" dirty="0">
                <a:solidFill>
                  <a:srgbClr val="FF0000"/>
                </a:solidFill>
              </a:rPr>
              <a:t>Hjärtsvikt är ingen sjukdom i sig utan ett uttröttat hjärta </a:t>
            </a:r>
            <a:r>
              <a:rPr lang="sv-SE" sz="2700" dirty="0" err="1">
                <a:solidFill>
                  <a:srgbClr val="FF0000"/>
                </a:solidFill>
              </a:rPr>
              <a:t>pga</a:t>
            </a:r>
            <a:r>
              <a:rPr lang="sv-SE" sz="2700" dirty="0">
                <a:solidFill>
                  <a:srgbClr val="FF0000"/>
                </a:solidFill>
              </a:rPr>
              <a:t> annat sjukdom !</a:t>
            </a:r>
            <a:endParaRPr lang="sv-SE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731520" y="2780928"/>
            <a:ext cx="7080840" cy="3299197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sz="2000" dirty="0"/>
              <a:t>Eftersom orsaken till hjärtsvikt det nästan alltid är en annan  bakomliggande sjukdom är det avgörande för prognosen att behandla bakomliggande sjukdom.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0070C0"/>
                </a:solidFill>
              </a:rPr>
              <a:t>att tänka på vid hjärtsvikt: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sz="2800" dirty="0"/>
              <a:t>Hypertoni/hypotoni</a:t>
            </a:r>
          </a:p>
          <a:p>
            <a:r>
              <a:rPr lang="sv-SE" sz="2800" dirty="0"/>
              <a:t>Blodbrist / järnbrist</a:t>
            </a:r>
          </a:p>
          <a:p>
            <a:r>
              <a:rPr lang="sv-SE" sz="2800" dirty="0"/>
              <a:t>Kärlkramp</a:t>
            </a:r>
          </a:p>
          <a:p>
            <a:r>
              <a:rPr lang="sv-SE" sz="2800" dirty="0"/>
              <a:t>KOL </a:t>
            </a:r>
          </a:p>
          <a:p>
            <a:r>
              <a:rPr lang="sv-SE" sz="2800" dirty="0"/>
              <a:t>Diabetes</a:t>
            </a:r>
          </a:p>
          <a:p>
            <a:r>
              <a:rPr lang="sv-SE" sz="2800" dirty="0"/>
              <a:t>Obstipation/</a:t>
            </a:r>
            <a:r>
              <a:rPr lang="sv-SE" sz="2800" dirty="0" err="1"/>
              <a:t>diarrer</a:t>
            </a:r>
            <a:endParaRPr lang="sv-SE" sz="2800" dirty="0"/>
          </a:p>
          <a:p>
            <a:r>
              <a:rPr lang="sv-SE" sz="2800" dirty="0" err="1"/>
              <a:t>Erektil</a:t>
            </a:r>
            <a:r>
              <a:rPr lang="sv-SE" sz="2800" dirty="0"/>
              <a:t> </a:t>
            </a:r>
            <a:r>
              <a:rPr lang="sv-SE" sz="2800" dirty="0" err="1"/>
              <a:t>dysfunction</a:t>
            </a:r>
            <a:endParaRPr lang="sv-SE" sz="2800" dirty="0"/>
          </a:p>
          <a:p>
            <a:r>
              <a:rPr lang="sv-SE" sz="2800" dirty="0"/>
              <a:t>Njursvikt (</a:t>
            </a:r>
            <a:r>
              <a:rPr lang="sv-SE" sz="2800" dirty="0" err="1"/>
              <a:t>cardiorenal</a:t>
            </a:r>
            <a:r>
              <a:rPr lang="sv-SE" sz="2800" dirty="0"/>
              <a:t> </a:t>
            </a:r>
            <a:r>
              <a:rPr lang="sv-SE" sz="2800" dirty="0" err="1"/>
              <a:t>syndrome</a:t>
            </a:r>
            <a:r>
              <a:rPr lang="sv-SE" sz="2800" dirty="0"/>
              <a:t>)</a:t>
            </a:r>
          </a:p>
          <a:p>
            <a:r>
              <a:rPr lang="sv-SE" sz="2800" dirty="0" err="1"/>
              <a:t>Sömnapne</a:t>
            </a:r>
            <a:endParaRPr lang="sv-SE" sz="2800" dirty="0"/>
          </a:p>
          <a:p>
            <a:endParaRPr lang="sv-SE" dirty="0"/>
          </a:p>
          <a:p>
            <a:endParaRPr lang="sv-SE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Jag önskar att livet vore så här…!</a:t>
            </a:r>
          </a:p>
        </p:txBody>
      </p:sp>
      <p:pic>
        <p:nvPicPr>
          <p:cNvPr id="204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76872"/>
            <a:ext cx="4517176" cy="281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69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Men ….!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324" y="1844824"/>
            <a:ext cx="5635352" cy="422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43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Hjärtsvikt?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5555817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32015"/>
            <a:ext cx="2847975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84560"/>
            <a:ext cx="2619375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96752"/>
            <a:ext cx="1800225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92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sv-SE" dirty="0"/>
              <a:t>Det finns många faktorer som kan försämra hjärtsvikt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167" y="2276872"/>
            <a:ext cx="4561293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176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här kan försämra hjärtsvikt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84476"/>
            <a:ext cx="4805236" cy="2410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12443"/>
            <a:ext cx="2476500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91486"/>
            <a:ext cx="2590800" cy="176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474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här kan försämra hjärtsvikt</a:t>
            </a:r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07" y="2103438"/>
            <a:ext cx="5244187" cy="3932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ruta 2"/>
          <p:cNvSpPr txBox="1"/>
          <p:nvPr/>
        </p:nvSpPr>
        <p:spPr>
          <a:xfrm>
            <a:off x="3419872" y="623731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Dr. Med. </a:t>
            </a:r>
            <a:r>
              <a:rPr lang="sv-SE" dirty="0" err="1"/>
              <a:t>Claussen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8911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Altså</a:t>
            </a:r>
            <a:r>
              <a:rPr lang="sv-SE" dirty="0"/>
              <a:t> inte han utan det här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72" y="2105826"/>
            <a:ext cx="5256655" cy="3942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ruta 4"/>
          <p:cNvSpPr txBox="1"/>
          <p:nvPr/>
        </p:nvSpPr>
        <p:spPr>
          <a:xfrm>
            <a:off x="323528" y="407707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NSAID</a:t>
            </a:r>
          </a:p>
        </p:txBody>
      </p:sp>
    </p:spTree>
    <p:extLst>
      <p:ext uri="{BB962C8B-B14F-4D97-AF65-F5344CB8AC3E}">
        <p14:creationId xmlns:p14="http://schemas.microsoft.com/office/powerpoint/2010/main" val="2177044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1" dirty="0">
                <a:solidFill>
                  <a:srgbClr val="C00000"/>
                </a:solidFill>
              </a:rPr>
              <a:t>Försämring/debut</a:t>
            </a:r>
            <a:r>
              <a:rPr lang="sv-SE" dirty="0"/>
              <a:t>: orsaker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70000" lnSpcReduction="20000"/>
          </a:bodyPr>
          <a:lstStyle/>
          <a:p>
            <a:r>
              <a:rPr lang="sv-SE" sz="2400" dirty="0"/>
              <a:t>Arytmi</a:t>
            </a:r>
          </a:p>
          <a:p>
            <a:r>
              <a:rPr lang="sv-SE" sz="2400" dirty="0"/>
              <a:t>Lungemboli</a:t>
            </a:r>
          </a:p>
          <a:p>
            <a:r>
              <a:rPr lang="sv-SE" sz="2400" dirty="0"/>
              <a:t>Infektion</a:t>
            </a:r>
          </a:p>
          <a:p>
            <a:r>
              <a:rPr lang="sv-SE" sz="2400" dirty="0"/>
              <a:t>Mekanisk händelse</a:t>
            </a:r>
          </a:p>
          <a:p>
            <a:r>
              <a:rPr lang="sv-SE" sz="2400" dirty="0"/>
              <a:t>Hjärtinfarkt</a:t>
            </a:r>
          </a:p>
          <a:p>
            <a:r>
              <a:rPr lang="sv-SE" sz="2400" dirty="0" err="1"/>
              <a:t>Exacerbation</a:t>
            </a:r>
            <a:r>
              <a:rPr lang="sv-SE" sz="2400" dirty="0"/>
              <a:t> KOL</a:t>
            </a:r>
          </a:p>
          <a:p>
            <a:r>
              <a:rPr lang="sv-SE" sz="2400" dirty="0"/>
              <a:t>Akut njursvikt</a:t>
            </a:r>
          </a:p>
          <a:p>
            <a:r>
              <a:rPr lang="sv-SE" sz="2400" dirty="0"/>
              <a:t>Malign hypertension</a:t>
            </a:r>
          </a:p>
          <a:p>
            <a:r>
              <a:rPr lang="sv-SE" sz="2400" dirty="0"/>
              <a:t>Graviditetskomplikation</a:t>
            </a:r>
          </a:p>
          <a:p>
            <a:r>
              <a:rPr lang="sv-SE" sz="2400" dirty="0" err="1"/>
              <a:t>Tyreotoxikos</a:t>
            </a:r>
            <a:endParaRPr lang="sv-SE" sz="2400" dirty="0"/>
          </a:p>
          <a:p>
            <a:r>
              <a:rPr lang="sv-SE" sz="2400" dirty="0"/>
              <a:t>Anemi</a:t>
            </a:r>
          </a:p>
          <a:p>
            <a:r>
              <a:rPr lang="sv-SE" sz="2400" dirty="0"/>
              <a:t>Alkohol/droger</a:t>
            </a:r>
          </a:p>
          <a:p>
            <a:r>
              <a:rPr lang="sv-SE" sz="2400" dirty="0"/>
              <a:t>Läkemedelsbiverkan (NSAID)</a:t>
            </a:r>
          </a:p>
          <a:p>
            <a:r>
              <a:rPr lang="sv-SE" sz="2400" dirty="0" err="1"/>
              <a:t>Stråltherapi</a:t>
            </a:r>
            <a:r>
              <a:rPr lang="sv-SE" sz="2400" dirty="0"/>
              <a:t>/Cytostatika</a:t>
            </a:r>
          </a:p>
          <a:p>
            <a:r>
              <a:rPr lang="sv-SE" sz="2400" dirty="0"/>
              <a:t>Trauma</a:t>
            </a:r>
          </a:p>
          <a:p>
            <a:r>
              <a:rPr lang="sv-SE" sz="2400" dirty="0"/>
              <a:t>Väderläge</a:t>
            </a:r>
          </a:p>
          <a:p>
            <a:r>
              <a:rPr lang="sv-SE" sz="2400" dirty="0"/>
              <a:t>Naturliga skäl (ålder)</a:t>
            </a:r>
          </a:p>
          <a:p>
            <a:r>
              <a:rPr lang="sv-SE" sz="2400" dirty="0"/>
              <a:t>Genetiskt</a:t>
            </a:r>
          </a:p>
          <a:p>
            <a:r>
              <a:rPr lang="sv-SE" sz="2400" dirty="0"/>
              <a:t>Reumatiskt/</a:t>
            </a:r>
            <a:r>
              <a:rPr lang="sv-SE" sz="2400" dirty="0" err="1"/>
              <a:t>inlaggringssjukdom</a:t>
            </a:r>
            <a:endParaRPr lang="sv-SE" sz="2400" dirty="0"/>
          </a:p>
          <a:p>
            <a:r>
              <a:rPr lang="sv-SE" sz="2400" dirty="0"/>
              <a:t>…….</a:t>
            </a:r>
          </a:p>
          <a:p>
            <a:endParaRPr lang="sv-SE" sz="2400" dirty="0"/>
          </a:p>
          <a:p>
            <a:endParaRPr lang="sv-SE" sz="2400" dirty="0"/>
          </a:p>
          <a:p>
            <a:endParaRPr lang="sv-SE" sz="2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>
                <a:solidFill>
                  <a:srgbClr val="C00000"/>
                </a:solidFill>
              </a:rPr>
              <a:t>Att tänka på vid hjärtsvikt</a:t>
            </a:r>
            <a:r>
              <a:rPr lang="sv-SE" dirty="0"/>
              <a:t>: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sz="2800" dirty="0"/>
              <a:t>Tidig kontakt med läkare kan förebygga sjukhusvård; ev. telefonkonsult.</a:t>
            </a:r>
          </a:p>
          <a:p>
            <a:r>
              <a:rPr lang="sv-SE" sz="2800" dirty="0"/>
              <a:t>Urvätskning första steg vid försämring .</a:t>
            </a:r>
          </a:p>
          <a:p>
            <a:r>
              <a:rPr lang="sv-SE" sz="2800" dirty="0"/>
              <a:t>Medicinering bör anpassas med de högsta tolererbar dos. Biverkningar/njursvikt oftast begränsande.</a:t>
            </a:r>
          </a:p>
          <a:p>
            <a:r>
              <a:rPr lang="sv-SE" sz="2800" dirty="0"/>
              <a:t>Uppehåll av vätskedrivande och ACE hämmare/AT-II blockare vid hög feber, dåligt vätskeintag eller </a:t>
            </a:r>
            <a:r>
              <a:rPr lang="sv-SE" sz="2800" dirty="0" err="1"/>
              <a:t>diarrer</a:t>
            </a:r>
            <a:r>
              <a:rPr lang="sv-SE" sz="2800" dirty="0"/>
              <a:t>.</a:t>
            </a:r>
          </a:p>
          <a:p>
            <a:r>
              <a:rPr lang="sv-SE" sz="2800" dirty="0">
                <a:solidFill>
                  <a:srgbClr val="FF0000"/>
                </a:solidFill>
              </a:rPr>
              <a:t>Egenmonitorering av vikt</a:t>
            </a:r>
            <a:r>
              <a:rPr lang="sv-SE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978680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>
                <a:solidFill>
                  <a:srgbClr val="C00000"/>
                </a:solidFill>
              </a:rPr>
              <a:t>Behandling vid akut svikt: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99592" y="1628800"/>
            <a:ext cx="7772400" cy="4530725"/>
          </a:xfrm>
        </p:spPr>
        <p:txBody>
          <a:bodyPr>
            <a:normAutofit lnSpcReduction="10000"/>
          </a:bodyPr>
          <a:lstStyle/>
          <a:p>
            <a:endParaRPr lang="sv-SE" sz="2800" b="1" dirty="0">
              <a:solidFill>
                <a:srgbClr val="FF0000"/>
              </a:solidFill>
            </a:endParaRPr>
          </a:p>
          <a:p>
            <a:r>
              <a:rPr lang="sv-SE" sz="2800" b="1" dirty="0">
                <a:solidFill>
                  <a:srgbClr val="FF0000"/>
                </a:solidFill>
              </a:rPr>
              <a:t>Sätt upp patienten,</a:t>
            </a:r>
            <a:r>
              <a:rPr lang="sv-SE" sz="2800" dirty="0">
                <a:solidFill>
                  <a:srgbClr val="FF0000"/>
                </a:solidFill>
              </a:rPr>
              <a:t> </a:t>
            </a:r>
            <a:r>
              <a:rPr lang="sv-SE" sz="2800" dirty="0"/>
              <a:t>dock ej vid </a:t>
            </a:r>
            <a:r>
              <a:rPr lang="sv-SE" sz="2800" dirty="0" err="1"/>
              <a:t>cirkulatoriskt</a:t>
            </a:r>
            <a:r>
              <a:rPr lang="sv-SE" sz="2800" dirty="0"/>
              <a:t> chock</a:t>
            </a:r>
          </a:p>
          <a:p>
            <a:endParaRPr lang="sv-SE" sz="2800" dirty="0"/>
          </a:p>
          <a:p>
            <a:r>
              <a:rPr lang="sv-SE" sz="2800" b="1" dirty="0">
                <a:solidFill>
                  <a:srgbClr val="FF0000"/>
                </a:solidFill>
              </a:rPr>
              <a:t>Syrgas</a:t>
            </a:r>
            <a:r>
              <a:rPr lang="sv-SE" sz="2800" dirty="0">
                <a:solidFill>
                  <a:srgbClr val="FF0000"/>
                </a:solidFill>
              </a:rPr>
              <a:t> </a:t>
            </a:r>
            <a:r>
              <a:rPr lang="sv-SE" sz="2800" dirty="0">
                <a:solidFill>
                  <a:schemeClr val="tx1"/>
                </a:solidFill>
              </a:rPr>
              <a:t>om möjligt</a:t>
            </a:r>
          </a:p>
          <a:p>
            <a:endParaRPr lang="sv-SE" sz="2800" dirty="0">
              <a:solidFill>
                <a:srgbClr val="FF0000"/>
              </a:solidFill>
            </a:endParaRPr>
          </a:p>
          <a:p>
            <a:r>
              <a:rPr lang="sv-SE" sz="2800" b="1" dirty="0">
                <a:solidFill>
                  <a:srgbClr val="FF0000"/>
                </a:solidFill>
              </a:rPr>
              <a:t>Nitro</a:t>
            </a:r>
            <a:r>
              <a:rPr lang="sv-SE" sz="2800" b="1" dirty="0"/>
              <a:t> </a:t>
            </a:r>
            <a:r>
              <a:rPr lang="sv-SE" sz="2800" b="1" dirty="0">
                <a:solidFill>
                  <a:srgbClr val="FF0000"/>
                </a:solidFill>
              </a:rPr>
              <a:t>spray</a:t>
            </a:r>
          </a:p>
          <a:p>
            <a:endParaRPr lang="sv-SE" sz="2800" dirty="0"/>
          </a:p>
          <a:p>
            <a:r>
              <a:rPr lang="sv-SE" sz="2800" b="1" dirty="0" err="1">
                <a:solidFill>
                  <a:srgbClr val="FF0000"/>
                </a:solidFill>
              </a:rPr>
              <a:t>Diuretika</a:t>
            </a:r>
            <a:r>
              <a:rPr lang="sv-SE" sz="2800" b="1" dirty="0"/>
              <a:t> (</a:t>
            </a:r>
            <a:r>
              <a:rPr lang="sv-SE" sz="2800" b="1" dirty="0" err="1"/>
              <a:t>Furix</a:t>
            </a:r>
            <a:r>
              <a:rPr lang="sv-SE" sz="2800" b="1" dirty="0"/>
              <a:t> )</a:t>
            </a:r>
          </a:p>
          <a:p>
            <a:endParaRPr lang="sv-SE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A90DE3-8DDA-4BF5-A873-9D374F2D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0000"/>
                </a:solidFill>
              </a:rPr>
              <a:t>Behandling vid kronisk svår svikt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7CD7BFE-5174-4FBF-9AB6-7657726D3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solidFill>
                  <a:srgbClr val="FF0000"/>
                </a:solidFill>
              </a:rPr>
              <a:t>Se föregående bild.</a:t>
            </a:r>
          </a:p>
          <a:p>
            <a:r>
              <a:rPr lang="sv-SE" dirty="0">
                <a:solidFill>
                  <a:srgbClr val="FF0000"/>
                </a:solidFill>
              </a:rPr>
              <a:t>Morfin</a:t>
            </a:r>
            <a:r>
              <a:rPr lang="sv-SE" dirty="0"/>
              <a:t> tablett eller injektion, minskar </a:t>
            </a:r>
            <a:r>
              <a:rPr lang="sv-SE" dirty="0" err="1"/>
              <a:t>dyspné</a:t>
            </a:r>
            <a:r>
              <a:rPr lang="sv-SE" dirty="0"/>
              <a:t>, dämpar ångest.</a:t>
            </a:r>
          </a:p>
          <a:p>
            <a:r>
              <a:rPr lang="sv-SE" dirty="0" err="1">
                <a:solidFill>
                  <a:srgbClr val="FF0000"/>
                </a:solidFill>
              </a:rPr>
              <a:t>Midazolam</a:t>
            </a:r>
            <a:r>
              <a:rPr lang="sv-SE" dirty="0">
                <a:solidFill>
                  <a:srgbClr val="FF0000"/>
                </a:solidFill>
              </a:rPr>
              <a:t>/</a:t>
            </a:r>
            <a:r>
              <a:rPr lang="sv-SE" dirty="0" err="1">
                <a:solidFill>
                  <a:srgbClr val="FF0000"/>
                </a:solidFill>
              </a:rPr>
              <a:t>Oxascand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/>
              <a:t>Injektion eller tablett, rogivande, minskar stress</a:t>
            </a:r>
          </a:p>
          <a:p>
            <a:r>
              <a:rPr lang="sv-SE" dirty="0">
                <a:solidFill>
                  <a:srgbClr val="FF0000"/>
                </a:solidFill>
              </a:rPr>
              <a:t>Frekvent munvård </a:t>
            </a:r>
            <a:r>
              <a:rPr lang="sv-SE" dirty="0"/>
              <a:t>med fuktad pinne, </a:t>
            </a:r>
            <a:r>
              <a:rPr lang="sv-SE" dirty="0" err="1"/>
              <a:t>ev</a:t>
            </a:r>
            <a:r>
              <a:rPr lang="sv-SE" dirty="0"/>
              <a:t> klunkvis vatten, suga isbitar</a:t>
            </a:r>
          </a:p>
        </p:txBody>
      </p:sp>
    </p:spTree>
    <p:extLst>
      <p:ext uri="{BB962C8B-B14F-4D97-AF65-F5344CB8AC3E}">
        <p14:creationId xmlns:p14="http://schemas.microsoft.com/office/powerpoint/2010/main" val="19338988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Några situationer vid hjärtsvikt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32856"/>
            <a:ext cx="4436559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7624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Yrsel ?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132856"/>
            <a:ext cx="4239315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0603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Hjärtsvikt?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6203766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61355"/>
            <a:ext cx="2876469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460242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2151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För mycket vätskedrivande!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35" y="1901638"/>
            <a:ext cx="3844713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33056"/>
            <a:ext cx="3582961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755576" y="4705689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Egen viktkontroll!</a:t>
            </a:r>
          </a:p>
          <a:p>
            <a:r>
              <a:rPr lang="sv-SE" dirty="0"/>
              <a:t>Ca 2 Kg +/- är OK!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5292080" y="1700808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rgbClr val="FF0000"/>
                </a:solidFill>
              </a:rPr>
              <a:t>Sänk </a:t>
            </a:r>
            <a:r>
              <a:rPr lang="sv-SE" sz="2800" dirty="0" err="1">
                <a:solidFill>
                  <a:srgbClr val="FF0000"/>
                </a:solidFill>
              </a:rPr>
              <a:t>diuretika</a:t>
            </a:r>
            <a:r>
              <a:rPr lang="sv-SE" sz="2800" dirty="0">
                <a:solidFill>
                  <a:srgbClr val="FF0000"/>
                </a:solidFill>
              </a:rPr>
              <a:t> om möjligt</a:t>
            </a:r>
          </a:p>
        </p:txBody>
      </p:sp>
    </p:spTree>
    <p:extLst>
      <p:ext uri="{BB962C8B-B14F-4D97-AF65-F5344CB8AC3E}">
        <p14:creationId xmlns:p14="http://schemas.microsoft.com/office/powerpoint/2010/main" val="1324363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i="1" dirty="0"/>
              <a:t>Vad gör vi här?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703" y="2103438"/>
            <a:ext cx="4002595" cy="3932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0463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Läkemedelskorrigering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solidFill>
                  <a:srgbClr val="FF0000"/>
                </a:solidFill>
              </a:rPr>
              <a:t>1</a:t>
            </a:r>
            <a:r>
              <a:rPr lang="sv-SE" dirty="0"/>
              <a:t>. vätskar ur (</a:t>
            </a:r>
            <a:r>
              <a:rPr lang="sv-SE" dirty="0" err="1"/>
              <a:t>furix</a:t>
            </a:r>
            <a:r>
              <a:rPr lang="sv-SE" dirty="0"/>
              <a:t>)</a:t>
            </a:r>
          </a:p>
          <a:p>
            <a:r>
              <a:rPr lang="sv-SE" dirty="0">
                <a:solidFill>
                  <a:srgbClr val="FF0000"/>
                </a:solidFill>
              </a:rPr>
              <a:t>2</a:t>
            </a:r>
            <a:r>
              <a:rPr lang="sv-SE" dirty="0"/>
              <a:t>. höjer ACE-hämmaren/Betablockad eller </a:t>
            </a:r>
            <a:r>
              <a:rPr lang="sv-SE" dirty="0" err="1"/>
              <a:t>Spironolaktone</a:t>
            </a:r>
            <a:r>
              <a:rPr lang="sv-SE" dirty="0"/>
              <a:t> och minskar </a:t>
            </a:r>
            <a:r>
              <a:rPr lang="sv-SE" dirty="0" err="1"/>
              <a:t>Furix</a:t>
            </a:r>
            <a:r>
              <a:rPr lang="sv-SE" dirty="0"/>
              <a:t> igen!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72555"/>
            <a:ext cx="295232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18832"/>
            <a:ext cx="2952328" cy="2811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0796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solidFill>
                  <a:srgbClr val="FF0000"/>
                </a:solidFill>
              </a:rPr>
              <a:t>Hur är det med Motion; sport?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57501"/>
            <a:ext cx="4252973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3679097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005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Bra !  Om Lagom!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20888"/>
            <a:ext cx="4057138" cy="269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1086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Motion / träning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51520" y="1556792"/>
            <a:ext cx="8686800" cy="4525963"/>
          </a:xfrm>
        </p:spPr>
        <p:txBody>
          <a:bodyPr>
            <a:normAutofit/>
          </a:bodyPr>
          <a:lstStyle/>
          <a:p>
            <a:endParaRPr lang="sv-SE" dirty="0"/>
          </a:p>
          <a:p>
            <a:r>
              <a:rPr lang="sv-SE" dirty="0"/>
              <a:t>Ökar fysiskt kondition och minskar andfåddheten (Organen klarar sig med lägre cirkulation/syre)</a:t>
            </a:r>
          </a:p>
          <a:p>
            <a:endParaRPr lang="sv-SE" dirty="0"/>
          </a:p>
          <a:p>
            <a:r>
              <a:rPr lang="sv-SE" dirty="0"/>
              <a:t>Minskar sjukhusinläggningar</a:t>
            </a:r>
          </a:p>
          <a:p>
            <a:endParaRPr lang="sv-SE" dirty="0"/>
          </a:p>
          <a:p>
            <a:r>
              <a:rPr lang="sv-SE" dirty="0"/>
              <a:t>Ökar livskvalitet</a:t>
            </a:r>
          </a:p>
          <a:p>
            <a:endParaRPr lang="sv-SE" dirty="0"/>
          </a:p>
          <a:p>
            <a:r>
              <a:rPr lang="sv-SE" dirty="0"/>
              <a:t>Minskar dödlighet</a:t>
            </a:r>
          </a:p>
          <a:p>
            <a:endParaRPr lang="sv-SE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3844713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NEJ!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88840"/>
            <a:ext cx="4680520" cy="3505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82876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Gott ?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43"/>
            <a:ext cx="251460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676" y="3291879"/>
            <a:ext cx="2667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90279"/>
            <a:ext cx="2705100" cy="168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6494"/>
            <a:ext cx="2619375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25144"/>
            <a:ext cx="281940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7095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Ja säkert, men tänk på att ….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3166933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77072"/>
            <a:ext cx="3857571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4716016" y="1484784"/>
            <a:ext cx="34975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….	hypertoni</a:t>
            </a:r>
          </a:p>
          <a:p>
            <a:r>
              <a:rPr lang="sv-SE" dirty="0"/>
              <a:t>….	hjärtinfarkt</a:t>
            </a:r>
          </a:p>
          <a:p>
            <a:r>
              <a:rPr lang="sv-SE" dirty="0"/>
              <a:t>....	diabetes</a:t>
            </a:r>
          </a:p>
          <a:p>
            <a:r>
              <a:rPr lang="sv-SE" dirty="0"/>
              <a:t>….	höga blodfetter</a:t>
            </a:r>
          </a:p>
          <a:p>
            <a:r>
              <a:rPr lang="sv-SE" dirty="0"/>
              <a:t>….	dåligt motion ...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539552" y="4581128"/>
            <a:ext cx="3096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rgbClr val="FF0000"/>
                </a:solidFill>
              </a:rPr>
              <a:t>ökar risken för hjärtsvikt</a:t>
            </a:r>
          </a:p>
        </p:txBody>
      </p:sp>
    </p:spTree>
    <p:extLst>
      <p:ext uri="{BB962C8B-B14F-4D97-AF65-F5344CB8AC3E}">
        <p14:creationId xmlns:p14="http://schemas.microsoft.com/office/powerpoint/2010/main" val="752645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Kost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v-SE" sz="2800" dirty="0">
                <a:solidFill>
                  <a:srgbClr val="FF0000"/>
                </a:solidFill>
              </a:rPr>
              <a:t>Vätskerestriktion</a:t>
            </a:r>
            <a:r>
              <a:rPr lang="sv-SE" sz="2800" dirty="0"/>
              <a:t> rekommenderas </a:t>
            </a:r>
            <a:r>
              <a:rPr lang="sv-SE" sz="2800" u="sng" dirty="0"/>
              <a:t>endast vid svår hjärtsvikt</a:t>
            </a:r>
            <a:r>
              <a:rPr lang="sv-SE" sz="2800" dirty="0"/>
              <a:t> (ca 1,5 l per dygn)</a:t>
            </a:r>
          </a:p>
          <a:p>
            <a:r>
              <a:rPr lang="sv-SE" sz="2800" dirty="0">
                <a:solidFill>
                  <a:srgbClr val="FF0000"/>
                </a:solidFill>
              </a:rPr>
              <a:t>Akta</a:t>
            </a:r>
            <a:r>
              <a:rPr lang="sv-SE" sz="2800" dirty="0"/>
              <a:t> dig för </a:t>
            </a:r>
            <a:r>
              <a:rPr lang="sv-SE" sz="2800" dirty="0">
                <a:solidFill>
                  <a:srgbClr val="FF0000"/>
                </a:solidFill>
              </a:rPr>
              <a:t>undernäring eller kraftig övervikt, </a:t>
            </a:r>
            <a:r>
              <a:rPr lang="sv-SE" sz="2800" dirty="0">
                <a:solidFill>
                  <a:schemeClr val="tx1"/>
                </a:solidFill>
              </a:rPr>
              <a:t>håll dig bäst till </a:t>
            </a:r>
            <a:r>
              <a:rPr lang="sv-SE" sz="2800" u="sng" dirty="0" err="1">
                <a:solidFill>
                  <a:srgbClr val="FF0000"/>
                </a:solidFill>
              </a:rPr>
              <a:t>Nordiet</a:t>
            </a:r>
            <a:endParaRPr lang="sv-SE" sz="2800" u="sng" dirty="0">
              <a:solidFill>
                <a:srgbClr val="FF0000"/>
              </a:solidFill>
            </a:endParaRPr>
          </a:p>
          <a:p>
            <a:r>
              <a:rPr lang="sv-SE" sz="2800" dirty="0"/>
              <a:t>Ät hälsosamt kost (anpassat till grundsjukdom!)</a:t>
            </a:r>
          </a:p>
          <a:p>
            <a:r>
              <a:rPr lang="sv-SE" sz="2800" dirty="0">
                <a:solidFill>
                  <a:srgbClr val="FF0000"/>
                </a:solidFill>
              </a:rPr>
              <a:t>Sluta röka </a:t>
            </a:r>
            <a:r>
              <a:rPr lang="sv-SE" sz="2800" dirty="0"/>
              <a:t>(nikotin belastar hjärta då det ge snabb puls och hög blodtryck)</a:t>
            </a:r>
          </a:p>
          <a:p>
            <a:r>
              <a:rPr lang="sv-SE" sz="2800" dirty="0">
                <a:solidFill>
                  <a:srgbClr val="FF0000"/>
                </a:solidFill>
              </a:rPr>
              <a:t>Måttligt med alkohol </a:t>
            </a:r>
            <a:r>
              <a:rPr lang="sv-SE" sz="2800" dirty="0"/>
              <a:t>(1dl vin eller 2,5 dl öl, män kan dricker det dubbla mängden, avstå helt om alkohol är orsaken till hjärtsvikten!)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Hjärtsvikt?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47724"/>
            <a:ext cx="4063030" cy="3025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89040"/>
            <a:ext cx="324828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5768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 err="1"/>
              <a:t>Nordkost</a:t>
            </a:r>
            <a:r>
              <a:rPr lang="sv-SE" altLang="sv-SE" dirty="0"/>
              <a:t>/(diet)</a:t>
            </a:r>
          </a:p>
        </p:txBody>
      </p:sp>
      <p:sp>
        <p:nvSpPr>
          <p:cNvPr id="3584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sv-SE" altLang="sv-SE" i="1" dirty="0">
                <a:solidFill>
                  <a:srgbClr val="0070C0"/>
                </a:solidFill>
              </a:rPr>
              <a:t>Fullkornsprodukter</a:t>
            </a:r>
            <a:r>
              <a:rPr lang="sv-SE" altLang="sv-SE" dirty="0"/>
              <a:t> (</a:t>
            </a:r>
            <a:r>
              <a:rPr lang="sv-SE" altLang="sv-SE" dirty="0" err="1">
                <a:solidFill>
                  <a:srgbClr val="FF0000"/>
                </a:solidFill>
              </a:rPr>
              <a:t>Pasta,Ris,Bröd</a:t>
            </a:r>
            <a:r>
              <a:rPr lang="sv-SE" altLang="sv-SE" dirty="0"/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sv-SE" altLang="sv-SE" sz="3200" dirty="0">
                <a:solidFill>
                  <a:srgbClr val="FFC000"/>
                </a:solidFill>
              </a:rPr>
              <a:t>Frukt</a:t>
            </a:r>
            <a:r>
              <a:rPr lang="sv-SE" altLang="sv-SE" sz="3200" dirty="0"/>
              <a:t> och </a:t>
            </a:r>
            <a:r>
              <a:rPr lang="sv-SE" altLang="sv-SE" sz="3200" dirty="0">
                <a:solidFill>
                  <a:srgbClr val="FF0000"/>
                </a:solidFill>
              </a:rPr>
              <a:t>Bär</a:t>
            </a:r>
          </a:p>
          <a:p>
            <a:pPr>
              <a:lnSpc>
                <a:spcPct val="150000"/>
              </a:lnSpc>
              <a:defRPr/>
            </a:pPr>
            <a:r>
              <a:rPr lang="sv-SE" altLang="sv-SE" sz="3200" dirty="0">
                <a:solidFill>
                  <a:srgbClr val="00B050"/>
                </a:solidFill>
              </a:rPr>
              <a:t>Grönsaker</a:t>
            </a:r>
          </a:p>
          <a:p>
            <a:pPr>
              <a:lnSpc>
                <a:spcPct val="150000"/>
              </a:lnSpc>
              <a:defRPr/>
            </a:pPr>
            <a:r>
              <a:rPr lang="sv-SE" altLang="sv-SE" sz="3200" dirty="0"/>
              <a:t>Ljus kött (</a:t>
            </a:r>
            <a:r>
              <a:rPr lang="sv-SE" altLang="sv-SE" sz="2000" dirty="0"/>
              <a:t>kyckling/kalkon/gris</a:t>
            </a:r>
            <a:r>
              <a:rPr lang="sv-SE" altLang="sv-SE" sz="3200" dirty="0"/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sv-SE" altLang="sv-SE" sz="3200" dirty="0">
                <a:solidFill>
                  <a:srgbClr val="7030A0"/>
                </a:solidFill>
              </a:rPr>
              <a:t>Vegetariska oljor </a:t>
            </a:r>
            <a:r>
              <a:rPr lang="sv-SE" altLang="sv-SE" sz="2000" dirty="0"/>
              <a:t>(Oliv-/Rapsolja)</a:t>
            </a:r>
          </a:p>
        </p:txBody>
      </p:sp>
    </p:spTree>
    <p:extLst>
      <p:ext uri="{BB962C8B-B14F-4D97-AF65-F5344CB8AC3E}">
        <p14:creationId xmlns:p14="http://schemas.microsoft.com/office/powerpoint/2010/main" val="8372964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Tack !!!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48880"/>
            <a:ext cx="3868068" cy="243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Hjärtsvikt?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1844824"/>
            <a:ext cx="2952328" cy="4436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6952"/>
            <a:ext cx="3945405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546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hjärtsvikt!!!!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69257"/>
            <a:ext cx="3996981" cy="2245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9532"/>
            <a:ext cx="3744416" cy="2626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2762250" cy="16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09" y="1730537"/>
            <a:ext cx="2957471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028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31520" y="68097"/>
            <a:ext cx="7680960" cy="1371600"/>
          </a:xfrm>
        </p:spPr>
        <p:txBody>
          <a:bodyPr/>
          <a:lstStyle/>
          <a:p>
            <a:r>
              <a:rPr lang="sv-SE" dirty="0"/>
              <a:t>Hjärtsvikt har olika utseende!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96" y="1632708"/>
            <a:ext cx="24479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764" y="1680941"/>
            <a:ext cx="1859650" cy="279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87230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81" y="1845315"/>
            <a:ext cx="251303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926" y="3933056"/>
            <a:ext cx="2341017" cy="164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82" y="1252220"/>
            <a:ext cx="1800099" cy="180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393" y="2408824"/>
            <a:ext cx="4092196" cy="178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65" y="3634270"/>
            <a:ext cx="3840071" cy="156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78" y="4024425"/>
            <a:ext cx="2444304" cy="240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431" y="5232885"/>
            <a:ext cx="2097485" cy="162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8398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B504B42425924890EEFCE52B3975A6" ma:contentTypeVersion="9" ma:contentTypeDescription="Create a new document." ma:contentTypeScope="" ma:versionID="cfa7084eb24f25150768b85c3dca549d">
  <xsd:schema xmlns:xsd="http://www.w3.org/2001/XMLSchema" xmlns:xs="http://www.w3.org/2001/XMLSchema" xmlns:p="http://schemas.microsoft.com/office/2006/metadata/properties" xmlns:ns1="http://schemas.microsoft.com/sharepoint/v3" xmlns:ns3="4c206f5d-b3bf-4105-8972-087ff50ffd4f" xmlns:ns4="52acdfb9-81a8-4444-9b8b-3580aa254692" targetNamespace="http://schemas.microsoft.com/office/2006/metadata/properties" ma:root="true" ma:fieldsID="3be2d15527f4c9a3b36250d3f04ac87d" ns1:_="" ns3:_="" ns4:_="">
    <xsd:import namespace="http://schemas.microsoft.com/sharepoint/v3"/>
    <xsd:import namespace="4c206f5d-b3bf-4105-8972-087ff50ffd4f"/>
    <xsd:import namespace="52acdfb9-81a8-4444-9b8b-3580aa25469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1:_ip_UnifiedCompliancePolicyProperties" minOccurs="0"/>
                <xsd:element ref="ns1:_ip_UnifiedCompliancePolicyUIAction" minOccurs="0"/>
                <xsd:element ref="ns4:MediaServiceDateTaken" minOccurs="0"/>
                <xsd:element ref="ns4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06f5d-b3bf-4105-8972-087ff50ffd4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acdfb9-81a8-4444-9b8b-3580aa2546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79C2FA5-86B3-4014-AB93-B7F4BB85C2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c206f5d-b3bf-4105-8972-087ff50ffd4f"/>
    <ds:schemaRef ds:uri="52acdfb9-81a8-4444-9b8b-3580aa254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CDA555-A1C1-4F8A-8F64-87985820A4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366D3-550C-4F13-8BAD-935FA51497D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15061</TotalTime>
  <Words>1532</Words>
  <Application>Microsoft Office PowerPoint</Application>
  <PresentationFormat>Bildspel på skärmen (4:3)</PresentationFormat>
  <Paragraphs>336</Paragraphs>
  <Slides>61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61</vt:i4>
      </vt:variant>
    </vt:vector>
  </HeadingPairs>
  <TitlesOfParts>
    <vt:vector size="71" baseType="lpstr">
      <vt:lpstr>Batang</vt:lpstr>
      <vt:lpstr>Aharoni</vt:lpstr>
      <vt:lpstr>Arial</vt:lpstr>
      <vt:lpstr>Brush Script MT</vt:lpstr>
      <vt:lpstr>Calibri</vt:lpstr>
      <vt:lpstr>Century Gothic</vt:lpstr>
      <vt:lpstr>Comic Sans MS</vt:lpstr>
      <vt:lpstr>Garamond</vt:lpstr>
      <vt:lpstr>Wingdings</vt:lpstr>
      <vt:lpstr>Savon</vt:lpstr>
      <vt:lpstr>Hjärtsvikt </vt:lpstr>
      <vt:lpstr>Hjärtsvikt?:</vt:lpstr>
      <vt:lpstr>Hjärtsvikt?</vt:lpstr>
      <vt:lpstr>Hjärtsvikt?</vt:lpstr>
      <vt:lpstr>Hjärtsvikt?</vt:lpstr>
      <vt:lpstr>Hjärtsvikt?</vt:lpstr>
      <vt:lpstr>Hjärtsvikt?</vt:lpstr>
      <vt:lpstr>hjärtsvikt!!!!</vt:lpstr>
      <vt:lpstr>Hjärtsvikt har olika utseende!</vt:lpstr>
      <vt:lpstr>Men…. vad är hjärtsvikt?</vt:lpstr>
      <vt:lpstr>från början: vad är ett hjärta?</vt:lpstr>
      <vt:lpstr>Det bero på vem man frågar! </vt:lpstr>
      <vt:lpstr>Här tar jag hjärtat som  som en maskin.  Härtat är….</vt:lpstr>
      <vt:lpstr>PowerPoint-presentation</vt:lpstr>
      <vt:lpstr>Fysiologi</vt:lpstr>
      <vt:lpstr>Hjärtsvikt – Definition och patogenes</vt:lpstr>
      <vt:lpstr>Hjärtsvikt – grunden till felfunktion (patogenes)</vt:lpstr>
      <vt:lpstr>förändringar för att kunna ändå verkställa kravet:</vt:lpstr>
      <vt:lpstr>Resultat</vt:lpstr>
      <vt:lpstr>Men Varför har hjärtat blivit trött?</vt:lpstr>
      <vt:lpstr>Hjärtsvikt är ingen sjukdom i sig utan endast resultat av en annan!</vt:lpstr>
      <vt:lpstr>Morbiditet/mortalitet</vt:lpstr>
      <vt:lpstr>gradering</vt:lpstr>
      <vt:lpstr>Diagnos sätts genom:</vt:lpstr>
      <vt:lpstr>Symptom / Klinik</vt:lpstr>
      <vt:lpstr>(Nästan); Behandling !</vt:lpstr>
      <vt:lpstr>ACE hämmarens effekter   Enalapril/Ramipril; alternativ AT II blocker: Candesartan/Losartan/Diovan</vt:lpstr>
      <vt:lpstr>Betablockare   Metoprolol, Bisoprolol, Atenolol</vt:lpstr>
      <vt:lpstr>MRA - Mineralcorticoid Receptor Antagonist   Spironolaktone, Inspra (Eplerenon)</vt:lpstr>
      <vt:lpstr>Övriga Vattendrivande</vt:lpstr>
      <vt:lpstr>Digoxin</vt:lpstr>
      <vt:lpstr>Pacemaker (CRT-P) cardial resyncronisations therapy-pacemaker</vt:lpstr>
      <vt:lpstr>Simdax (levosimendan)</vt:lpstr>
      <vt:lpstr>Överlevnad med behandling</vt:lpstr>
      <vt:lpstr>Det betyder:</vt:lpstr>
      <vt:lpstr> Viktigt:  Hjärtsvikt är ingen sjukdom i sig utan ett uttröttat hjärta pga annat sjukdom !</vt:lpstr>
      <vt:lpstr>att tänka på vid hjärtsvikt:</vt:lpstr>
      <vt:lpstr>Jag önskar att livet vore så här…!</vt:lpstr>
      <vt:lpstr>Men ….!</vt:lpstr>
      <vt:lpstr>Det finns många faktorer som kan försämra hjärtsvikt</vt:lpstr>
      <vt:lpstr>Det här kan försämra hjärtsvikt</vt:lpstr>
      <vt:lpstr>Det här kan försämra hjärtsvikt</vt:lpstr>
      <vt:lpstr>Altså inte han utan det här</vt:lpstr>
      <vt:lpstr>Försämring/debut: orsaker</vt:lpstr>
      <vt:lpstr>Att tänka på vid hjärtsvikt:</vt:lpstr>
      <vt:lpstr>Behandling vid akut svikt:</vt:lpstr>
      <vt:lpstr>Behandling vid kronisk svår svikt</vt:lpstr>
      <vt:lpstr>Några situationer vid hjärtsvikt</vt:lpstr>
      <vt:lpstr>Yrsel ?</vt:lpstr>
      <vt:lpstr>För mycket vätskedrivande!</vt:lpstr>
      <vt:lpstr>Vad gör vi här?</vt:lpstr>
      <vt:lpstr>Läkemedelskorrigering</vt:lpstr>
      <vt:lpstr>Hur är det med Motion; sport?</vt:lpstr>
      <vt:lpstr>Bra !  Om Lagom!</vt:lpstr>
      <vt:lpstr>Motion / träning</vt:lpstr>
      <vt:lpstr>NEJ!</vt:lpstr>
      <vt:lpstr>Gott ?</vt:lpstr>
      <vt:lpstr>Ja säkert, men tänk på att ….</vt:lpstr>
      <vt:lpstr>Kost</vt:lpstr>
      <vt:lpstr>Nordkost/(diet)</vt:lpstr>
      <vt:lpstr>Tack !!!</vt:lpstr>
    </vt:vector>
  </TitlesOfParts>
  <Company>Landstinget i Värmland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Hjärtsvikt</dc:title>
  <dc:creator>mabe26</dc:creator>
  <cp:lastModifiedBy>Eva Dahlén</cp:lastModifiedBy>
  <cp:revision>274</cp:revision>
  <cp:lastPrinted>2015-11-09T10:30:29Z</cp:lastPrinted>
  <dcterms:created xsi:type="dcterms:W3CDTF">2010-03-10T08:03:30Z</dcterms:created>
  <dcterms:modified xsi:type="dcterms:W3CDTF">2019-11-04T11:00:10Z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0x01010088B504B42425924890EEFCE52B3975A6</vt:lpwstr>
  </property>
</Properties>
</file>