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95" r:id="rId3"/>
    <p:sldId id="290" r:id="rId4"/>
    <p:sldId id="278" r:id="rId5"/>
    <p:sldId id="279" r:id="rId6"/>
    <p:sldId id="277" r:id="rId7"/>
    <p:sldId id="280" r:id="rId8"/>
    <p:sldId id="281" r:id="rId9"/>
    <p:sldId id="282" r:id="rId10"/>
    <p:sldId id="285" r:id="rId11"/>
    <p:sldId id="284" r:id="rId12"/>
    <p:sldId id="287" r:id="rId13"/>
    <p:sldId id="286" r:id="rId14"/>
    <p:sldId id="288" r:id="rId15"/>
    <p:sldId id="289" r:id="rId16"/>
    <p:sldId id="296" r:id="rId17"/>
    <p:sldId id="291" r:id="rId18"/>
    <p:sldId id="298" r:id="rId19"/>
    <p:sldId id="292" r:id="rId20"/>
    <p:sldId id="297" r:id="rId21"/>
    <p:sldId id="299" r:id="rId22"/>
    <p:sldId id="301" r:id="rId23"/>
    <p:sldId id="300" r:id="rId24"/>
    <p:sldId id="302" r:id="rId25"/>
    <p:sldId id="283" r:id="rId26"/>
    <p:sldId id="303" r:id="rId2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9485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C6CED-1C66-4AE5-BEFE-F326971C81B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CFFCC-4FE5-4297-A423-4B9F89B7B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947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Ex</a:t>
            </a:r>
            <a:r>
              <a:rPr lang="sv-SE" baseline="0" dirty="0" smtClean="0"/>
              <a:t> kollegas hustru. Vi vill att mamma får HLR även på slutet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CFFCC-4FE5-4297-A423-4B9F89B7B5A3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643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CFFCC-4FE5-4297-A423-4B9F89B7B5A3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28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latshållare för innehåll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innehåll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tshållare för innehåll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innehåll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5" name="Ellip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Rubri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latshållare för innehåll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0" name="Ellip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E8CF29-9574-4EB2-945D-0C1E53D7D7D9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2BB900A-AF92-4623-8372-6A6935BD04FF}" type="slidenum">
              <a:rPr lang="sv-SE" smtClean="0"/>
              <a:t>‹#›</a:t>
            </a:fld>
            <a:endParaRPr lang="sv-SE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Mattias Elmlund, överläkare, CSK</a:t>
            </a:r>
          </a:p>
          <a:p>
            <a:r>
              <a:rPr lang="sv-SE" dirty="0" smtClean="0"/>
              <a:t>Specialist i onkologi </a:t>
            </a:r>
          </a:p>
          <a:p>
            <a:r>
              <a:rPr lang="sv-SE" dirty="0" smtClean="0"/>
              <a:t>och palliativ medicin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Avslutande av livsuppehållande åtgärder, palliativ </a:t>
            </a:r>
            <a:r>
              <a:rPr lang="sv-SE" dirty="0" err="1" smtClean="0"/>
              <a:t>sedering</a:t>
            </a:r>
            <a:r>
              <a:rPr lang="sv-SE" dirty="0" smtClean="0"/>
              <a:t> och eutanasi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7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</a:t>
            </a:r>
            <a:r>
              <a:rPr lang="sv-SE" dirty="0" smtClean="0"/>
              <a:t>ssisterat döende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Läkaren hjälper </a:t>
            </a:r>
            <a:r>
              <a:rPr lang="sv-SE" b="1" dirty="0" smtClean="0"/>
              <a:t>avsiktligt</a:t>
            </a:r>
            <a:r>
              <a:rPr lang="sv-SE" dirty="0" smtClean="0"/>
              <a:t> en </a:t>
            </a:r>
            <a:r>
              <a:rPr lang="sv-SE" b="1" dirty="0" smtClean="0"/>
              <a:t>beslutskompetent </a:t>
            </a:r>
            <a:r>
              <a:rPr lang="sv-SE" dirty="0" smtClean="0"/>
              <a:t>person att på dennes </a:t>
            </a:r>
            <a:r>
              <a:rPr lang="sv-SE" b="1" dirty="0" smtClean="0"/>
              <a:t>uttryckliga önskemål </a:t>
            </a:r>
            <a:r>
              <a:rPr lang="sv-SE" dirty="0" smtClean="0"/>
              <a:t>förkorta  livet genom att förskriva läkemedel för </a:t>
            </a:r>
            <a:r>
              <a:rPr lang="sv-SE" b="1" dirty="0" smtClean="0"/>
              <a:t>självadministrering</a:t>
            </a:r>
            <a:r>
              <a:rPr lang="sv-SE" dirty="0" smtClean="0"/>
              <a:t>.</a:t>
            </a:r>
          </a:p>
          <a:p>
            <a:r>
              <a:rPr lang="sv-SE" dirty="0" smtClean="0"/>
              <a:t>Läkaren förskriver en överdos barbiturater som inducerar andningsdepression ledande till döden.</a:t>
            </a:r>
          </a:p>
          <a:p>
            <a:r>
              <a:rPr lang="sv-SE" dirty="0" smtClean="0"/>
              <a:t>Förutom </a:t>
            </a:r>
            <a:r>
              <a:rPr lang="sv-SE" dirty="0" err="1" smtClean="0"/>
              <a:t>BeNeLux</a:t>
            </a:r>
            <a:r>
              <a:rPr lang="sv-SE" dirty="0" smtClean="0"/>
              <a:t> och Canada även tillåtet i Oregon, Washington, Montana, Vermont, California, Washington DC och Schweiz.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665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Nederländerna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Eutanasi och assisterat döende lagligt sedan 2002 </a:t>
            </a:r>
          </a:p>
          <a:p>
            <a:r>
              <a:rPr lang="sv-SE" dirty="0"/>
              <a:t>Kräver </a:t>
            </a:r>
            <a:r>
              <a:rPr lang="sv-SE" u="sng" dirty="0"/>
              <a:t>ej</a:t>
            </a:r>
            <a:r>
              <a:rPr lang="sv-SE" dirty="0"/>
              <a:t> att man är </a:t>
            </a:r>
            <a:r>
              <a:rPr lang="sv-SE" dirty="0" smtClean="0"/>
              <a:t>i livets </a:t>
            </a:r>
            <a:r>
              <a:rPr lang="sv-SE" dirty="0"/>
              <a:t>slutskede eller har somatisk sjukdom</a:t>
            </a:r>
          </a:p>
          <a:p>
            <a:r>
              <a:rPr lang="sv-SE" dirty="0"/>
              <a:t>Däremot krävs outhärdligt lidande som ej är </a:t>
            </a:r>
            <a:r>
              <a:rPr lang="sv-SE" dirty="0" smtClean="0"/>
              <a:t>behandlingsbart</a:t>
            </a:r>
          </a:p>
          <a:p>
            <a:r>
              <a:rPr lang="sv-SE" dirty="0" smtClean="0"/>
              <a:t>Eutanasi: -90 </a:t>
            </a:r>
            <a:r>
              <a:rPr lang="sv-SE" sz="2900" dirty="0" smtClean="0"/>
              <a:t>1,7</a:t>
            </a:r>
            <a:r>
              <a:rPr lang="sv-SE" dirty="0" smtClean="0"/>
              <a:t>%, -95 2,4%, -00 2,6%, -05 1,7%,              -10 2,8%, -15 4,8% av alla dödsfall</a:t>
            </a:r>
          </a:p>
          <a:p>
            <a:r>
              <a:rPr lang="sv-SE" dirty="0" smtClean="0"/>
              <a:t>Assisterat döende 0,1-0,2%</a:t>
            </a:r>
          </a:p>
          <a:p>
            <a:r>
              <a:rPr lang="sv-SE" dirty="0" smtClean="0"/>
              <a:t>Ingen ”</a:t>
            </a:r>
            <a:r>
              <a:rPr lang="sv-SE" dirty="0" err="1" smtClean="0"/>
              <a:t>slippery</a:t>
            </a:r>
            <a:r>
              <a:rPr lang="sv-SE" dirty="0" smtClean="0"/>
              <a:t> </a:t>
            </a:r>
            <a:r>
              <a:rPr lang="sv-SE" dirty="0" err="1" smtClean="0"/>
              <a:t>slope</a:t>
            </a:r>
            <a:r>
              <a:rPr lang="sv-SE" dirty="0" smtClean="0"/>
              <a:t>” effekt, från frivillig till icke-frivillig dödshjälp, -90 0,8%, -15 0,3%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044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Nederländerna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Intensifierad symtomlindring; 1990 19%, 2015 36%</a:t>
            </a:r>
          </a:p>
          <a:p>
            <a:r>
              <a:rPr lang="sv-SE" dirty="0" smtClean="0"/>
              <a:t>Palliativ kontinuerlig </a:t>
            </a:r>
            <a:r>
              <a:rPr lang="sv-SE" dirty="0" err="1" smtClean="0"/>
              <a:t>sedering</a:t>
            </a:r>
            <a:r>
              <a:rPr lang="sv-SE" dirty="0" smtClean="0"/>
              <a:t>; 2005 8,2%, 2015 18%</a:t>
            </a:r>
          </a:p>
          <a:p>
            <a:r>
              <a:rPr lang="sv-SE" dirty="0"/>
              <a:t>Andelen </a:t>
            </a:r>
            <a:r>
              <a:rPr lang="sv-SE" dirty="0" err="1"/>
              <a:t>pat</a:t>
            </a:r>
            <a:r>
              <a:rPr lang="sv-SE" dirty="0"/>
              <a:t> &gt;80 år; 1990 22%, 2015 35</a:t>
            </a:r>
            <a:r>
              <a:rPr lang="sv-SE" dirty="0" smtClean="0"/>
              <a:t>%</a:t>
            </a:r>
          </a:p>
          <a:p>
            <a:r>
              <a:rPr lang="sv-SE" dirty="0" smtClean="0"/>
              <a:t>Förväntad livslängd över 1 mån; 1990 16%, 2015 27%</a:t>
            </a:r>
          </a:p>
          <a:p>
            <a:r>
              <a:rPr lang="sv-SE" dirty="0"/>
              <a:t>2015 utfördes läkarassistansen till 93% av </a:t>
            </a:r>
            <a:r>
              <a:rPr lang="sv-SE" dirty="0" smtClean="0"/>
              <a:t>GP</a:t>
            </a:r>
          </a:p>
          <a:p>
            <a:r>
              <a:rPr lang="sv-SE" dirty="0" smtClean="0"/>
              <a:t>2015 hade </a:t>
            </a:r>
          </a:p>
          <a:p>
            <a:pPr lvl="1"/>
            <a:r>
              <a:rPr lang="sv-SE" dirty="0" smtClean="0"/>
              <a:t>92% av </a:t>
            </a:r>
            <a:r>
              <a:rPr lang="sv-SE" dirty="0" err="1" smtClean="0"/>
              <a:t>pat</a:t>
            </a:r>
            <a:r>
              <a:rPr lang="sv-SE" dirty="0" smtClean="0"/>
              <a:t> allvarlig somatisk sjukdom</a:t>
            </a:r>
          </a:p>
          <a:p>
            <a:pPr lvl="1"/>
            <a:r>
              <a:rPr lang="sv-SE" dirty="0" smtClean="0"/>
              <a:t>14% hade ackumulerade symtom relaterat till hög ålder </a:t>
            </a:r>
          </a:p>
          <a:p>
            <a:pPr lvl="1"/>
            <a:r>
              <a:rPr lang="sv-SE" dirty="0" smtClean="0"/>
              <a:t>3% hade debuterande demens  </a:t>
            </a:r>
          </a:p>
          <a:p>
            <a:pPr lvl="1"/>
            <a:r>
              <a:rPr lang="sv-SE" dirty="0" smtClean="0"/>
              <a:t>3% psykiatrisk sjukdom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80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Oregon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Assisterat döende tillåtet sedan 1997</a:t>
            </a:r>
          </a:p>
          <a:p>
            <a:r>
              <a:rPr lang="sv-SE" dirty="0" smtClean="0"/>
              <a:t>Dödlig sjukdom med mindre än 6 mån kvar att leva</a:t>
            </a:r>
          </a:p>
          <a:p>
            <a:r>
              <a:rPr lang="sv-SE" dirty="0" smtClean="0"/>
              <a:t>Prognos måste bekräftas av ytterligare en läkare</a:t>
            </a:r>
          </a:p>
          <a:p>
            <a:r>
              <a:rPr lang="sv-SE" dirty="0" smtClean="0"/>
              <a:t>Beslutsför, över 18 år och skriven i Oregon</a:t>
            </a:r>
          </a:p>
          <a:p>
            <a:r>
              <a:rPr lang="sv-SE" dirty="0" smtClean="0"/>
              <a:t>Två muntliga begäran med minst 15 dagar emellan, samt en skriftlig</a:t>
            </a:r>
          </a:p>
          <a:p>
            <a:r>
              <a:rPr lang="sv-SE" dirty="0" smtClean="0"/>
              <a:t>Välutbildade män överrepresenterade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366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Canada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Eutanasi och assisterat döende tillåtet sedan 2016</a:t>
            </a:r>
          </a:p>
          <a:p>
            <a:r>
              <a:rPr lang="sv-SE" dirty="0" smtClean="0"/>
              <a:t>Ålder </a:t>
            </a:r>
            <a:r>
              <a:rPr lang="sv-SE" sz="2400" dirty="0" smtClean="0"/>
              <a:t>18 år och beslutskapabel </a:t>
            </a:r>
          </a:p>
          <a:p>
            <a:r>
              <a:rPr lang="sv-SE" sz="2400" dirty="0" smtClean="0"/>
              <a:t>Allvarligt medicinskt tillstånd som ej går att lindra</a:t>
            </a:r>
          </a:p>
          <a:p>
            <a:r>
              <a:rPr lang="sv-SE" sz="2400" dirty="0" smtClean="0"/>
              <a:t>Den naturliga förväntade döden är någorlunda förutsägbar</a:t>
            </a:r>
          </a:p>
          <a:p>
            <a:pPr lvl="1"/>
            <a:r>
              <a:rPr lang="sv-SE" sz="1900" dirty="0" smtClean="0"/>
              <a:t>Ingen uttrycklig tid angiven</a:t>
            </a:r>
          </a:p>
          <a:p>
            <a:r>
              <a:rPr lang="sv-SE" dirty="0" smtClean="0"/>
              <a:t>Skriftlig ansökan bevittnad av två oberoende </a:t>
            </a:r>
            <a:r>
              <a:rPr lang="sv-SE" dirty="0" err="1" smtClean="0"/>
              <a:t>pers</a:t>
            </a:r>
            <a:endParaRPr lang="sv-SE" dirty="0" smtClean="0"/>
          </a:p>
          <a:p>
            <a:r>
              <a:rPr lang="sv-SE" dirty="0" smtClean="0"/>
              <a:t>Patienten kan när som helst dra tillbaka sin ansökan</a:t>
            </a:r>
          </a:p>
          <a:p>
            <a:r>
              <a:rPr lang="sv-SE" dirty="0" smtClean="0"/>
              <a:t>Minst 10 kalenderdagar mellan ansökan - utförande </a:t>
            </a:r>
          </a:p>
          <a:p>
            <a:r>
              <a:rPr lang="sv-SE" dirty="0" smtClean="0"/>
              <a:t>Psykiatrisk sjukdom </a:t>
            </a:r>
            <a:r>
              <a:rPr lang="sv-SE" u="sng" dirty="0" smtClean="0"/>
              <a:t>ej</a:t>
            </a:r>
            <a:r>
              <a:rPr lang="sv-SE" dirty="0" smtClean="0"/>
              <a:t> giltig anledning</a:t>
            </a:r>
          </a:p>
          <a:p>
            <a:r>
              <a:rPr lang="sv-SE" dirty="0" err="1" smtClean="0"/>
              <a:t>Advanced</a:t>
            </a:r>
            <a:r>
              <a:rPr lang="sv-SE" dirty="0" smtClean="0"/>
              <a:t> </a:t>
            </a:r>
            <a:r>
              <a:rPr lang="sv-SE" dirty="0" err="1" smtClean="0"/>
              <a:t>care</a:t>
            </a:r>
            <a:r>
              <a:rPr lang="sv-SE" dirty="0" smtClean="0"/>
              <a:t> planning </a:t>
            </a:r>
            <a:r>
              <a:rPr lang="sv-SE" u="sng" dirty="0" smtClean="0"/>
              <a:t>ej </a:t>
            </a:r>
            <a:r>
              <a:rPr lang="sv-SE" dirty="0" smtClean="0"/>
              <a:t>tillåtet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13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Sverige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Eutanasi är förbjudet och straffbelagt </a:t>
            </a:r>
            <a:r>
              <a:rPr lang="sv-SE" dirty="0" err="1" smtClean="0"/>
              <a:t>enl</a:t>
            </a:r>
            <a:r>
              <a:rPr lang="sv-SE" dirty="0" smtClean="0"/>
              <a:t> BrB3:1</a:t>
            </a:r>
          </a:p>
          <a:p>
            <a:r>
              <a:rPr lang="sv-SE" dirty="0"/>
              <a:t>I</a:t>
            </a:r>
            <a:r>
              <a:rPr lang="sv-SE" dirty="0" smtClean="0"/>
              <a:t>ngen betydelse att patienten samtycker BrB24:7</a:t>
            </a:r>
          </a:p>
          <a:p>
            <a:r>
              <a:rPr lang="sv-SE" dirty="0" smtClean="0"/>
              <a:t>Hjälp till självmord är </a:t>
            </a:r>
            <a:r>
              <a:rPr lang="sv-SE" u="sng" dirty="0" smtClean="0"/>
              <a:t>ej</a:t>
            </a:r>
            <a:r>
              <a:rPr lang="sv-SE" dirty="0" smtClean="0"/>
              <a:t> straffbart BrB23:4 </a:t>
            </a:r>
            <a:r>
              <a:rPr lang="sv-SE" dirty="0" err="1" smtClean="0"/>
              <a:t>st</a:t>
            </a:r>
            <a:r>
              <a:rPr lang="sv-SE" dirty="0" smtClean="0"/>
              <a:t> 2        – men man riskerar indragen legitimation</a:t>
            </a:r>
          </a:p>
          <a:p>
            <a:r>
              <a:rPr lang="sv-SE" dirty="0" smtClean="0"/>
              <a:t>Avslutande av livsuppehållande behandling är tillåtet</a:t>
            </a:r>
          </a:p>
          <a:p>
            <a:r>
              <a:rPr lang="sv-SE" dirty="0" smtClean="0"/>
              <a:t>Palliativ </a:t>
            </a:r>
            <a:r>
              <a:rPr lang="sv-SE" dirty="0" err="1" smtClean="0"/>
              <a:t>sedering</a:t>
            </a:r>
            <a:r>
              <a:rPr lang="sv-SE" dirty="0" smtClean="0"/>
              <a:t> är tillåtet</a:t>
            </a:r>
          </a:p>
        </p:txBody>
      </p:sp>
    </p:spTree>
    <p:extLst>
      <p:ext uri="{BB962C8B-B14F-4D97-AF65-F5344CB8AC3E}">
        <p14:creationId xmlns:p14="http://schemas.microsoft.com/office/powerpoint/2010/main" val="28803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Värdeargument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För </a:t>
            </a:r>
          </a:p>
          <a:p>
            <a:endParaRPr lang="sv-SE" dirty="0" smtClean="0"/>
          </a:p>
          <a:p>
            <a:r>
              <a:rPr lang="sv-SE" dirty="0" smtClean="0"/>
              <a:t>Självbestämmande</a:t>
            </a:r>
          </a:p>
          <a:p>
            <a:r>
              <a:rPr lang="sv-SE" dirty="0" smtClean="0"/>
              <a:t>Demokrati</a:t>
            </a:r>
          </a:p>
          <a:p>
            <a:r>
              <a:rPr lang="sv-SE" dirty="0" smtClean="0"/>
              <a:t>Rättvisa</a:t>
            </a:r>
          </a:p>
          <a:p>
            <a:r>
              <a:rPr lang="sv-SE" dirty="0" smtClean="0"/>
              <a:t>Värdighet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Emot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 smtClean="0"/>
              <a:t>Livets okränkbarhet</a:t>
            </a:r>
          </a:p>
          <a:p>
            <a:r>
              <a:rPr lang="sv-SE" dirty="0" smtClean="0"/>
              <a:t>Strider mot läkaretiken</a:t>
            </a:r>
          </a:p>
          <a:p>
            <a:r>
              <a:rPr lang="sv-SE" dirty="0" smtClean="0"/>
              <a:t>Missar viktig fas i livet</a:t>
            </a:r>
          </a:p>
          <a:p>
            <a:r>
              <a:rPr lang="sv-SE" dirty="0" smtClean="0"/>
              <a:t>Värdighet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612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för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Sista utväg vid otillräcklig symtomkontroll.</a:t>
            </a:r>
          </a:p>
          <a:p>
            <a:r>
              <a:rPr lang="sv-SE" dirty="0" smtClean="0"/>
              <a:t>Minska låg livskvalitet och värdighetsförlust.</a:t>
            </a:r>
          </a:p>
          <a:p>
            <a:r>
              <a:rPr lang="sv-SE" dirty="0" smtClean="0"/>
              <a:t>Ökad trygghet</a:t>
            </a:r>
            <a:r>
              <a:rPr lang="sv-SE" dirty="0"/>
              <a:t> </a:t>
            </a:r>
            <a:r>
              <a:rPr lang="sv-SE" dirty="0" smtClean="0"/>
              <a:t>och kontroll. </a:t>
            </a:r>
          </a:p>
          <a:p>
            <a:r>
              <a:rPr lang="sv-SE" dirty="0" smtClean="0"/>
              <a:t>Färre självmord bland äldre med allvarlig sjukdom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56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för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 rot="21600000">
            <a:off x="301752" y="1527048"/>
            <a:ext cx="8503920" cy="4572000"/>
          </a:xfrm>
        </p:spPr>
        <p:txBody>
          <a:bodyPr>
            <a:normAutofit/>
          </a:bodyPr>
          <a:lstStyle/>
          <a:p>
            <a:r>
              <a:rPr lang="sv-SE" dirty="0" smtClean="0"/>
              <a:t>Sista utväg vid otillräcklig symtomkontroll.</a:t>
            </a:r>
          </a:p>
          <a:p>
            <a:pPr lvl="1"/>
            <a:r>
              <a:rPr lang="sv-SE" dirty="0" smtClean="0"/>
              <a:t>Oklart behov!</a:t>
            </a:r>
          </a:p>
          <a:p>
            <a:pPr lvl="1"/>
            <a:r>
              <a:rPr lang="sv-SE" dirty="0" smtClean="0"/>
              <a:t>Önskan om dödshjälp är multifaktoriell!</a:t>
            </a:r>
          </a:p>
          <a:p>
            <a:pPr lvl="1"/>
            <a:r>
              <a:rPr lang="sv-SE" dirty="0" smtClean="0"/>
              <a:t>Toronto University – i livets allra sista skede – </a:t>
            </a:r>
            <a:r>
              <a:rPr lang="sv-SE" dirty="0" err="1" smtClean="0"/>
              <a:t>palliat</a:t>
            </a:r>
            <a:r>
              <a:rPr lang="sv-SE" dirty="0"/>
              <a:t> </a:t>
            </a:r>
            <a:r>
              <a:rPr lang="sv-SE" dirty="0" err="1" smtClean="0"/>
              <a:t>sedering</a:t>
            </a:r>
            <a:endParaRPr lang="sv-SE" dirty="0" smtClean="0"/>
          </a:p>
          <a:p>
            <a:r>
              <a:rPr lang="sv-SE" dirty="0" smtClean="0"/>
              <a:t>Minska låg livskvalitet och värdighetsförlust.</a:t>
            </a:r>
          </a:p>
          <a:p>
            <a:pPr lvl="1"/>
            <a:r>
              <a:rPr lang="sv-SE" dirty="0" smtClean="0"/>
              <a:t>Relativt gott stöd för Oregonmodellen</a:t>
            </a:r>
          </a:p>
          <a:p>
            <a:r>
              <a:rPr lang="sv-SE" dirty="0" smtClean="0"/>
              <a:t>Ökad trygghet</a:t>
            </a:r>
            <a:r>
              <a:rPr lang="sv-SE" dirty="0"/>
              <a:t> </a:t>
            </a:r>
            <a:r>
              <a:rPr lang="sv-SE" dirty="0" smtClean="0"/>
              <a:t>och kontroll. </a:t>
            </a:r>
          </a:p>
          <a:p>
            <a:pPr lvl="1"/>
            <a:r>
              <a:rPr lang="sv-SE" dirty="0" smtClean="0"/>
              <a:t>Visst stöd för Oregonmodellen</a:t>
            </a:r>
          </a:p>
          <a:p>
            <a:r>
              <a:rPr lang="sv-SE" dirty="0" smtClean="0"/>
              <a:t>Färre självmord bland äldre med allvarlig sjukdom</a:t>
            </a:r>
          </a:p>
          <a:p>
            <a:pPr lvl="1"/>
            <a:r>
              <a:rPr lang="sv-SE" dirty="0" smtClean="0"/>
              <a:t>Saknas tillförlitlig statistik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004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mot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God tillgång på </a:t>
            </a:r>
            <a:r>
              <a:rPr lang="sv-SE" dirty="0" err="1" smtClean="0"/>
              <a:t>palliation</a:t>
            </a:r>
            <a:r>
              <a:rPr lang="sv-SE" dirty="0" smtClean="0"/>
              <a:t> = inget behov av dödshjälp</a:t>
            </a:r>
          </a:p>
          <a:p>
            <a:r>
              <a:rPr lang="sv-SE" dirty="0" smtClean="0"/>
              <a:t>Frågan drivs av friska, ej av sjuka</a:t>
            </a:r>
          </a:p>
          <a:p>
            <a:r>
              <a:rPr lang="sv-SE" dirty="0" err="1" smtClean="0"/>
              <a:t>Palliation</a:t>
            </a:r>
            <a:r>
              <a:rPr lang="sv-SE" dirty="0" smtClean="0"/>
              <a:t> försummas om dödshjälp tillåts</a:t>
            </a:r>
          </a:p>
          <a:p>
            <a:r>
              <a:rPr lang="sv-SE" dirty="0" smtClean="0"/>
              <a:t>Dödshjälp leder till minskat förtroende för vården</a:t>
            </a:r>
          </a:p>
          <a:p>
            <a:r>
              <a:rPr lang="sv-SE" dirty="0" smtClean="0"/>
              <a:t>De medicinska bedömningarna är osäkra</a:t>
            </a:r>
          </a:p>
          <a:p>
            <a:r>
              <a:rPr lang="sv-SE" dirty="0" smtClean="0"/>
              <a:t>Patienter väljer dödshjälp </a:t>
            </a:r>
            <a:r>
              <a:rPr lang="sv-SE" dirty="0" err="1" smtClean="0"/>
              <a:t>pga</a:t>
            </a:r>
            <a:r>
              <a:rPr lang="sv-SE" dirty="0" smtClean="0"/>
              <a:t> depression</a:t>
            </a:r>
          </a:p>
          <a:p>
            <a:r>
              <a:rPr lang="sv-SE" dirty="0" smtClean="0"/>
              <a:t>Svårt säkerställa att patienten är beslutskompetent</a:t>
            </a:r>
          </a:p>
          <a:p>
            <a:r>
              <a:rPr lang="sv-SE" dirty="0" smtClean="0"/>
              <a:t>Svårt säkerställa att begäran är frivillig &amp; bestående</a:t>
            </a:r>
          </a:p>
        </p:txBody>
      </p:sp>
    </p:spTree>
    <p:extLst>
      <p:ext uri="{BB962C8B-B14F-4D97-AF65-F5344CB8AC3E}">
        <p14:creationId xmlns:p14="http://schemas.microsoft.com/office/powerpoint/2010/main" val="248355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44989"/>
            <a:ext cx="4038600" cy="353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2314575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561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mot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Människosynen kan förändras om dödshjälp tillåts</a:t>
            </a:r>
          </a:p>
          <a:p>
            <a:r>
              <a:rPr lang="sv-SE" dirty="0" smtClean="0"/>
              <a:t>Legaliserad dödshjälp leder till utvidgade kriterier</a:t>
            </a:r>
          </a:p>
          <a:p>
            <a:r>
              <a:rPr lang="sv-SE" dirty="0" smtClean="0"/>
              <a:t>Dödshjälp leder till ”</a:t>
            </a:r>
            <a:r>
              <a:rPr lang="sv-SE" dirty="0" err="1" smtClean="0"/>
              <a:t>doctor-shoping</a:t>
            </a:r>
            <a:r>
              <a:rPr lang="sv-SE" dirty="0" smtClean="0"/>
              <a:t>”</a:t>
            </a:r>
          </a:p>
          <a:p>
            <a:r>
              <a:rPr lang="sv-SE" dirty="0" smtClean="0"/>
              <a:t>Dödshjälp medför särskild risk för sårbara grupper</a:t>
            </a:r>
          </a:p>
          <a:p>
            <a:r>
              <a:rPr lang="sv-SE" dirty="0" smtClean="0"/>
              <a:t>Dödshjälp kan misslyckas</a:t>
            </a:r>
          </a:p>
          <a:p>
            <a:r>
              <a:rPr lang="sv-SE" dirty="0" smtClean="0"/>
              <a:t>Dödshjälp är en börda för personalen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60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mot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r>
              <a:rPr lang="sv-SE" dirty="0" smtClean="0"/>
              <a:t>God tillgång på </a:t>
            </a:r>
            <a:r>
              <a:rPr lang="sv-SE" dirty="0" err="1" smtClean="0"/>
              <a:t>palliation</a:t>
            </a:r>
            <a:r>
              <a:rPr lang="sv-SE" dirty="0" smtClean="0"/>
              <a:t> = inget behov av dödshjälp</a:t>
            </a:r>
          </a:p>
          <a:p>
            <a:pPr lvl="1"/>
            <a:r>
              <a:rPr lang="sv-SE" dirty="0" smtClean="0"/>
              <a:t>Visst stöd för att god palliativ vård minskar efterfrågad </a:t>
            </a:r>
            <a:r>
              <a:rPr lang="sv-SE" dirty="0" err="1" smtClean="0"/>
              <a:t>dödshj</a:t>
            </a:r>
            <a:endParaRPr lang="sv-SE" dirty="0" smtClean="0"/>
          </a:p>
          <a:p>
            <a:pPr lvl="1"/>
            <a:r>
              <a:rPr lang="sv-SE" dirty="0" smtClean="0"/>
              <a:t>Visst stöd för att palliativ vård inte tillgodoser alla behov</a:t>
            </a:r>
          </a:p>
          <a:p>
            <a:r>
              <a:rPr lang="sv-SE" dirty="0" smtClean="0"/>
              <a:t>Frågan drivs av friska, ej av sjuka</a:t>
            </a:r>
          </a:p>
          <a:p>
            <a:pPr lvl="1"/>
            <a:r>
              <a:rPr lang="sv-SE" dirty="0" smtClean="0"/>
              <a:t>Stämmer ej! Uppgifterna talar emot detta påstående.</a:t>
            </a:r>
          </a:p>
          <a:p>
            <a:r>
              <a:rPr lang="sv-SE" dirty="0" err="1" smtClean="0"/>
              <a:t>Palliation</a:t>
            </a:r>
            <a:r>
              <a:rPr lang="sv-SE" dirty="0" smtClean="0"/>
              <a:t> försummas om dödshjälp tillåts</a:t>
            </a:r>
          </a:p>
          <a:p>
            <a:pPr lvl="1"/>
            <a:r>
              <a:rPr lang="sv-SE" dirty="0" smtClean="0"/>
              <a:t>Stämmer ej! Utbyggnad av palliativ vård i USA och </a:t>
            </a:r>
            <a:r>
              <a:rPr lang="sv-SE" dirty="0" err="1" smtClean="0"/>
              <a:t>BeNeLux</a:t>
            </a:r>
            <a:endParaRPr lang="sv-SE" dirty="0" smtClean="0"/>
          </a:p>
          <a:p>
            <a:r>
              <a:rPr lang="sv-SE" dirty="0" smtClean="0"/>
              <a:t>Dödshjälp leder till minskat förtroende för vården</a:t>
            </a:r>
          </a:p>
          <a:p>
            <a:pPr lvl="1"/>
            <a:r>
              <a:rPr lang="sv-SE" dirty="0" smtClean="0"/>
              <a:t>Uppgifter saknas</a:t>
            </a:r>
          </a:p>
        </p:txBody>
      </p:sp>
    </p:spTree>
    <p:extLst>
      <p:ext uri="{BB962C8B-B14F-4D97-AF65-F5344CB8AC3E}">
        <p14:creationId xmlns:p14="http://schemas.microsoft.com/office/powerpoint/2010/main" val="379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mot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De medicinska bedömningarna är </a:t>
            </a:r>
            <a:r>
              <a:rPr lang="sv-SE" dirty="0" smtClean="0"/>
              <a:t>osäkra</a:t>
            </a:r>
          </a:p>
          <a:p>
            <a:pPr lvl="1"/>
            <a:r>
              <a:rPr lang="sv-SE" dirty="0" smtClean="0"/>
              <a:t>Ja, i Oregon är 3-10% av </a:t>
            </a:r>
            <a:r>
              <a:rPr lang="sv-SE" dirty="0" err="1" smtClean="0"/>
              <a:t>pat</a:t>
            </a:r>
            <a:r>
              <a:rPr lang="sv-SE" dirty="0" smtClean="0"/>
              <a:t> vid liv 6 mån efter erhållet recept</a:t>
            </a:r>
            <a:endParaRPr lang="sv-SE" dirty="0"/>
          </a:p>
          <a:p>
            <a:r>
              <a:rPr lang="sv-SE" dirty="0"/>
              <a:t>Patienter väljer dödshjälp </a:t>
            </a:r>
            <a:r>
              <a:rPr lang="sv-SE" dirty="0" err="1"/>
              <a:t>pga</a:t>
            </a:r>
            <a:r>
              <a:rPr lang="sv-SE" dirty="0"/>
              <a:t> </a:t>
            </a:r>
            <a:r>
              <a:rPr lang="sv-SE" dirty="0" smtClean="0"/>
              <a:t>depression</a:t>
            </a:r>
          </a:p>
          <a:p>
            <a:pPr lvl="1"/>
            <a:r>
              <a:rPr lang="sv-SE" dirty="0" smtClean="0"/>
              <a:t>En del av de som efterfrågar dödshjälp är deprimerade</a:t>
            </a:r>
          </a:p>
          <a:p>
            <a:pPr lvl="1"/>
            <a:r>
              <a:rPr lang="sv-SE" dirty="0" smtClean="0"/>
              <a:t>Men en stor del är inte det. Snarare uttryck för hopplöshet.</a:t>
            </a:r>
            <a:endParaRPr lang="sv-SE" dirty="0"/>
          </a:p>
          <a:p>
            <a:r>
              <a:rPr lang="sv-SE" dirty="0"/>
              <a:t>Svårt säkerställa att patienten är </a:t>
            </a:r>
            <a:r>
              <a:rPr lang="sv-SE" dirty="0" smtClean="0"/>
              <a:t>beslutskompetent</a:t>
            </a:r>
          </a:p>
          <a:p>
            <a:pPr lvl="1"/>
            <a:r>
              <a:rPr lang="sv-SE" dirty="0" smtClean="0"/>
              <a:t>Uppgifter saknas som belyser detta.</a:t>
            </a:r>
          </a:p>
          <a:p>
            <a:pPr lvl="1"/>
            <a:r>
              <a:rPr lang="sv-SE" dirty="0" smtClean="0"/>
              <a:t>Depression utesluter  inte dödshjälp. Bara 4-5% psyk. </a:t>
            </a:r>
            <a:r>
              <a:rPr lang="sv-SE" dirty="0"/>
              <a:t>k</a:t>
            </a:r>
            <a:r>
              <a:rPr lang="sv-SE" dirty="0" smtClean="0"/>
              <a:t>onsult. </a:t>
            </a:r>
            <a:endParaRPr lang="sv-SE" dirty="0"/>
          </a:p>
          <a:p>
            <a:r>
              <a:rPr lang="sv-SE" dirty="0"/>
              <a:t>Svårt säkerställa att begäran är frivillig &amp; </a:t>
            </a:r>
            <a:r>
              <a:rPr lang="sv-SE" dirty="0" smtClean="0"/>
              <a:t>bestående</a:t>
            </a:r>
          </a:p>
          <a:p>
            <a:pPr lvl="1"/>
            <a:r>
              <a:rPr lang="sv-SE" dirty="0" smtClean="0"/>
              <a:t>Uppgifter talar emot att begäran inte är bestående</a:t>
            </a:r>
          </a:p>
          <a:p>
            <a:pPr lvl="1"/>
            <a:r>
              <a:rPr lang="sv-SE" dirty="0" smtClean="0"/>
              <a:t>Att inte vara en börda för anhöriga är ett viktigt argument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004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 mot 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 rot="21600000">
            <a:off x="301752" y="1527048"/>
            <a:ext cx="8503920" cy="4572000"/>
          </a:xfrm>
        </p:spPr>
        <p:txBody>
          <a:bodyPr/>
          <a:lstStyle/>
          <a:p>
            <a:r>
              <a:rPr lang="sv-SE" dirty="0" smtClean="0"/>
              <a:t>Människosynen kan förändras om dödshjälp tillåts</a:t>
            </a:r>
          </a:p>
          <a:p>
            <a:pPr lvl="1"/>
            <a:r>
              <a:rPr lang="sv-SE" dirty="0" smtClean="0"/>
              <a:t>Uppgifter saknas</a:t>
            </a:r>
          </a:p>
          <a:p>
            <a:r>
              <a:rPr lang="sv-SE" dirty="0" smtClean="0"/>
              <a:t>Legaliserad dödshjälp leder till utvidgade kriterier</a:t>
            </a:r>
          </a:p>
          <a:p>
            <a:pPr lvl="1"/>
            <a:r>
              <a:rPr lang="sv-SE" dirty="0" smtClean="0"/>
              <a:t>I USA har regelverket varit konstant vilket talar emot detta.</a:t>
            </a:r>
          </a:p>
          <a:p>
            <a:r>
              <a:rPr lang="sv-SE" dirty="0" smtClean="0"/>
              <a:t>Dödshjälp leder till ”</a:t>
            </a:r>
            <a:r>
              <a:rPr lang="sv-SE" dirty="0" err="1" smtClean="0"/>
              <a:t>doctor-shoping</a:t>
            </a:r>
            <a:r>
              <a:rPr lang="sv-SE" dirty="0" smtClean="0"/>
              <a:t>”</a:t>
            </a:r>
          </a:p>
          <a:p>
            <a:pPr lvl="1"/>
            <a:r>
              <a:rPr lang="sv-SE" dirty="0" smtClean="0"/>
              <a:t>Ja. </a:t>
            </a:r>
          </a:p>
          <a:p>
            <a:r>
              <a:rPr lang="sv-SE" dirty="0" smtClean="0"/>
              <a:t>Dödshjälp medför särskild risk för sårbara grupper</a:t>
            </a:r>
          </a:p>
          <a:p>
            <a:pPr lvl="1"/>
            <a:r>
              <a:rPr lang="sv-SE" dirty="0" smtClean="0"/>
              <a:t>Nej. Inte avseende kön, ålder, ras och socioekonomi (USA)</a:t>
            </a:r>
          </a:p>
          <a:p>
            <a:pPr lvl="1"/>
            <a:r>
              <a:rPr lang="sv-SE" dirty="0" smtClean="0"/>
              <a:t>Uppgifter avseende patienter med funktionsnedsättning eller kronisk sjukdom innan de blev terminalt sjuka saknas.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80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Faktaargument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Dödshjälp kan misslyckas</a:t>
            </a:r>
          </a:p>
          <a:p>
            <a:pPr lvl="1"/>
            <a:r>
              <a:rPr lang="sv-SE" dirty="0" smtClean="0"/>
              <a:t>Kräkning eller problem att svälja förekommer vid ett av tjugo fall av assisterat döende i Oregon och Washington</a:t>
            </a:r>
          </a:p>
          <a:p>
            <a:pPr lvl="1"/>
            <a:r>
              <a:rPr lang="sv-SE" dirty="0" smtClean="0"/>
              <a:t>I ett av 250 fall har patienten vaknat upp igen. </a:t>
            </a:r>
            <a:endParaRPr lang="sv-SE" dirty="0"/>
          </a:p>
          <a:p>
            <a:r>
              <a:rPr lang="sv-SE" dirty="0"/>
              <a:t>Dödshjälp är en börda för personalen</a:t>
            </a:r>
          </a:p>
          <a:p>
            <a:pPr lvl="1"/>
            <a:r>
              <a:rPr lang="sv-SE" dirty="0" smtClean="0"/>
              <a:t>Ja. För många läkare är det en känslomässig påfrestning.</a:t>
            </a:r>
          </a:p>
          <a:p>
            <a:pPr lvl="1"/>
            <a:r>
              <a:rPr lang="sv-SE" dirty="0" smtClean="0"/>
              <a:t>Endast en mindre del ångrar sig efteråt eller är inte beredda att göra om handlingen.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29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Patientfall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65-årig man, för 15 år sedan ASCT </a:t>
            </a:r>
            <a:r>
              <a:rPr lang="sv-SE" dirty="0" err="1" smtClean="0"/>
              <a:t>pga</a:t>
            </a:r>
            <a:r>
              <a:rPr lang="sv-SE" dirty="0" smtClean="0"/>
              <a:t> leukemi</a:t>
            </a:r>
          </a:p>
          <a:p>
            <a:r>
              <a:rPr lang="sv-SE" dirty="0" smtClean="0"/>
              <a:t>För 1 år sedan </a:t>
            </a:r>
            <a:r>
              <a:rPr lang="sv-SE" dirty="0" err="1" smtClean="0"/>
              <a:t>esofagusca</a:t>
            </a:r>
            <a:r>
              <a:rPr lang="sv-SE" dirty="0" smtClean="0"/>
              <a:t>, </a:t>
            </a:r>
            <a:r>
              <a:rPr lang="sv-SE" dirty="0" err="1" smtClean="0"/>
              <a:t>preop</a:t>
            </a:r>
            <a:r>
              <a:rPr lang="sv-SE" dirty="0" smtClean="0"/>
              <a:t> </a:t>
            </a:r>
            <a:r>
              <a:rPr lang="sv-SE" dirty="0" err="1" smtClean="0"/>
              <a:t>radiokemo</a:t>
            </a:r>
            <a:r>
              <a:rPr lang="sv-SE" dirty="0" smtClean="0"/>
              <a:t> </a:t>
            </a:r>
          </a:p>
          <a:p>
            <a:r>
              <a:rPr lang="sv-SE" dirty="0" smtClean="0"/>
              <a:t>Misslyckat suicid inför behandlingsstart</a:t>
            </a:r>
          </a:p>
          <a:p>
            <a:r>
              <a:rPr lang="sv-SE" dirty="0" smtClean="0"/>
              <a:t>För 3 veckor sedan biopsi </a:t>
            </a:r>
            <a:r>
              <a:rPr lang="sv-SE" dirty="0" err="1" smtClean="0"/>
              <a:t>pga</a:t>
            </a:r>
            <a:r>
              <a:rPr lang="sv-SE" dirty="0" smtClean="0"/>
              <a:t> sväljningsbesvär</a:t>
            </a:r>
          </a:p>
          <a:p>
            <a:r>
              <a:rPr lang="sv-SE" dirty="0" smtClean="0"/>
              <a:t>Nu vårdad inneliggande</a:t>
            </a:r>
          </a:p>
          <a:p>
            <a:pPr lvl="1"/>
            <a:r>
              <a:rPr lang="sv-SE" dirty="0" err="1" smtClean="0"/>
              <a:t>Sondmat</a:t>
            </a:r>
            <a:r>
              <a:rPr lang="sv-SE" dirty="0" smtClean="0"/>
              <a:t> via PEG, antibiotika, smärtlindring</a:t>
            </a:r>
          </a:p>
          <a:p>
            <a:r>
              <a:rPr lang="sv-SE" dirty="0" smtClean="0"/>
              <a:t>Tilltagande ångest</a:t>
            </a:r>
          </a:p>
          <a:p>
            <a:pPr lvl="1"/>
            <a:r>
              <a:rPr lang="sv-SE" dirty="0" smtClean="0"/>
              <a:t>Vill åka till Schweiz för dödshjälp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52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400" dirty="0" smtClean="0"/>
              <a:t>Tack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7481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End-</a:t>
            </a:r>
            <a:r>
              <a:rPr lang="sv-SE" dirty="0" err="1" smtClean="0"/>
              <a:t>of</a:t>
            </a:r>
            <a:r>
              <a:rPr lang="sv-SE" dirty="0" smtClean="0"/>
              <a:t>-</a:t>
            </a:r>
            <a:r>
              <a:rPr lang="sv-SE" dirty="0" err="1" smtClean="0"/>
              <a:t>life</a:t>
            </a:r>
            <a:r>
              <a:rPr lang="sv-SE" dirty="0" smtClean="0"/>
              <a:t> </a:t>
            </a:r>
            <a:r>
              <a:rPr lang="sv-SE" dirty="0" err="1" smtClean="0"/>
              <a:t>decisions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Avslutande av livsuppehållande behandling</a:t>
            </a:r>
          </a:p>
          <a:p>
            <a:r>
              <a:rPr lang="sv-SE" dirty="0" smtClean="0"/>
              <a:t>Symptomlindring som är potentiellt livsförkortande</a:t>
            </a:r>
          </a:p>
          <a:p>
            <a:r>
              <a:rPr lang="sv-SE" dirty="0" smtClean="0"/>
              <a:t>Palliativ </a:t>
            </a:r>
            <a:r>
              <a:rPr lang="sv-SE" dirty="0" err="1" smtClean="0"/>
              <a:t>sedering</a:t>
            </a:r>
            <a:endParaRPr lang="sv-SE" dirty="0" smtClean="0"/>
          </a:p>
          <a:p>
            <a:r>
              <a:rPr lang="sv-SE" dirty="0" smtClean="0"/>
              <a:t>Över/underbehandling med livsförkortning som mål</a:t>
            </a:r>
          </a:p>
          <a:p>
            <a:r>
              <a:rPr lang="sv-SE" dirty="0" smtClean="0"/>
              <a:t>Eutanasi</a:t>
            </a:r>
          </a:p>
          <a:p>
            <a:r>
              <a:rPr lang="sv-SE" dirty="0"/>
              <a:t>A</a:t>
            </a:r>
            <a:r>
              <a:rPr lang="sv-SE" dirty="0" smtClean="0"/>
              <a:t>ssisterat döende</a:t>
            </a:r>
          </a:p>
          <a:p>
            <a:r>
              <a:rPr lang="sv-SE" dirty="0" smtClean="0"/>
              <a:t>Icke frivilligt medikaliserat dödande</a:t>
            </a:r>
          </a:p>
          <a:p>
            <a:r>
              <a:rPr lang="sv-SE" dirty="0" smtClean="0"/>
              <a:t>Ofrivilligt medikaliserat dödande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162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Avslutande av livsuppehållande behandling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smtClean="0"/>
              <a:t>När patienten är döende och botande behandling inte finns;</a:t>
            </a:r>
          </a:p>
          <a:p>
            <a:r>
              <a:rPr lang="sv-SE" dirty="0" smtClean="0"/>
              <a:t>Väga nytta mot skada avseende livsuppehållande behandling</a:t>
            </a:r>
          </a:p>
          <a:p>
            <a:r>
              <a:rPr lang="sv-SE" dirty="0" smtClean="0"/>
              <a:t>Rådgöra med minst en annan legitimerad yrkesutövare</a:t>
            </a:r>
          </a:p>
          <a:p>
            <a:r>
              <a:rPr lang="sv-SE" dirty="0" smtClean="0"/>
              <a:t>Samråd med patienten – en läkare får inte ge en behandling patienten inte vill ha, undantag t.ex. psykiatrisk tvångsvård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505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Avslutande av livsuppehållande behandling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/>
              <a:t>Bedöma patientens psykiska status</a:t>
            </a:r>
          </a:p>
          <a:p>
            <a:r>
              <a:rPr lang="sv-SE" dirty="0" smtClean="0"/>
              <a:t>Försäkra sig om att patienten fått individuellt anpassad information</a:t>
            </a:r>
          </a:p>
          <a:p>
            <a:r>
              <a:rPr lang="sv-SE" dirty="0" smtClean="0"/>
              <a:t>Förvissa sig om att patienten;</a:t>
            </a:r>
          </a:p>
          <a:p>
            <a:pPr lvl="1"/>
            <a:r>
              <a:rPr lang="sv-SE" dirty="0" smtClean="0"/>
              <a:t>förstår informationen</a:t>
            </a:r>
          </a:p>
          <a:p>
            <a:pPr lvl="1"/>
            <a:r>
              <a:rPr lang="sv-SE" dirty="0" smtClean="0"/>
              <a:t>kan inse och överblicka konsekvenserna</a:t>
            </a:r>
          </a:p>
          <a:p>
            <a:pPr lvl="1"/>
            <a:r>
              <a:rPr lang="sv-SE" dirty="0" smtClean="0"/>
              <a:t>haft tillräckligt med tid för sina övervägande</a:t>
            </a:r>
          </a:p>
          <a:p>
            <a:pPr lvl="1"/>
            <a:r>
              <a:rPr lang="sv-SE" dirty="0" smtClean="0"/>
              <a:t>står fast vid sin inställning.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42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Vårdbegränsning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Inte bara HLR</a:t>
            </a:r>
          </a:p>
          <a:p>
            <a:r>
              <a:rPr lang="sv-SE" dirty="0" smtClean="0"/>
              <a:t>Diskutera det som är relevant ur den enskilde patientens perspektiv</a:t>
            </a:r>
          </a:p>
          <a:p>
            <a:r>
              <a:rPr lang="sv-SE" dirty="0" smtClean="0"/>
              <a:t>För onkologiska patienter i palliativt skede oftast:</a:t>
            </a:r>
          </a:p>
          <a:p>
            <a:pPr lvl="1"/>
            <a:r>
              <a:rPr lang="sv-SE" dirty="0" smtClean="0"/>
              <a:t>antibiotika</a:t>
            </a:r>
          </a:p>
          <a:p>
            <a:pPr lvl="1"/>
            <a:r>
              <a:rPr lang="sv-SE" dirty="0" smtClean="0"/>
              <a:t>parenteral vätska/nutrition</a:t>
            </a:r>
          </a:p>
          <a:p>
            <a:pPr lvl="1"/>
            <a:r>
              <a:rPr lang="sv-SE" dirty="0" smtClean="0"/>
              <a:t>blodtransfusion</a:t>
            </a:r>
          </a:p>
          <a:p>
            <a:r>
              <a:rPr lang="sv-SE" dirty="0" smtClean="0"/>
              <a:t>Dokumentera</a:t>
            </a:r>
          </a:p>
          <a:p>
            <a:r>
              <a:rPr lang="sv-SE" dirty="0" smtClean="0"/>
              <a:t>Alternativ – ”behandlingsstrategi”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81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Palliativ </a:t>
            </a:r>
            <a:r>
              <a:rPr lang="sv-SE" dirty="0" err="1" smtClean="0"/>
              <a:t>sedering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Medveten påverkan av vakenhetsgraden hos patient i livets slutskede i syfte att uppnå symtomlindring vid outhärdliga symtom.</a:t>
            </a:r>
          </a:p>
          <a:p>
            <a:r>
              <a:rPr lang="sv-SE" dirty="0" smtClean="0"/>
              <a:t>Mycket kort förväntad överlevnad, 1-2 v.</a:t>
            </a:r>
          </a:p>
          <a:p>
            <a:r>
              <a:rPr lang="sv-SE" dirty="0" smtClean="0"/>
              <a:t>Avsikten är varken att förlänga eller förkorta dödsprocessen.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73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Palliativ </a:t>
            </a:r>
            <a:r>
              <a:rPr lang="sv-SE" dirty="0" err="1" smtClean="0"/>
              <a:t>sedering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Övriga sätt att symtomlindra (ex smärta, ångest, andfåddhet) är uttömda</a:t>
            </a:r>
          </a:p>
          <a:p>
            <a:r>
              <a:rPr lang="sv-SE" dirty="0" err="1" smtClean="0"/>
              <a:t>Sedering</a:t>
            </a:r>
            <a:r>
              <a:rPr lang="sv-SE" dirty="0" smtClean="0"/>
              <a:t> i proportion till symtomnivån</a:t>
            </a:r>
          </a:p>
          <a:p>
            <a:r>
              <a:rPr lang="sv-SE" dirty="0" smtClean="0"/>
              <a:t>Förutsätter medicinsk indikation och samtycke</a:t>
            </a:r>
          </a:p>
          <a:p>
            <a:r>
              <a:rPr lang="sv-SE" dirty="0" smtClean="0"/>
              <a:t>Viktigt att förankra i behandlingsteamet</a:t>
            </a:r>
          </a:p>
          <a:p>
            <a:r>
              <a:rPr lang="sv-SE" dirty="0" smtClean="0"/>
              <a:t>Behandlingen utvärderas fortlöpande</a:t>
            </a:r>
          </a:p>
          <a:p>
            <a:r>
              <a:rPr lang="sv-SE" dirty="0" smtClean="0"/>
              <a:t>Beslutsunderlaget ska dokumenteras</a:t>
            </a:r>
          </a:p>
          <a:p>
            <a:r>
              <a:rPr lang="sv-SE" dirty="0" smtClean="0"/>
              <a:t>Ges som </a:t>
            </a:r>
            <a:r>
              <a:rPr lang="sv-SE" dirty="0" err="1" smtClean="0"/>
              <a:t>midazolam</a:t>
            </a:r>
            <a:r>
              <a:rPr lang="sv-SE" dirty="0" smtClean="0"/>
              <a:t> </a:t>
            </a:r>
            <a:r>
              <a:rPr lang="sv-SE" dirty="0" err="1" smtClean="0"/>
              <a:t>sc</a:t>
            </a:r>
            <a:r>
              <a:rPr lang="sv-SE" dirty="0" smtClean="0"/>
              <a:t>/iv eller </a:t>
            </a:r>
            <a:r>
              <a:rPr lang="sv-SE" dirty="0" err="1" smtClean="0"/>
              <a:t>propofol</a:t>
            </a:r>
            <a:r>
              <a:rPr lang="sv-SE" dirty="0" smtClean="0"/>
              <a:t> iv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4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Eutanasi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Från grekiskan, eutanasi, eu = god, </a:t>
            </a:r>
            <a:r>
              <a:rPr lang="sv-SE" dirty="0" err="1" smtClean="0"/>
              <a:t>thanatos</a:t>
            </a:r>
            <a:r>
              <a:rPr lang="sv-SE" dirty="0" smtClean="0"/>
              <a:t> = död</a:t>
            </a:r>
          </a:p>
          <a:p>
            <a:r>
              <a:rPr lang="sv-SE" dirty="0" smtClean="0"/>
              <a:t>En läkare administrerar läkemedel </a:t>
            </a:r>
            <a:r>
              <a:rPr lang="sv-SE" b="1" dirty="0" smtClean="0"/>
              <a:t>med avsikt</a:t>
            </a:r>
            <a:r>
              <a:rPr lang="sv-SE" dirty="0" smtClean="0"/>
              <a:t> att förkorta patientens liv på </a:t>
            </a:r>
            <a:r>
              <a:rPr lang="sv-SE" b="1" dirty="0" smtClean="0"/>
              <a:t>dennes uttryckliga önskemål</a:t>
            </a:r>
          </a:p>
          <a:p>
            <a:r>
              <a:rPr lang="sv-SE" dirty="0" smtClean="0"/>
              <a:t>Inducera koma med ex </a:t>
            </a:r>
            <a:r>
              <a:rPr lang="sv-SE" dirty="0" err="1" smtClean="0"/>
              <a:t>thiopental</a:t>
            </a:r>
            <a:r>
              <a:rPr lang="sv-SE" dirty="0" smtClean="0"/>
              <a:t> iv, efterföljt av andningsparalys med neuromuskulär blockad med ex </a:t>
            </a:r>
            <a:r>
              <a:rPr lang="sv-SE" dirty="0" err="1" smtClean="0"/>
              <a:t>pancuronium</a:t>
            </a:r>
            <a:endParaRPr lang="sv-SE" dirty="0" smtClean="0"/>
          </a:p>
          <a:p>
            <a:r>
              <a:rPr lang="sv-SE" dirty="0" smtClean="0"/>
              <a:t>Nederländerna 2002, Belgien 2002, Luxemburg 2009, Colombia 2015, Canada 2016</a:t>
            </a:r>
          </a:p>
          <a:p>
            <a:pPr marL="0" indent="0">
              <a:buNone/>
            </a:pPr>
            <a:r>
              <a:rPr lang="sv-SE" dirty="0" smtClean="0"/>
              <a:t> 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400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örvaltning">
  <a:themeElements>
    <a:clrScheme name="Förvaltning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örvaltning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örvaltning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2157</TotalTime>
  <Words>1255</Words>
  <Application>Microsoft Office PowerPoint</Application>
  <PresentationFormat>Bildspel på skärmen (4:3)</PresentationFormat>
  <Paragraphs>196</Paragraphs>
  <Slides>26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27" baseType="lpstr">
      <vt:lpstr>Förvaltning</vt:lpstr>
      <vt:lpstr>Avslutande av livsuppehållande åtgärder, palliativ sedering och eutanasi </vt:lpstr>
      <vt:lpstr>PowerPoint-presentation</vt:lpstr>
      <vt:lpstr>End-of-life decisions</vt:lpstr>
      <vt:lpstr>Avslutande av livsuppehållande behandling</vt:lpstr>
      <vt:lpstr>Avslutande av livsuppehållande behandling</vt:lpstr>
      <vt:lpstr>Vårdbegränsning</vt:lpstr>
      <vt:lpstr>Palliativ sedering</vt:lpstr>
      <vt:lpstr>Palliativ sedering</vt:lpstr>
      <vt:lpstr>Eutanasi</vt:lpstr>
      <vt:lpstr>Assisterat döende</vt:lpstr>
      <vt:lpstr>Nederländerna</vt:lpstr>
      <vt:lpstr>Nederländerna</vt:lpstr>
      <vt:lpstr>Oregon</vt:lpstr>
      <vt:lpstr>Canada</vt:lpstr>
      <vt:lpstr>Sverige</vt:lpstr>
      <vt:lpstr>Värdeargument </vt:lpstr>
      <vt:lpstr>Faktaargument för eutanasi</vt:lpstr>
      <vt:lpstr>Faktaargument för eutanasi</vt:lpstr>
      <vt:lpstr>Faktaargument mot eutanasi</vt:lpstr>
      <vt:lpstr>Faktaargument mot eutanasi</vt:lpstr>
      <vt:lpstr>Faktaargument mot eutanasi</vt:lpstr>
      <vt:lpstr>Faktaargument mot eutanasi</vt:lpstr>
      <vt:lpstr>Faktaargument mot eutanasi</vt:lpstr>
      <vt:lpstr>Faktaargument</vt:lpstr>
      <vt:lpstr>Patientfall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Brytpunktssamtalet</dc:title>
  <dc:creator>Mattias</dc:creator>
  <cp:lastModifiedBy>Mattias</cp:lastModifiedBy>
  <cp:revision>103</cp:revision>
  <dcterms:created xsi:type="dcterms:W3CDTF">2016-10-14T06:25:57Z</dcterms:created>
  <dcterms:modified xsi:type="dcterms:W3CDTF">2018-10-09T20:31:22Z</dcterms:modified>
</cp:coreProperties>
</file>