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5"/>
  </p:notesMasterIdLst>
  <p:sldIdLst>
    <p:sldId id="256" r:id="rId7"/>
    <p:sldId id="329" r:id="rId8"/>
    <p:sldId id="332" r:id="rId9"/>
    <p:sldId id="342" r:id="rId10"/>
    <p:sldId id="2147470940" r:id="rId11"/>
    <p:sldId id="323" r:id="rId12"/>
    <p:sldId id="321" r:id="rId13"/>
    <p:sldId id="344" r:id="rId14"/>
    <p:sldId id="2147470948" r:id="rId15"/>
    <p:sldId id="2147470943" r:id="rId16"/>
    <p:sldId id="324" r:id="rId17"/>
    <p:sldId id="325" r:id="rId18"/>
    <p:sldId id="326" r:id="rId19"/>
    <p:sldId id="327" r:id="rId20"/>
    <p:sldId id="2147470941" r:id="rId21"/>
    <p:sldId id="2147470945" r:id="rId22"/>
    <p:sldId id="328" r:id="rId23"/>
    <p:sldId id="2147470954" r:id="rId24"/>
    <p:sldId id="330" r:id="rId25"/>
    <p:sldId id="340" r:id="rId26"/>
    <p:sldId id="2147470942" r:id="rId27"/>
    <p:sldId id="2147470947" r:id="rId28"/>
    <p:sldId id="2147470946" r:id="rId29"/>
    <p:sldId id="331" r:id="rId30"/>
    <p:sldId id="2147470949" r:id="rId31"/>
    <p:sldId id="2147470950" r:id="rId32"/>
    <p:sldId id="343" r:id="rId33"/>
    <p:sldId id="2147470955"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44890A-6817-80CA-C6C3-CEE358CD6508}" name="Lina Helgerud" initials="LH" userId="S::lina.helgerud@regionvarmland.se::186c8a81-abe9-498a-b321-6f224eb701d8" providerId="AD"/>
  <p188:author id="{0DF51595-76C6-86C2-B22F-CAB3B105D872}" name="Cecilia Nyberg" initials="CN" userId="S::cecilia.nyberg@regionvarmland.se::ccffea21-8d7c-47a3-9397-b8726338f9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CC0"/>
    <a:srgbClr val="D87A6F"/>
    <a:srgbClr val="FCC75A"/>
    <a:srgbClr val="CFABD1"/>
    <a:srgbClr val="E5EA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EEE0E-8C16-4A95-9F0C-F4F10E55CBA6}" v="26" dt="2025-12-16T12:54:23.574"/>
    <p1510:client id="{A70BB1E7-9929-4031-9B9E-956CA95E767C}" v="314" dt="2025-12-16T13:54:25.684"/>
    <p1510:client id="{B6669B12-F843-42BF-B49D-C33C8CBF62AA}" v="97" dt="2025-12-15T15:39:27.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91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B9428-7AAB-462A-944A-C540DDFAB314}" type="datetimeFigureOut">
              <a:rPr lang="sv-SE" smtClean="0"/>
              <a:t>2026-01-27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62F8-D4BA-45E7-9DC6-D11F1F7D87E0}" type="slidenum">
              <a:rPr lang="sv-SE" smtClean="0"/>
              <a:t>‹#›</a:t>
            </a:fld>
            <a:endParaRPr lang="sv-SE"/>
          </a:p>
        </p:txBody>
      </p:sp>
    </p:spTree>
    <p:extLst>
      <p:ext uri="{BB962C8B-B14F-4D97-AF65-F5344CB8AC3E}">
        <p14:creationId xmlns:p14="http://schemas.microsoft.com/office/powerpoint/2010/main" val="147645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an.se/undersokningar/cans-nationella-skolundersokn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ucf.se/publikationer/analysera-lup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ka.nu/radetforframjandeavkommunalaanalyser/analys/stodipraktisktanalysarbete.90235.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ka.nu/radetforframjandeavkommunalaanalyser/analys/stodipraktisktanalysarbete.90235.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68462F8-D4BA-45E7-9DC6-D11F1F7D87E0}" type="slidenum">
              <a:rPr lang="sv-SE" smtClean="0"/>
              <a:t>1</a:t>
            </a:fld>
            <a:endParaRPr lang="sv-SE"/>
          </a:p>
        </p:txBody>
      </p:sp>
    </p:spTree>
    <p:extLst>
      <p:ext uri="{BB962C8B-B14F-4D97-AF65-F5344CB8AC3E}">
        <p14:creationId xmlns:p14="http://schemas.microsoft.com/office/powerpoint/2010/main" val="78758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att en skola ska få en sammanställning ska minst 50 % av eleverna i årskursen har deltagit. Elevernas svar räknas in i kommunen och länets resultat även om skolan inte får en skolrapport.</a:t>
            </a:r>
          </a:p>
          <a:p>
            <a:endParaRPr lang="sv-SE"/>
          </a:p>
          <a:p>
            <a:r>
              <a:rPr lang="sv-SE"/>
              <a:t>Andel elever som svarat annan könstillhörighet redovisas på länsnivå, men gruppen är för liten för att redovisas i resultatfigurerna.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154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705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980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Inför gemensamma tillfällen med fokus att gemensamt jobba utifrån resultaten är det en fördel om alla har fått möjlighet att ta del av resultaten.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492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ni har tillgång till resultaten för de olika skolorna i kommunen finns det skillnader mellan dem?</a:t>
            </a:r>
          </a:p>
          <a:p>
            <a:r>
              <a:rPr lang="sv-SE"/>
              <a:t>Involvera ungdomar – för att försöka förstå resultaten, hur resonerar de, känner de igen sig i svaren, vad tänker de själva om aktiviteter eller sätt att förändra/påverka utvecklingen.</a:t>
            </a:r>
          </a:p>
          <a:p>
            <a:endParaRPr lang="sv-SE"/>
          </a:p>
          <a:p>
            <a:r>
              <a:rPr lang="sv-SE"/>
              <a:t>Luta er mot både nationella kunskapsunderlag och underlag som finns för länet. Utvecklingstendenser är ofta väldigt lika nationellt som lokalt, ni kan även titta på CAN:s nationella kartläggning. Samt deras olika faktablad. (</a:t>
            </a:r>
            <a:r>
              <a:rPr lang="sv-SE">
                <a:hlinkClick r:id="rId3"/>
              </a:rPr>
              <a:t>CAN:s nationella skolundersökning - CAN</a:t>
            </a:r>
            <a:r>
              <a:rPr lang="sv-SE"/>
              <a: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905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68462F8-D4BA-45E7-9DC6-D11F1F7D87E0}" type="slidenum">
              <a:rPr lang="sv-SE" smtClean="0"/>
              <a:t>19</a:t>
            </a:fld>
            <a:endParaRPr lang="sv-SE"/>
          </a:p>
        </p:txBody>
      </p:sp>
    </p:spTree>
    <p:extLst>
      <p:ext uri="{BB962C8B-B14F-4D97-AF65-F5344CB8AC3E}">
        <p14:creationId xmlns:p14="http://schemas.microsoft.com/office/powerpoint/2010/main" val="30447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ea typeface="Calibri"/>
                <a:cs typeface="Calibri"/>
              </a:rPr>
              <a:t>Kolla </a:t>
            </a:r>
            <a:r>
              <a:rPr lang="en-US" err="1">
                <a:latin typeface="Calibri"/>
                <a:ea typeface="Calibri"/>
                <a:cs typeface="Calibri"/>
              </a:rPr>
              <a:t>styrsnurran</a:t>
            </a:r>
            <a:r>
              <a:rPr lang="en-US">
                <a:latin typeface="Calibri"/>
                <a:ea typeface="Calibri"/>
                <a:cs typeface="Calibri"/>
              </a:rPr>
              <a:t> för </a:t>
            </a:r>
            <a:r>
              <a:rPr lang="en-US" err="1">
                <a:latin typeface="Calibri"/>
                <a:ea typeface="Calibri"/>
                <a:cs typeface="Calibri"/>
              </a:rPr>
              <a:t>skrivningar</a:t>
            </a:r>
            <a:r>
              <a:rPr lang="en-US">
                <a:latin typeface="Calibri"/>
                <a:ea typeface="Calibri"/>
                <a:cs typeface="Calibri"/>
              </a:rPr>
              <a:t>...</a:t>
            </a:r>
          </a:p>
          <a:p>
            <a:endParaRPr lang="en-US">
              <a:latin typeface="Calibri"/>
              <a:ea typeface="Calibri"/>
              <a:cs typeface="Calibri"/>
            </a:endParaRPr>
          </a:p>
          <a:p>
            <a:pPr marL="0" indent="0">
              <a:buNone/>
            </a:pPr>
            <a:r>
              <a:rPr lang="sv-SE" sz="1200">
                <a:cs typeface="Arial"/>
              </a:rPr>
              <a:t>Rapporten/presentationen avslutas med en slutsats där intressanta resultat och analysens upptäckter redovisas.</a:t>
            </a:r>
            <a:endParaRPr lang="sv-SE" sz="1200"/>
          </a:p>
          <a:p>
            <a:pPr marL="251460" indent="-251460"/>
            <a:r>
              <a:rPr lang="sv-SE" sz="1200"/>
              <a:t>Vilka slutsatser kan dras av det underlag som finns?</a:t>
            </a:r>
          </a:p>
          <a:p>
            <a:pPr marL="251460" indent="-251460"/>
            <a:r>
              <a:rPr lang="sv-SE" sz="1200"/>
              <a:t>Vad betyder resultaten?</a:t>
            </a:r>
            <a:endParaRPr lang="sv-SE" sz="1200">
              <a:cs typeface="Arial"/>
            </a:endParaRPr>
          </a:p>
          <a:p>
            <a:pPr marL="251460" indent="-251460"/>
            <a:endParaRPr lang="sv-SE" sz="1200">
              <a:cs typeface="Arial"/>
            </a:endParaRPr>
          </a:p>
          <a:p>
            <a:pPr marL="251460" indent="-251460"/>
            <a:r>
              <a:rPr lang="sv-SE" sz="1200">
                <a:cs typeface="Arial"/>
              </a:rPr>
              <a:t>Och vad önskar ni fortsätta att ha fokus på?</a:t>
            </a: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Platshållare för bildnummer 3"/>
          <p:cNvSpPr>
            <a:spLocks noGrp="1"/>
          </p:cNvSpPr>
          <p:nvPr>
            <p:ph type="sldNum" sz="quarter" idx="5"/>
          </p:nvPr>
        </p:nvSpPr>
        <p:spPr/>
        <p:txBody>
          <a:bodyPr/>
          <a:lstStyle/>
          <a:p>
            <a:fld id="{068462F8-D4BA-45E7-9DC6-D11F1F7D87E0}" type="slidenum">
              <a:rPr lang="sv-SE" smtClean="0"/>
              <a:t>23</a:t>
            </a:fld>
            <a:endParaRPr lang="sv-SE"/>
          </a:p>
        </p:txBody>
      </p:sp>
    </p:spTree>
    <p:extLst>
      <p:ext uri="{BB962C8B-B14F-4D97-AF65-F5344CB8AC3E}">
        <p14:creationId xmlns:p14="http://schemas.microsoft.com/office/powerpoint/2010/main" val="4030344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Förbättringsområdena ska vara begripliga för verksamheter som inte är helt insatta i arbetet, tänk tydlighet och avgränsning.</a:t>
            </a:r>
            <a:endParaRPr lang="en-US"/>
          </a:p>
          <a:p>
            <a:endParaRPr lang="en-US">
              <a:latin typeface="Calibri"/>
              <a:ea typeface="Calibri"/>
              <a:cs typeface="Calibri"/>
            </a:endParaRPr>
          </a:p>
        </p:txBody>
      </p:sp>
      <p:sp>
        <p:nvSpPr>
          <p:cNvPr id="4" name="Platshållare för bildnummer 3"/>
          <p:cNvSpPr>
            <a:spLocks noGrp="1"/>
          </p:cNvSpPr>
          <p:nvPr>
            <p:ph type="sldNum" sz="quarter" idx="5"/>
          </p:nvPr>
        </p:nvSpPr>
        <p:spPr/>
        <p:txBody>
          <a:bodyPr/>
          <a:lstStyle/>
          <a:p>
            <a:fld id="{068462F8-D4BA-45E7-9DC6-D11F1F7D87E0}" type="slidenum">
              <a:rPr lang="sv-SE" smtClean="0"/>
              <a:t>24</a:t>
            </a:fld>
            <a:endParaRPr lang="sv-SE"/>
          </a:p>
        </p:txBody>
      </p:sp>
    </p:spTree>
    <p:extLst>
      <p:ext uri="{BB962C8B-B14F-4D97-AF65-F5344CB8AC3E}">
        <p14:creationId xmlns:p14="http://schemas.microsoft.com/office/powerpoint/2010/main" val="394966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32B42-BA84-1668-EDD2-F9634C600A5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DD8F46D-21A4-354A-CF23-1B38E2F4C2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AA8750A-F87D-C592-6B3C-CEDEA50FE08A}"/>
              </a:ext>
            </a:extLst>
          </p:cNvPr>
          <p:cNvSpPr>
            <a:spLocks noGrp="1"/>
          </p:cNvSpPr>
          <p:nvPr>
            <p:ph type="body" idx="1"/>
          </p:nvPr>
        </p:nvSpPr>
        <p:spPr/>
        <p:txBody>
          <a:bodyPr/>
          <a:lstStyle/>
          <a:p>
            <a:r>
              <a:rPr lang="sv-SE"/>
              <a:t>Förbättringsområdena ska vara begripliga för verksamheter som inte är helt insatta i arbetet, tänk tydlighet och avgränsning.</a:t>
            </a:r>
            <a:endParaRPr lang="en-US"/>
          </a:p>
          <a:p>
            <a:endParaRPr lang="en-US">
              <a:latin typeface="Calibri"/>
              <a:ea typeface="Calibri"/>
              <a:cs typeface="Calibri"/>
            </a:endParaRPr>
          </a:p>
        </p:txBody>
      </p:sp>
      <p:sp>
        <p:nvSpPr>
          <p:cNvPr id="4" name="Platshållare för bildnummer 3">
            <a:extLst>
              <a:ext uri="{FF2B5EF4-FFF2-40B4-BE49-F238E27FC236}">
                <a16:creationId xmlns:a16="http://schemas.microsoft.com/office/drawing/2014/main" id="{9EA1F146-D69A-2BBD-35C3-3B9F74233C49}"/>
              </a:ext>
            </a:extLst>
          </p:cNvPr>
          <p:cNvSpPr>
            <a:spLocks noGrp="1"/>
          </p:cNvSpPr>
          <p:nvPr>
            <p:ph type="sldNum" sz="quarter" idx="5"/>
          </p:nvPr>
        </p:nvSpPr>
        <p:spPr/>
        <p:txBody>
          <a:bodyPr/>
          <a:lstStyle/>
          <a:p>
            <a:fld id="{068462F8-D4BA-45E7-9DC6-D11F1F7D87E0}" type="slidenum">
              <a:rPr lang="sv-SE" smtClean="0"/>
              <a:t>25</a:t>
            </a:fld>
            <a:endParaRPr lang="sv-SE"/>
          </a:p>
        </p:txBody>
      </p:sp>
    </p:spTree>
    <p:extLst>
      <p:ext uri="{BB962C8B-B14F-4D97-AF65-F5344CB8AC3E}">
        <p14:creationId xmlns:p14="http://schemas.microsoft.com/office/powerpoint/2010/main" val="3043122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27033-322F-0474-C47B-9F1698FF79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048542-1549-BE67-7553-A76D7843898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7B01FDA-A566-06E3-7FE8-126EA5C145A2}"/>
              </a:ext>
            </a:extLst>
          </p:cNvPr>
          <p:cNvSpPr>
            <a:spLocks noGrp="1"/>
          </p:cNvSpPr>
          <p:nvPr>
            <p:ph type="body" idx="1"/>
          </p:nvPr>
        </p:nvSpPr>
        <p:spPr/>
        <p:txBody>
          <a:bodyPr/>
          <a:lstStyle/>
          <a:p>
            <a:r>
              <a:rPr lang="sv-SE"/>
              <a:t>Förbättringsområdena ska vara begripliga för verksamheter som inte är helt insatta i arbetet, tänk tydlighet och avgränsning.</a:t>
            </a:r>
            <a:endParaRPr lang="en-US"/>
          </a:p>
          <a:p>
            <a:endParaRPr lang="en-US">
              <a:latin typeface="Calibri"/>
              <a:ea typeface="Calibri"/>
              <a:cs typeface="Calibri"/>
            </a:endParaRPr>
          </a:p>
        </p:txBody>
      </p:sp>
      <p:sp>
        <p:nvSpPr>
          <p:cNvPr id="4" name="Platshållare för bildnummer 3">
            <a:extLst>
              <a:ext uri="{FF2B5EF4-FFF2-40B4-BE49-F238E27FC236}">
                <a16:creationId xmlns:a16="http://schemas.microsoft.com/office/drawing/2014/main" id="{A49AED93-770A-6F00-A406-CF6ACD2F1DA8}"/>
              </a:ext>
            </a:extLst>
          </p:cNvPr>
          <p:cNvSpPr>
            <a:spLocks noGrp="1"/>
          </p:cNvSpPr>
          <p:nvPr>
            <p:ph type="sldNum" sz="quarter" idx="5"/>
          </p:nvPr>
        </p:nvSpPr>
        <p:spPr/>
        <p:txBody>
          <a:bodyPr/>
          <a:lstStyle/>
          <a:p>
            <a:fld id="{068462F8-D4BA-45E7-9DC6-D11F1F7D87E0}" type="slidenum">
              <a:rPr lang="sv-SE" smtClean="0"/>
              <a:t>26</a:t>
            </a:fld>
            <a:endParaRPr lang="sv-SE"/>
          </a:p>
        </p:txBody>
      </p:sp>
    </p:spTree>
    <p:extLst>
      <p:ext uri="{BB962C8B-B14F-4D97-AF65-F5344CB8AC3E}">
        <p14:creationId xmlns:p14="http://schemas.microsoft.com/office/powerpoint/2010/main" val="42709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ea typeface="Calibri"/>
                <a:cs typeface="Calibri"/>
              </a:rPr>
              <a:t>Vi </a:t>
            </a:r>
            <a:r>
              <a:rPr lang="en-US" err="1">
                <a:latin typeface="Calibri"/>
                <a:ea typeface="Calibri"/>
                <a:cs typeface="Calibri"/>
              </a:rPr>
              <a:t>har</a:t>
            </a:r>
            <a:r>
              <a:rPr lang="en-US">
                <a:latin typeface="Calibri"/>
                <a:ea typeface="Calibri"/>
                <a:cs typeface="Calibri"/>
              </a:rPr>
              <a:t> I </a:t>
            </a:r>
            <a:r>
              <a:rPr lang="en-US" err="1">
                <a:latin typeface="Calibri"/>
                <a:ea typeface="Calibri"/>
                <a:cs typeface="Calibri"/>
              </a:rPr>
              <a:t>uppdrag</a:t>
            </a:r>
            <a:r>
              <a:rPr lang="en-US">
                <a:latin typeface="Calibri"/>
                <a:ea typeface="Calibri"/>
                <a:cs typeface="Calibri"/>
              </a:rPr>
              <a:t> </a:t>
            </a:r>
            <a:r>
              <a:rPr lang="en-US" err="1">
                <a:latin typeface="Calibri"/>
                <a:ea typeface="Calibri"/>
                <a:cs typeface="Calibri"/>
              </a:rPr>
              <a:t>att</a:t>
            </a:r>
            <a:r>
              <a:rPr lang="en-US">
                <a:latin typeface="Calibri"/>
                <a:ea typeface="Calibri"/>
                <a:cs typeface="Calibri"/>
              </a:rPr>
              <a:t> </a:t>
            </a:r>
            <a:r>
              <a:rPr lang="en-US" err="1">
                <a:latin typeface="Calibri"/>
                <a:ea typeface="Calibri"/>
                <a:cs typeface="Calibri"/>
              </a:rPr>
              <a:t>vara</a:t>
            </a:r>
            <a:r>
              <a:rPr lang="en-US">
                <a:latin typeface="Calibri"/>
                <a:ea typeface="Calibri"/>
                <a:cs typeface="Calibri"/>
              </a:rPr>
              <a:t> </a:t>
            </a:r>
            <a:r>
              <a:rPr lang="en-US" err="1">
                <a:latin typeface="Calibri"/>
                <a:ea typeface="Calibri"/>
                <a:cs typeface="Calibri"/>
              </a:rPr>
              <a:t>stödjande</a:t>
            </a:r>
            <a:r>
              <a:rPr lang="en-US">
                <a:latin typeface="Calibri"/>
                <a:ea typeface="Calibri"/>
                <a:cs typeface="Calibri"/>
              </a:rPr>
              <a:t> och </a:t>
            </a:r>
            <a:r>
              <a:rPr lang="en-US" err="1">
                <a:latin typeface="Calibri"/>
                <a:ea typeface="Calibri"/>
                <a:cs typeface="Calibri"/>
              </a:rPr>
              <a:t>kapacitetsstärkande</a:t>
            </a:r>
            <a:r>
              <a:rPr lang="en-US">
                <a:latin typeface="Calibri"/>
                <a:ea typeface="Calibri"/>
                <a:cs typeface="Calibri"/>
              </a:rPr>
              <a:t>.</a:t>
            </a:r>
          </a:p>
          <a:p>
            <a:pPr marL="171450" indent="-171450">
              <a:buFont typeface="Calibri"/>
              <a:buChar char="-"/>
            </a:pPr>
            <a:r>
              <a:rPr lang="en-US" err="1">
                <a:latin typeface="Calibri"/>
                <a:ea typeface="Calibri"/>
                <a:cs typeface="Calibri"/>
              </a:rPr>
              <a:t>Göra</a:t>
            </a:r>
            <a:r>
              <a:rPr lang="en-US">
                <a:latin typeface="Calibri"/>
                <a:ea typeface="Calibri"/>
                <a:cs typeface="Calibri"/>
              </a:rPr>
              <a:t> </a:t>
            </a:r>
            <a:r>
              <a:rPr lang="en-US" err="1">
                <a:latin typeface="Calibri"/>
                <a:ea typeface="Calibri"/>
                <a:cs typeface="Calibri"/>
              </a:rPr>
              <a:t>resultaten</a:t>
            </a:r>
            <a:r>
              <a:rPr lang="en-US">
                <a:latin typeface="Calibri"/>
                <a:ea typeface="Calibri"/>
                <a:cs typeface="Calibri"/>
              </a:rPr>
              <a:t> till era och </a:t>
            </a:r>
            <a:r>
              <a:rPr lang="en-US" err="1">
                <a:latin typeface="Calibri"/>
                <a:ea typeface="Calibri"/>
                <a:cs typeface="Calibri"/>
              </a:rPr>
              <a:t>koppla</a:t>
            </a:r>
            <a:r>
              <a:rPr lang="en-US">
                <a:latin typeface="Calibri"/>
                <a:ea typeface="Calibri"/>
                <a:cs typeface="Calibri"/>
              </a:rPr>
              <a:t> till era </a:t>
            </a:r>
            <a:r>
              <a:rPr lang="en-US" err="1">
                <a:latin typeface="Calibri"/>
                <a:ea typeface="Calibri"/>
                <a:cs typeface="Calibri"/>
              </a:rPr>
              <a:t>verksamheter</a:t>
            </a:r>
            <a:r>
              <a:rPr lang="en-US">
                <a:latin typeface="Calibri"/>
                <a:ea typeface="Calibri"/>
                <a:cs typeface="Calibri"/>
              </a:rPr>
              <a:t>.</a:t>
            </a:r>
          </a:p>
          <a:p>
            <a:endParaRPr lang="en-US">
              <a:latin typeface="Calibri"/>
              <a:ea typeface="Calibri"/>
              <a:cs typeface="Calibri"/>
            </a:endParaRPr>
          </a:p>
          <a:p>
            <a:r>
              <a:rPr lang="en-US">
                <a:latin typeface="Calibri"/>
                <a:ea typeface="Calibri"/>
                <a:cs typeface="Calibri"/>
              </a:rPr>
              <a:t>En </a:t>
            </a:r>
            <a:r>
              <a:rPr lang="en-US" err="1">
                <a:latin typeface="Calibri"/>
                <a:ea typeface="Calibri"/>
                <a:cs typeface="Calibri"/>
              </a:rPr>
              <a:t>mjuk</a:t>
            </a:r>
            <a:r>
              <a:rPr lang="en-US">
                <a:latin typeface="Calibri"/>
                <a:ea typeface="Calibri"/>
                <a:cs typeface="Calibri"/>
              </a:rPr>
              <a:t> </a:t>
            </a:r>
            <a:r>
              <a:rPr lang="en-US" err="1">
                <a:latin typeface="Calibri"/>
                <a:ea typeface="Calibri"/>
                <a:cs typeface="Calibri"/>
              </a:rPr>
              <a:t>övergång</a:t>
            </a:r>
            <a:r>
              <a:rPr lang="en-US">
                <a:latin typeface="Calibri"/>
                <a:ea typeface="Calibri"/>
                <a:cs typeface="Calibri"/>
              </a:rPr>
              <a:t> till </a:t>
            </a:r>
            <a:r>
              <a:rPr lang="en-US" err="1">
                <a:latin typeface="Calibri"/>
                <a:ea typeface="Calibri"/>
                <a:cs typeface="Calibri"/>
              </a:rPr>
              <a:t>fortsatta</a:t>
            </a:r>
            <a:r>
              <a:rPr lang="en-US">
                <a:latin typeface="Calibri"/>
                <a:ea typeface="Calibri"/>
                <a:cs typeface="Calibri"/>
              </a:rPr>
              <a:t> </a:t>
            </a:r>
            <a:r>
              <a:rPr lang="en-US" err="1">
                <a:latin typeface="Calibri"/>
                <a:ea typeface="Calibri"/>
                <a:cs typeface="Calibri"/>
              </a:rPr>
              <a:t>steg</a:t>
            </a:r>
            <a:endParaRPr lang="en-US">
              <a:latin typeface="Calibri"/>
              <a:ea typeface="Calibri"/>
              <a:cs typeface="Calibri"/>
            </a:endParaRPr>
          </a:p>
          <a:p>
            <a:endParaRPr lang="en-US">
              <a:latin typeface="Calibri"/>
              <a:ea typeface="Calibri"/>
              <a:cs typeface="Calibri"/>
            </a:endParaRPr>
          </a:p>
          <a:p>
            <a:r>
              <a:rPr lang="sv-SE"/>
              <a:t>Förklara varför vi tar fram ett analysstöd och hur kan det användas</a:t>
            </a:r>
          </a:p>
          <a:p>
            <a:pPr marL="0" indent="0">
              <a:buNone/>
            </a:pPr>
            <a:r>
              <a:rPr lang="sv-SE"/>
              <a:t>Inspirationen till det här materialet kommer från </a:t>
            </a:r>
            <a:r>
              <a:rPr lang="sv-SE" err="1"/>
              <a:t>MUCF:s</a:t>
            </a:r>
            <a:r>
              <a:rPr lang="sv-SE"/>
              <a:t> </a:t>
            </a:r>
          </a:p>
          <a:p>
            <a:pPr marL="0" indent="0">
              <a:buNone/>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Att koppla ihop resultaten och identifierade utvecklingsområden med era verksamheter och lokala förutsättningar är en   i syfte att ta arbetet (de ungas svar) ytterligare ett steg. Att ta elevernas svar på allvar och se till att det skapar ett mervärde! </a:t>
            </a:r>
          </a:p>
          <a:p>
            <a:pPr marL="0" indent="0">
              <a:buNone/>
            </a:pPr>
            <a:endParaRPr lang="sv-SE"/>
          </a:p>
        </p:txBody>
      </p:sp>
      <p:sp>
        <p:nvSpPr>
          <p:cNvPr id="4" name="Platshållare för bildnummer 3"/>
          <p:cNvSpPr>
            <a:spLocks noGrp="1"/>
          </p:cNvSpPr>
          <p:nvPr>
            <p:ph type="sldNum" sz="quarter" idx="5"/>
          </p:nvPr>
        </p:nvSpPr>
        <p:spPr/>
        <p:txBody>
          <a:bodyPr/>
          <a:lstStyle/>
          <a:p>
            <a:fld id="{068462F8-D4BA-45E7-9DC6-D11F1F7D87E0}" type="slidenum">
              <a:rPr lang="sv-SE" smtClean="0"/>
              <a:t>2</a:t>
            </a:fld>
            <a:endParaRPr lang="sv-SE"/>
          </a:p>
        </p:txBody>
      </p:sp>
    </p:spTree>
    <p:extLst>
      <p:ext uri="{BB962C8B-B14F-4D97-AF65-F5344CB8AC3E}">
        <p14:creationId xmlns:p14="http://schemas.microsoft.com/office/powerpoint/2010/main" val="121402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Syftet med analysstödet är att stötta användare i processen att tolka resultaten, ta fram lokala underlag och analyser avseende ungas attityder och erfarenhet av alkohol, narkotika, dopning, tobak och spel om pengar samt vara ett stöd för att synliggöra förbättringsområden som kan användas vid diskussioner och beslut av aktiviteter eller åtgärder.</a:t>
            </a:r>
          </a:p>
          <a:p>
            <a:endParaRPr lang="sv-SE"/>
          </a:p>
        </p:txBody>
      </p:sp>
      <p:sp>
        <p:nvSpPr>
          <p:cNvPr id="4" name="Platshållare för bildnummer 3"/>
          <p:cNvSpPr>
            <a:spLocks noGrp="1"/>
          </p:cNvSpPr>
          <p:nvPr>
            <p:ph type="sldNum" sz="quarter" idx="5"/>
          </p:nvPr>
        </p:nvSpPr>
        <p:spPr/>
        <p:txBody>
          <a:bodyPr/>
          <a:lstStyle/>
          <a:p>
            <a:fld id="{068462F8-D4BA-45E7-9DC6-D11F1F7D87E0}" type="slidenum">
              <a:rPr lang="sv-SE" smtClean="0"/>
              <a:t>3</a:t>
            </a:fld>
            <a:endParaRPr lang="sv-SE"/>
          </a:p>
        </p:txBody>
      </p:sp>
    </p:spTree>
    <p:extLst>
      <p:ext uri="{BB962C8B-B14F-4D97-AF65-F5344CB8AC3E}">
        <p14:creationId xmlns:p14="http://schemas.microsoft.com/office/powerpoint/2010/main" val="143569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Källa: </a:t>
            </a:r>
            <a:r>
              <a:rPr lang="sv-SE">
                <a:hlinkClick r:id="rId3"/>
              </a:rPr>
              <a:t>Analysera Lupp | MUCF</a:t>
            </a:r>
          </a:p>
          <a:p>
            <a:endParaRPr lang="sv-SE"/>
          </a:p>
          <a:p>
            <a:r>
              <a:rPr lang="sv-SE"/>
              <a:t>Vart har vi hämtat infon</a:t>
            </a:r>
          </a:p>
          <a:p>
            <a:r>
              <a:rPr lang="sv-SE"/>
              <a:t>Hur är stegen och hur kan en jobba med resultatet  - på egen kammare eller i en grupp med olika kompetenser.</a:t>
            </a:r>
            <a:br>
              <a:rPr lang="sv-SE">
                <a:cs typeface="+mn-lt"/>
              </a:rPr>
            </a:br>
            <a:r>
              <a:rPr lang="sv-SE"/>
              <a:t>Både inför bildspel av presentation av resultat och i arbeten med att tillsammans med andra prioritera och utveckla insatser </a:t>
            </a:r>
            <a:r>
              <a:rPr lang="sv-SE" err="1"/>
              <a:t>öfr</a:t>
            </a:r>
            <a:r>
              <a:rPr lang="sv-SE"/>
              <a:t> att påverka utv.</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189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är syftet med undersökningen Elevers drogvanor, varför den genomförs, och vad den avser att bidra med. </a:t>
            </a:r>
          </a:p>
          <a:p>
            <a:r>
              <a:rPr lang="sv-SE"/>
              <a:t>Finns det ett lokalt syfte inkludera även det här för att säkerställa att den är förankrad i alla berörda nivåer i kommunen. </a:t>
            </a:r>
          </a:p>
          <a:p>
            <a:endParaRPr lang="sv-SE"/>
          </a:p>
          <a:p>
            <a:endParaRPr lang="sv-SE"/>
          </a:p>
        </p:txBody>
      </p:sp>
      <p:sp>
        <p:nvSpPr>
          <p:cNvPr id="4" name="Platshållare för bildnummer 3"/>
          <p:cNvSpPr>
            <a:spLocks noGrp="1"/>
          </p:cNvSpPr>
          <p:nvPr>
            <p:ph type="sldNum" sz="quarter" idx="5"/>
          </p:nvPr>
        </p:nvSpPr>
        <p:spPr/>
        <p:txBody>
          <a:bodyPr/>
          <a:lstStyle/>
          <a:p>
            <a:fld id="{068462F8-D4BA-45E7-9DC6-D11F1F7D87E0}" type="slidenum">
              <a:rPr lang="sv-SE" smtClean="0"/>
              <a:t>5</a:t>
            </a:fld>
            <a:endParaRPr lang="sv-SE"/>
          </a:p>
        </p:txBody>
      </p:sp>
    </p:spTree>
    <p:extLst>
      <p:ext uri="{BB962C8B-B14F-4D97-AF65-F5344CB8AC3E}">
        <p14:creationId xmlns:p14="http://schemas.microsoft.com/office/powerpoint/2010/main" val="317712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är syftet med undersökningen Elevers drogvanor, varför den genomförs, och vad den avser att bidra med. </a:t>
            </a:r>
          </a:p>
          <a:p>
            <a:r>
              <a:rPr lang="sv-SE"/>
              <a:t>Finns det ett lokalt syfte inkludera även det här för att säkerställa att den är förankrad i alla berörda nivåer i kommunen. </a:t>
            </a:r>
          </a:p>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94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 </a:t>
            </a:r>
            <a:r>
              <a:rPr lang="sv-SE" sz="1200" b="0" i="0" u="none" strike="noStrike" kern="1200" baseline="0">
                <a:solidFill>
                  <a:schemeClr val="tx1"/>
                </a:solidFill>
                <a:latin typeface="+mn-lt"/>
                <a:ea typeface="+mn-ea"/>
                <a:cs typeface="+mn-cs"/>
              </a:rPr>
              <a:t>överenskommelse för samverkan kring undersökningen Elevers drogvanor Värmland finns mellan </a:t>
            </a:r>
            <a:r>
              <a:rPr lang="sv-SE"/>
              <a:t>Länsstyrelsen Värmland, Region Värmland och de kommunala skolorna. </a:t>
            </a:r>
            <a:r>
              <a:rPr lang="sv-SE" sz="1200" b="0" i="0" u="none" strike="noStrike" kern="1200" baseline="0">
                <a:solidFill>
                  <a:schemeClr val="tx1"/>
                </a:solidFill>
                <a:latin typeface="+mn-lt"/>
                <a:ea typeface="+mn-ea"/>
                <a:cs typeface="+mn-cs"/>
              </a:rPr>
              <a:t>Samordning och beslut avseende undersökningen sker genom Länssamverkansgruppen för ANDTS- och brottsförebyggande arbete där Polismyndigheten, Tullverket, Länsstyrelsen Värmland, Region Värmland och kommunernas social- och skolförvaltningar ingår.</a:t>
            </a:r>
            <a:endParaRPr lang="sv-SE" b="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90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Källa: </a:t>
            </a:r>
            <a:r>
              <a:rPr lang="sv-SE">
                <a:hlinkClick r:id="rId3"/>
              </a:rPr>
              <a:t>Stöd i praktiskt analysarbete | Rådet för främjande av kommunala analyser | SKR</a:t>
            </a:r>
            <a:r>
              <a:rPr lang="sv-SE"/>
              <a: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75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C9AF4-2EC0-7D3F-D757-73F8B68FC8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DC07F35-5A6A-5081-EE23-57F12E5C59B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7861D8-1FE0-CBBD-0AD1-14277F6FDB71}"/>
              </a:ext>
            </a:extLst>
          </p:cNvPr>
          <p:cNvSpPr>
            <a:spLocks noGrp="1"/>
          </p:cNvSpPr>
          <p:nvPr>
            <p:ph type="body" idx="1"/>
          </p:nvPr>
        </p:nvSpPr>
        <p:spPr/>
        <p:txBody>
          <a:bodyPr/>
          <a:lstStyle/>
          <a:p>
            <a:r>
              <a:rPr lang="sv-SE"/>
              <a:t>Källa: </a:t>
            </a:r>
            <a:r>
              <a:rPr lang="sv-SE">
                <a:hlinkClick r:id="rId3"/>
              </a:rPr>
              <a:t>Stöd i praktiskt analysarbete | Rådet för främjande av kommunala analyser | SKR</a:t>
            </a:r>
            <a:r>
              <a:rPr lang="sv-SE"/>
              <a:t> </a:t>
            </a:r>
          </a:p>
        </p:txBody>
      </p:sp>
      <p:sp>
        <p:nvSpPr>
          <p:cNvPr id="4" name="Platshållare för bildnummer 3">
            <a:extLst>
              <a:ext uri="{FF2B5EF4-FFF2-40B4-BE49-F238E27FC236}">
                <a16:creationId xmlns:a16="http://schemas.microsoft.com/office/drawing/2014/main" id="{D353E68D-F37B-02BF-7BDF-4A4EC151B0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5755-2A94-41E5-BF31-1676CF71EC3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612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2026-01-27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2026-01-27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2026-01-27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2026-01-27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2026-01-27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2026-01-27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2026-01-27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2026-01-27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2026-01-27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2026-01-27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2026-01-27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2026-01-27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2026-01-27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2026-01-27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2026-01-27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regionvarmland.se/vardgivarwebben/samverkan-avtal-och-vardval/folkhalsa/folkhalsa-i-siffror/elevers-drogvanor?c=svid10_2dba85da17ba873fda1d14ab#svid10_2dba85da17ba873fda1d14ab"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se/undersokningar/cans-nationella-skolundersokni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rka.nu/radetforframjandeavkommunalaanalyser/analys/systematisktanalysarbeteochstyrsnurran.90236.html" TargetMode="External"/><Relationship Id="rId2" Type="http://schemas.openxmlformats.org/officeDocument/2006/relationships/hyperlink" Target="https://www.mucf.se/sites/default/files/2017/09/analysera_lupp.pdf"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can.se/undersokningar/cans-nationella-skolundersokning/"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regionvarmland.se/vardgivarwebben/samverkan-avtal-och-vardval/folkhalsa/folkhalsa-i-siffror/elevers-drogvanor?c=svid10_2dba85da17ba873fda1d14ab"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mucf.se/sites/default/files/2017/09/analysera_lupp.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7A6F">
            <a:alpha val="80000"/>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3779781" y="2278808"/>
            <a:ext cx="6203973" cy="2125242"/>
          </a:xfrm>
        </p:spPr>
        <p:txBody>
          <a:bodyPr/>
          <a:lstStyle/>
          <a:p>
            <a:pPr algn="ctr"/>
            <a:r>
              <a:rPr lang="sv-SE" sz="3600">
                <a:solidFill>
                  <a:schemeClr val="bg1">
                    <a:lumMod val="95000"/>
                  </a:schemeClr>
                </a:solidFill>
              </a:rPr>
              <a:t>Analysstöd för</a:t>
            </a:r>
            <a:br>
              <a:rPr lang="sv-SE" sz="3600">
                <a:solidFill>
                  <a:schemeClr val="bg1">
                    <a:lumMod val="95000"/>
                  </a:schemeClr>
                </a:solidFill>
              </a:rPr>
            </a:br>
            <a:r>
              <a:rPr lang="sv-SE" sz="3600">
                <a:solidFill>
                  <a:schemeClr val="bg1">
                    <a:lumMod val="95000"/>
                  </a:schemeClr>
                </a:solidFill>
              </a:rPr>
              <a:t>undersökningen </a:t>
            </a:r>
            <a:br>
              <a:rPr lang="sv-SE" sz="3600">
                <a:solidFill>
                  <a:schemeClr val="bg1">
                    <a:lumMod val="95000"/>
                  </a:schemeClr>
                </a:solidFill>
              </a:rPr>
            </a:br>
            <a:r>
              <a:rPr lang="sv-SE" sz="3600">
                <a:solidFill>
                  <a:schemeClr val="bg1">
                    <a:lumMod val="95000"/>
                  </a:schemeClr>
                </a:solidFill>
              </a:rPr>
              <a:t>Elevers drogvanor</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7A6F">
            <a:alpha val="80000"/>
          </a:srgbClr>
        </a:solidFill>
        <a:effectLst/>
      </p:bgPr>
    </p:bg>
    <p:spTree>
      <p:nvGrpSpPr>
        <p:cNvPr id="1" name="">
          <a:extLst>
            <a:ext uri="{FF2B5EF4-FFF2-40B4-BE49-F238E27FC236}">
              <a16:creationId xmlns:a16="http://schemas.microsoft.com/office/drawing/2014/main" id="{AE4DE638-0458-9603-B4E5-6E2D966F9DB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EB9E561-6760-F77E-7947-9D110DEC77B5}"/>
              </a:ext>
            </a:extLst>
          </p:cNvPr>
          <p:cNvSpPr>
            <a:spLocks noGrp="1"/>
          </p:cNvSpPr>
          <p:nvPr>
            <p:ph type="ctrTitle"/>
          </p:nvPr>
        </p:nvSpPr>
        <p:spPr/>
        <p:txBody>
          <a:bodyPr/>
          <a:lstStyle/>
          <a:p>
            <a:r>
              <a:rPr lang="sv-SE">
                <a:solidFill>
                  <a:schemeClr val="bg1">
                    <a:lumMod val="95000"/>
                  </a:schemeClr>
                </a:solidFill>
                <a:cs typeface="Arial"/>
              </a:rPr>
              <a:t>Steg 2</a:t>
            </a:r>
            <a:br>
              <a:rPr lang="sv-SE">
                <a:solidFill>
                  <a:schemeClr val="bg1">
                    <a:lumMod val="95000"/>
                  </a:schemeClr>
                </a:solidFill>
                <a:cs typeface="Arial"/>
              </a:rPr>
            </a:br>
            <a:r>
              <a:rPr lang="sv-SE">
                <a:solidFill>
                  <a:schemeClr val="bg1">
                    <a:lumMod val="95000"/>
                  </a:schemeClr>
                </a:solidFill>
                <a:cs typeface="Arial"/>
              </a:rPr>
              <a:t>Bearbeta resultatet</a:t>
            </a:r>
            <a:endParaRPr lang="sv-SE">
              <a:solidFill>
                <a:schemeClr val="bg1">
                  <a:lumMod val="95000"/>
                </a:schemeClr>
              </a:solidFill>
            </a:endParaRPr>
          </a:p>
        </p:txBody>
      </p:sp>
      <p:sp>
        <p:nvSpPr>
          <p:cNvPr id="3" name="Underrubrik 2">
            <a:extLst>
              <a:ext uri="{FF2B5EF4-FFF2-40B4-BE49-F238E27FC236}">
                <a16:creationId xmlns:a16="http://schemas.microsoft.com/office/drawing/2014/main" id="{08D84A2B-43D9-F201-F0BE-205EE9990682}"/>
              </a:ext>
            </a:extLst>
          </p:cNvPr>
          <p:cNvSpPr>
            <a:spLocks noGrp="1"/>
          </p:cNvSpPr>
          <p:nvPr>
            <p:ph type="subTitle" idx="1"/>
          </p:nvPr>
        </p:nvSpPr>
        <p:spPr>
          <a:xfrm>
            <a:off x="4255645" y="3804757"/>
            <a:ext cx="5599074" cy="882990"/>
          </a:xfrm>
        </p:spPr>
        <p:txBody>
          <a:bodyPr/>
          <a:lstStyle/>
          <a:p>
            <a:r>
              <a:rPr lang="sv-SE">
                <a:solidFill>
                  <a:schemeClr val="bg1">
                    <a:lumMod val="95000"/>
                  </a:schemeClr>
                </a:solidFill>
                <a:cs typeface="Arial"/>
              </a:rPr>
              <a:t>Det andra steget handlar om att bearbeta underlaget, presentera målgrupp, redovisa resultaten och identifiera skillnader som är intressanta att analysera vidare.</a:t>
            </a:r>
            <a:endParaRPr lang="sv-SE">
              <a:solidFill>
                <a:schemeClr val="bg1">
                  <a:lumMod val="95000"/>
                </a:schemeClr>
              </a:solidFill>
            </a:endParaRPr>
          </a:p>
        </p:txBody>
      </p:sp>
    </p:spTree>
    <p:extLst>
      <p:ext uri="{BB962C8B-B14F-4D97-AF65-F5344CB8AC3E}">
        <p14:creationId xmlns:p14="http://schemas.microsoft.com/office/powerpoint/2010/main" val="379394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5E522-E627-D1FC-FC3E-5589339FCA5C}"/>
              </a:ext>
            </a:extLst>
          </p:cNvPr>
          <p:cNvSpPr>
            <a:spLocks noGrp="1"/>
          </p:cNvSpPr>
          <p:nvPr>
            <p:ph type="title"/>
          </p:nvPr>
        </p:nvSpPr>
        <p:spPr/>
        <p:txBody>
          <a:bodyPr/>
          <a:lstStyle/>
          <a:p>
            <a:pPr algn="ctr"/>
            <a:r>
              <a:rPr lang="sv-SE">
                <a:solidFill>
                  <a:srgbClr val="D87A6F"/>
                </a:solidFill>
              </a:rPr>
              <a:t>Bearbeta</a:t>
            </a:r>
            <a:r>
              <a:rPr lang="sv-SE"/>
              <a:t> resultatet och </a:t>
            </a:r>
            <a:br>
              <a:rPr lang="sv-SE"/>
            </a:br>
            <a:r>
              <a:rPr lang="sv-SE"/>
              <a:t>gör </a:t>
            </a:r>
            <a:r>
              <a:rPr lang="sv-SE">
                <a:solidFill>
                  <a:srgbClr val="D87A6F"/>
                </a:solidFill>
              </a:rPr>
              <a:t>jämförelser</a:t>
            </a:r>
            <a:r>
              <a:rPr lang="sv-SE"/>
              <a:t> </a:t>
            </a:r>
          </a:p>
        </p:txBody>
      </p:sp>
      <p:sp>
        <p:nvSpPr>
          <p:cNvPr id="3" name="Platshållare för text 2">
            <a:extLst>
              <a:ext uri="{FF2B5EF4-FFF2-40B4-BE49-F238E27FC236}">
                <a16:creationId xmlns:a16="http://schemas.microsoft.com/office/drawing/2014/main" id="{E7BF3C17-BC5C-66AA-B148-3EED2FD75975}"/>
              </a:ext>
            </a:extLst>
          </p:cNvPr>
          <p:cNvSpPr>
            <a:spLocks noGrp="1"/>
          </p:cNvSpPr>
          <p:nvPr>
            <p:ph type="body" sz="quarter" idx="13"/>
          </p:nvPr>
        </p:nvSpPr>
        <p:spPr>
          <a:xfrm>
            <a:off x="1910080" y="2297563"/>
            <a:ext cx="7928401" cy="3588437"/>
          </a:xfrm>
          <a:custGeom>
            <a:avLst/>
            <a:gdLst>
              <a:gd name="connsiteX0" fmla="*/ 0 w 7928401"/>
              <a:gd name="connsiteY0" fmla="*/ 0 h 3588437"/>
              <a:gd name="connsiteX1" fmla="*/ 7928401 w 7928401"/>
              <a:gd name="connsiteY1" fmla="*/ 0 h 3588437"/>
              <a:gd name="connsiteX2" fmla="*/ 7928401 w 7928401"/>
              <a:gd name="connsiteY2" fmla="*/ 3588437 h 3588437"/>
              <a:gd name="connsiteX3" fmla="*/ 0 w 7928401"/>
              <a:gd name="connsiteY3" fmla="*/ 3588437 h 3588437"/>
              <a:gd name="connsiteX4" fmla="*/ 0 w 7928401"/>
              <a:gd name="connsiteY4" fmla="*/ 0 h 358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01" h="3588437" fill="none" extrusionOk="0">
                <a:moveTo>
                  <a:pt x="0" y="0"/>
                </a:moveTo>
                <a:cubicBezTo>
                  <a:pt x="2971997" y="-33775"/>
                  <a:pt x="6182097" y="138873"/>
                  <a:pt x="7928401" y="0"/>
                </a:cubicBezTo>
                <a:cubicBezTo>
                  <a:pt x="7854630" y="690009"/>
                  <a:pt x="7772518" y="2223031"/>
                  <a:pt x="7928401" y="3588437"/>
                </a:cubicBezTo>
                <a:cubicBezTo>
                  <a:pt x="5070742" y="3451107"/>
                  <a:pt x="2813495" y="3450581"/>
                  <a:pt x="0" y="3588437"/>
                </a:cubicBezTo>
                <a:cubicBezTo>
                  <a:pt x="152408" y="2788638"/>
                  <a:pt x="73868" y="1783509"/>
                  <a:pt x="0" y="0"/>
                </a:cubicBezTo>
                <a:close/>
              </a:path>
              <a:path w="7928401" h="3588437" stroke="0" extrusionOk="0">
                <a:moveTo>
                  <a:pt x="0" y="0"/>
                </a:moveTo>
                <a:cubicBezTo>
                  <a:pt x="2849889" y="-101487"/>
                  <a:pt x="4620126" y="-162162"/>
                  <a:pt x="7928401" y="0"/>
                </a:cubicBezTo>
                <a:cubicBezTo>
                  <a:pt x="7989114" y="602882"/>
                  <a:pt x="7867329" y="2217038"/>
                  <a:pt x="7928401" y="3588437"/>
                </a:cubicBezTo>
                <a:cubicBezTo>
                  <a:pt x="5832361" y="3638502"/>
                  <a:pt x="2322915" y="3429988"/>
                  <a:pt x="0" y="3588437"/>
                </a:cubicBezTo>
                <a:cubicBezTo>
                  <a:pt x="-24452" y="2856754"/>
                  <a:pt x="-67663" y="1257919"/>
                  <a:pt x="0" y="0"/>
                </a:cubicBezTo>
                <a:close/>
              </a:path>
            </a:pathLst>
          </a:custGeom>
          <a:ln>
            <a:solidFill>
              <a:srgbClr val="D87A6F"/>
            </a:solidFill>
            <a:extLst>
              <a:ext uri="{C807C97D-BFC1-408E-A445-0C87EB9F89A2}">
                <ask:lineSketchStyleProps xmlns:ask="http://schemas.microsoft.com/office/drawing/2018/sketchyshapes" sd="981765707">
                  <ask:type>
                    <ask:lineSketchCurved/>
                  </ask:type>
                </ask:lineSketchStyleProps>
              </a:ext>
            </a:extLst>
          </a:ln>
        </p:spPr>
        <p:txBody>
          <a:bodyPr vert="horz" lIns="91440" tIns="45720" rIns="91440" bIns="45720" rtlCol="0" anchor="t">
            <a:noAutofit/>
          </a:bodyPr>
          <a:lstStyle/>
          <a:p>
            <a:pPr marL="0" indent="0">
              <a:buNone/>
            </a:pPr>
            <a:endParaRPr lang="sv-SE" sz="1000"/>
          </a:p>
          <a:p>
            <a:pPr marL="0" indent="0">
              <a:buNone/>
            </a:pPr>
            <a:r>
              <a:rPr lang="sv-SE" sz="1600"/>
              <a:t>De resultatsammanställningar ni har att utgå från för bearbetning och jämförelser är:</a:t>
            </a:r>
          </a:p>
          <a:p>
            <a:pPr marL="251460" indent="-251460"/>
            <a:r>
              <a:rPr lang="sv-SE" sz="1600"/>
              <a:t>Kommunrapporten och den interaktiva </a:t>
            </a:r>
            <a:r>
              <a:rPr lang="sv-SE" sz="1600" err="1"/>
              <a:t>PowerBI</a:t>
            </a:r>
            <a:r>
              <a:rPr lang="sv-SE" sz="1600"/>
              <a:t> rapporten som finns tillgänglig på </a:t>
            </a:r>
            <a:r>
              <a:rPr lang="sv-SE" sz="1600">
                <a:hlinkClick r:id="rId3"/>
              </a:rPr>
              <a:t>regionens hemsida</a:t>
            </a:r>
            <a:r>
              <a:rPr lang="sv-SE" sz="1600"/>
              <a:t>. Underlagen innehåller grunder för jämförelser utifrån:</a:t>
            </a:r>
            <a:endParaRPr lang="sv-SE" sz="1600">
              <a:cs typeface="Arial"/>
            </a:endParaRPr>
          </a:p>
          <a:p>
            <a:pPr marL="503555" lvl="1" indent="-251460">
              <a:buFont typeface="Courier New" panose="020B0604020202020204" pitchFamily="34" charset="0"/>
              <a:buChar char="-"/>
            </a:pPr>
            <a:r>
              <a:rPr lang="sv-SE" sz="1600"/>
              <a:t>årskurs, kön, kommun, län och nationell nivå samt trender.</a:t>
            </a:r>
            <a:endParaRPr lang="sv-SE" sz="1600">
              <a:cs typeface="Arial"/>
            </a:endParaRPr>
          </a:p>
          <a:p>
            <a:pPr marL="251460" indent="-251460"/>
            <a:r>
              <a:rPr lang="sv-SE" sz="1600"/>
              <a:t>Skolrapporterna ger möjligheter till jämförelser mellan skolor. Skolchef och rektor har tillgång till dessa resultat. </a:t>
            </a:r>
            <a:endParaRPr lang="sv-SE" sz="1600">
              <a:cs typeface="Arial"/>
            </a:endParaRPr>
          </a:p>
          <a:p>
            <a:pPr marL="251460" indent="-251460"/>
            <a:r>
              <a:rPr lang="sv-SE" sz="1600"/>
              <a:t>Jämförelser mellan tjejer och killar redovisas på länsnivå och nationell nivå i rapporterna.</a:t>
            </a:r>
            <a:endParaRPr lang="sv-SE" sz="1600">
              <a:cs typeface="Arial"/>
            </a:endParaRPr>
          </a:p>
        </p:txBody>
      </p:sp>
      <p:sp>
        <p:nvSpPr>
          <p:cNvPr id="13" name="Rektangel: vikt hörn 12">
            <a:extLst>
              <a:ext uri="{FF2B5EF4-FFF2-40B4-BE49-F238E27FC236}">
                <a16:creationId xmlns:a16="http://schemas.microsoft.com/office/drawing/2014/main" id="{1B047AAD-7CFA-3C61-1ADE-D3A8F2FA1A24}"/>
              </a:ext>
            </a:extLst>
          </p:cNvPr>
          <p:cNvSpPr/>
          <p:nvPr/>
        </p:nvSpPr>
        <p:spPr>
          <a:xfrm rot="301302">
            <a:off x="9569437" y="4185001"/>
            <a:ext cx="2436902" cy="2571279"/>
          </a:xfrm>
          <a:prstGeom prst="foldedCorner">
            <a:avLst/>
          </a:prstGeom>
          <a:solidFill>
            <a:srgbClr val="A1C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sv-SE" sz="1400">
              <a:solidFill>
                <a:schemeClr val="tx1"/>
              </a:solidFill>
            </a:endParaRPr>
          </a:p>
          <a:p>
            <a:pPr lvl="0" algn="ctr">
              <a:defRPr/>
            </a:pPr>
            <a:r>
              <a:rPr lang="sv-SE" sz="1600">
                <a:solidFill>
                  <a:schemeClr val="tx1"/>
                </a:solidFill>
                <a:latin typeface="Times New Roman" panose="02020603050405020304" pitchFamily="18" charset="0"/>
                <a:cs typeface="Times New Roman" panose="02020603050405020304" pitchFamily="18" charset="0"/>
              </a:rPr>
              <a:t>Observera!</a:t>
            </a:r>
          </a:p>
          <a:p>
            <a:pPr lvl="0" algn="ctr">
              <a:defRPr/>
            </a:pPr>
            <a:r>
              <a:rPr lang="sv-SE" sz="1400">
                <a:solidFill>
                  <a:schemeClr val="tx1"/>
                </a:solidFill>
                <a:latin typeface="Times New Roman" panose="02020603050405020304" pitchFamily="18" charset="0"/>
                <a:cs typeface="Times New Roman" panose="02020603050405020304" pitchFamily="18" charset="0"/>
              </a:rPr>
              <a:t>Det brukar vara små grupper som anger annan könstillhörighet som alternativ. Om gruppen redovisas finns en risk att identifiera dessa individer och därmed kränka deras anonymitet och integritet</a:t>
            </a:r>
            <a:r>
              <a:rPr lang="sv-SE" sz="1400">
                <a:solidFill>
                  <a:schemeClr val="tx1"/>
                </a:solidFill>
              </a:rPr>
              <a:t>.</a:t>
            </a:r>
          </a:p>
        </p:txBody>
      </p:sp>
      <p:sp>
        <p:nvSpPr>
          <p:cNvPr id="14" name="Ellips 13">
            <a:extLst>
              <a:ext uri="{FF2B5EF4-FFF2-40B4-BE49-F238E27FC236}">
                <a16:creationId xmlns:a16="http://schemas.microsoft.com/office/drawing/2014/main" id="{EF7FDA94-E4ED-A793-1C26-A9F2A83311F2}"/>
              </a:ext>
            </a:extLst>
          </p:cNvPr>
          <p:cNvSpPr/>
          <p:nvPr/>
        </p:nvSpPr>
        <p:spPr>
          <a:xfrm>
            <a:off x="601883" y="387549"/>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a:t>
            </a:r>
            <a:r>
              <a:rPr lang="sv-SE" sz="1200">
                <a:solidFill>
                  <a:schemeClr val="bg1">
                    <a:lumMod val="95000"/>
                  </a:schemeClr>
                </a:solidFill>
                <a:cs typeface="Arial"/>
              </a:rPr>
              <a:t> </a:t>
            </a:r>
            <a:r>
              <a:rPr lang="sv-SE" sz="1200">
                <a:solidFill>
                  <a:schemeClr val="bg2">
                    <a:lumMod val="50000"/>
                  </a:schemeClr>
                </a:solidFill>
                <a:cs typeface="Arial"/>
              </a:rPr>
              <a:t>2</a:t>
            </a:r>
            <a:br>
              <a:rPr lang="sv-SE" sz="1200">
                <a:solidFill>
                  <a:schemeClr val="bg2">
                    <a:lumMod val="50000"/>
                  </a:schemeClr>
                </a:solidFill>
                <a:cs typeface="Arial"/>
              </a:rPr>
            </a:br>
            <a:r>
              <a:rPr lang="sv-SE" sz="1200">
                <a:solidFill>
                  <a:schemeClr val="bg2">
                    <a:lumMod val="50000"/>
                  </a:schemeClr>
                </a:solidFill>
                <a:cs typeface="Arial"/>
              </a:rPr>
              <a:t>Bearbeta resultatet</a:t>
            </a:r>
            <a:endParaRPr lang="sv-SE" sz="1200">
              <a:solidFill>
                <a:schemeClr val="bg2">
                  <a:lumMod val="50000"/>
                </a:schemeClr>
              </a:solidFill>
            </a:endParaRPr>
          </a:p>
        </p:txBody>
      </p:sp>
    </p:spTree>
    <p:extLst>
      <p:ext uri="{BB962C8B-B14F-4D97-AF65-F5344CB8AC3E}">
        <p14:creationId xmlns:p14="http://schemas.microsoft.com/office/powerpoint/2010/main" val="130705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CD6D15-68D8-5394-532C-5A8B02BE87EF}"/>
              </a:ext>
            </a:extLst>
          </p:cNvPr>
          <p:cNvSpPr>
            <a:spLocks noGrp="1"/>
          </p:cNvSpPr>
          <p:nvPr>
            <p:ph type="title"/>
          </p:nvPr>
        </p:nvSpPr>
        <p:spPr/>
        <p:txBody>
          <a:bodyPr/>
          <a:lstStyle/>
          <a:p>
            <a:r>
              <a:rPr lang="sv-SE"/>
              <a:t>Några </a:t>
            </a:r>
            <a:r>
              <a:rPr lang="sv-SE">
                <a:solidFill>
                  <a:srgbClr val="D87A6F"/>
                </a:solidFill>
              </a:rPr>
              <a:t>medskick</a:t>
            </a:r>
            <a:r>
              <a:rPr lang="sv-SE"/>
              <a:t> och </a:t>
            </a:r>
            <a:r>
              <a:rPr lang="sv-SE">
                <a:solidFill>
                  <a:srgbClr val="D87A6F"/>
                </a:solidFill>
              </a:rPr>
              <a:t>tips</a:t>
            </a:r>
          </a:p>
        </p:txBody>
      </p:sp>
      <p:sp>
        <p:nvSpPr>
          <p:cNvPr id="3" name="Platshållare för text 2">
            <a:extLst>
              <a:ext uri="{FF2B5EF4-FFF2-40B4-BE49-F238E27FC236}">
                <a16:creationId xmlns:a16="http://schemas.microsoft.com/office/drawing/2014/main" id="{B7740EF4-E846-B9A5-AA70-E366860A19E6}"/>
              </a:ext>
            </a:extLst>
          </p:cNvPr>
          <p:cNvSpPr>
            <a:spLocks noGrp="1"/>
          </p:cNvSpPr>
          <p:nvPr>
            <p:ph type="body" sz="quarter" idx="13"/>
          </p:nvPr>
        </p:nvSpPr>
        <p:spPr>
          <a:xfrm>
            <a:off x="2496809" y="2482849"/>
            <a:ext cx="7200000" cy="3403151"/>
          </a:xfrm>
        </p:spPr>
        <p:txBody>
          <a:bodyPr vert="horz" lIns="91440" tIns="45720" rIns="91440" bIns="45720" rtlCol="0" anchor="t">
            <a:noAutofit/>
          </a:bodyPr>
          <a:lstStyle/>
          <a:p>
            <a:pPr marL="251460" indent="-251460"/>
            <a:r>
              <a:rPr lang="sv-SE" sz="1600">
                <a:cs typeface="Arial"/>
              </a:rPr>
              <a:t>Utöver jämförelserna som nämndes på föregående sida kan det också vara intressant att titta på </a:t>
            </a:r>
            <a:r>
              <a:rPr lang="sv-SE" sz="1600">
                <a:solidFill>
                  <a:srgbClr val="D87A6F"/>
                </a:solidFill>
                <a:cs typeface="Arial"/>
              </a:rPr>
              <a:t>hur vanligt </a:t>
            </a:r>
            <a:r>
              <a:rPr lang="sv-SE" sz="1600">
                <a:cs typeface="Arial"/>
              </a:rPr>
              <a:t>något är, till exempel hur </a:t>
            </a:r>
            <a:r>
              <a:rPr lang="sv-SE" sz="1600">
                <a:solidFill>
                  <a:srgbClr val="D87A6F"/>
                </a:solidFill>
                <a:cs typeface="Arial"/>
              </a:rPr>
              <a:t>fördelningen</a:t>
            </a:r>
            <a:r>
              <a:rPr lang="sv-SE" sz="1600">
                <a:cs typeface="Arial"/>
              </a:rPr>
              <a:t> ser ut.</a:t>
            </a:r>
          </a:p>
          <a:p>
            <a:pPr marL="251460" indent="-251460"/>
            <a:r>
              <a:rPr lang="sv-SE" sz="1600">
                <a:solidFill>
                  <a:srgbClr val="D87A6F"/>
                </a:solidFill>
              </a:rPr>
              <a:t>Svarsfrekvensen</a:t>
            </a:r>
            <a:r>
              <a:rPr lang="sv-SE" sz="1600"/>
              <a:t> är viktig för att säga något om skolans resultat är jämförbart med tidigare års undersökningar. Och om resultaten är representativa för eleverna på skolan.</a:t>
            </a:r>
          </a:p>
          <a:p>
            <a:pPr marL="251460" indent="-251460"/>
            <a:r>
              <a:rPr lang="sv-SE" sz="1600">
                <a:cs typeface="Arial"/>
              </a:rPr>
              <a:t>När resultat från ett </a:t>
            </a:r>
            <a:r>
              <a:rPr lang="sv-SE" sz="1600">
                <a:solidFill>
                  <a:srgbClr val="D87A6F"/>
                </a:solidFill>
              </a:rPr>
              <a:t>litet elevunderlag</a:t>
            </a:r>
            <a:r>
              <a:rPr lang="sv-SE" sz="1600">
                <a:cs typeface="Arial"/>
              </a:rPr>
              <a:t> redovisas i procent är siffrorna mer osäkra. Resultaten ska då tolkas med viss försiktighet.</a:t>
            </a:r>
          </a:p>
        </p:txBody>
      </p:sp>
      <p:pic>
        <p:nvPicPr>
          <p:cNvPr id="7" name="Bild 6" descr="Ljus på kontur">
            <a:extLst>
              <a:ext uri="{FF2B5EF4-FFF2-40B4-BE49-F238E27FC236}">
                <a16:creationId xmlns:a16="http://schemas.microsoft.com/office/drawing/2014/main" id="{CE9EA2F7-FC62-F838-CC62-D9DBE8711A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3388" y="580162"/>
            <a:ext cx="2061438" cy="2061438"/>
          </a:xfrm>
          <a:prstGeom prst="rect">
            <a:avLst/>
          </a:prstGeom>
        </p:spPr>
      </p:pic>
      <p:sp>
        <p:nvSpPr>
          <p:cNvPr id="8" name="Ellips 7">
            <a:extLst>
              <a:ext uri="{FF2B5EF4-FFF2-40B4-BE49-F238E27FC236}">
                <a16:creationId xmlns:a16="http://schemas.microsoft.com/office/drawing/2014/main" id="{BA4261F1-C92C-58D0-7825-F03D01F121A5}"/>
              </a:ext>
            </a:extLst>
          </p:cNvPr>
          <p:cNvSpPr/>
          <p:nvPr/>
        </p:nvSpPr>
        <p:spPr>
          <a:xfrm>
            <a:off x="601883" y="387549"/>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a:t>
            </a:r>
            <a:r>
              <a:rPr lang="sv-SE" sz="1200">
                <a:solidFill>
                  <a:schemeClr val="bg1">
                    <a:lumMod val="95000"/>
                  </a:schemeClr>
                </a:solidFill>
                <a:cs typeface="Arial"/>
              </a:rPr>
              <a:t> </a:t>
            </a:r>
            <a:r>
              <a:rPr lang="sv-SE" sz="1200">
                <a:solidFill>
                  <a:schemeClr val="bg2">
                    <a:lumMod val="50000"/>
                  </a:schemeClr>
                </a:solidFill>
                <a:cs typeface="Arial"/>
              </a:rPr>
              <a:t>2</a:t>
            </a:r>
            <a:br>
              <a:rPr lang="sv-SE" sz="1200">
                <a:solidFill>
                  <a:schemeClr val="bg2">
                    <a:lumMod val="50000"/>
                  </a:schemeClr>
                </a:solidFill>
                <a:cs typeface="Arial"/>
              </a:rPr>
            </a:br>
            <a:r>
              <a:rPr lang="sv-SE" sz="1200">
                <a:solidFill>
                  <a:schemeClr val="bg2">
                    <a:lumMod val="50000"/>
                  </a:schemeClr>
                </a:solidFill>
                <a:cs typeface="Arial"/>
              </a:rPr>
              <a:t>Bearbeta resultatet</a:t>
            </a:r>
            <a:endParaRPr lang="sv-SE" sz="1200">
              <a:solidFill>
                <a:schemeClr val="bg2">
                  <a:lumMod val="50000"/>
                </a:schemeClr>
              </a:solidFill>
            </a:endParaRPr>
          </a:p>
        </p:txBody>
      </p:sp>
    </p:spTree>
    <p:extLst>
      <p:ext uri="{BB962C8B-B14F-4D97-AF65-F5344CB8AC3E}">
        <p14:creationId xmlns:p14="http://schemas.microsoft.com/office/powerpoint/2010/main" val="47238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C917A33-7254-0C2F-642F-29955D4B251D}"/>
              </a:ext>
            </a:extLst>
          </p:cNvPr>
          <p:cNvSpPr>
            <a:spLocks noGrp="1"/>
          </p:cNvSpPr>
          <p:nvPr>
            <p:ph type="title"/>
          </p:nvPr>
        </p:nvSpPr>
        <p:spPr>
          <a:xfrm>
            <a:off x="1773496" y="972000"/>
            <a:ext cx="8640000" cy="1325563"/>
          </a:xfrm>
        </p:spPr>
        <p:txBody>
          <a:bodyPr anchor="b">
            <a:normAutofit/>
          </a:bodyPr>
          <a:lstStyle/>
          <a:p>
            <a:pPr algn="ctr"/>
            <a:r>
              <a:rPr lang="sv-SE">
                <a:solidFill>
                  <a:srgbClr val="D87A6F"/>
                </a:solidFill>
              </a:rPr>
              <a:t>Sammanställa</a:t>
            </a:r>
            <a:r>
              <a:rPr lang="sv-SE"/>
              <a:t> allt underlag </a:t>
            </a:r>
            <a:br>
              <a:rPr lang="sv-SE"/>
            </a:br>
            <a:r>
              <a:rPr lang="sv-SE"/>
              <a:t>eller något/några temaområden</a:t>
            </a:r>
          </a:p>
        </p:txBody>
      </p:sp>
      <p:sp>
        <p:nvSpPr>
          <p:cNvPr id="3" name="Platshållare för text 2">
            <a:extLst>
              <a:ext uri="{FF2B5EF4-FFF2-40B4-BE49-F238E27FC236}">
                <a16:creationId xmlns:a16="http://schemas.microsoft.com/office/drawing/2014/main" id="{D8037ED5-BC5E-DE53-742A-D2D6B63C1400}"/>
              </a:ext>
            </a:extLst>
          </p:cNvPr>
          <p:cNvSpPr>
            <a:spLocks noGrp="1"/>
          </p:cNvSpPr>
          <p:nvPr>
            <p:ph sz="half" idx="1"/>
          </p:nvPr>
        </p:nvSpPr>
        <p:spPr>
          <a:xfrm>
            <a:off x="1284790" y="2483999"/>
            <a:ext cx="4628706" cy="4059041"/>
          </a:xfrm>
        </p:spPr>
        <p:txBody>
          <a:bodyPr vert="horz" lIns="91440" tIns="45720" rIns="91440" bIns="45720" rtlCol="0" anchor="t">
            <a:noAutofit/>
          </a:bodyPr>
          <a:lstStyle/>
          <a:p>
            <a:pPr marL="0" indent="0">
              <a:buNone/>
            </a:pPr>
            <a:r>
              <a:rPr lang="sv-SE" sz="1600"/>
              <a:t>Nu handlar det om att sammanställa det underlag som är relevant för er och det uppdrag ni har – och framförallt </a:t>
            </a:r>
            <a:r>
              <a:rPr lang="sv-SE" sz="1600">
                <a:solidFill>
                  <a:srgbClr val="D87A6F"/>
                </a:solidFill>
              </a:rPr>
              <a:t>göra materialet till ert eget!</a:t>
            </a:r>
            <a:br>
              <a:rPr lang="sv-SE" sz="1600">
                <a:solidFill>
                  <a:srgbClr val="D87A6F"/>
                </a:solidFill>
              </a:rPr>
            </a:br>
            <a:endParaRPr lang="sv-SE" sz="1600"/>
          </a:p>
          <a:p>
            <a:pPr marL="251460" indent="-251460"/>
            <a:r>
              <a:rPr lang="sv-SE" sz="1600"/>
              <a:t>Använd både kommunrapporten och den interaktiva Power BI- rapporten för att skapa ett </a:t>
            </a:r>
            <a:r>
              <a:rPr lang="sv-SE" sz="1600">
                <a:solidFill>
                  <a:srgbClr val="D87A6F"/>
                </a:solidFill>
              </a:rPr>
              <a:t>användbart</a:t>
            </a:r>
            <a:r>
              <a:rPr lang="sv-SE" sz="1600"/>
              <a:t> och </a:t>
            </a:r>
            <a:r>
              <a:rPr lang="sv-SE" sz="1600">
                <a:solidFill>
                  <a:srgbClr val="D87A6F"/>
                </a:solidFill>
              </a:rPr>
              <a:t>nyanserat </a:t>
            </a:r>
            <a:r>
              <a:rPr lang="sv-SE" sz="1600"/>
              <a:t>underlag. </a:t>
            </a:r>
            <a:endParaRPr lang="sv-SE" sz="1600">
              <a:cs typeface="Arial"/>
            </a:endParaRPr>
          </a:p>
          <a:p>
            <a:pPr marL="0" indent="0">
              <a:buNone/>
            </a:pPr>
            <a:endParaRPr lang="sv-SE" sz="1600"/>
          </a:p>
          <a:p>
            <a:pPr marL="0" indent="0">
              <a:buNone/>
            </a:pPr>
            <a:r>
              <a:rPr lang="sv-SE" sz="1600"/>
              <a:t>Ett tips är att testa lite olika varianter av jämförelser, och sätt att visualisera resultaten för att hitta en form som är till mest nytta för er.</a:t>
            </a:r>
          </a:p>
          <a:p>
            <a:pPr marL="0" indent="0">
              <a:buNone/>
            </a:pPr>
            <a:endParaRPr lang="sv-SE" sz="1600"/>
          </a:p>
          <a:p>
            <a:pPr marL="0" indent="0">
              <a:buNone/>
            </a:pPr>
            <a:endParaRPr lang="sv-SE" sz="1600"/>
          </a:p>
        </p:txBody>
      </p:sp>
      <p:pic>
        <p:nvPicPr>
          <p:cNvPr id="7" name="Platshållare för bild 6" descr="En bild som visar text, skärmbild, Teckensnitt, linje&#10;&#10;AI-genererat innehåll kan vara felaktigt.">
            <a:extLst>
              <a:ext uri="{FF2B5EF4-FFF2-40B4-BE49-F238E27FC236}">
                <a16:creationId xmlns:a16="http://schemas.microsoft.com/office/drawing/2014/main" id="{F449A220-8C1F-F9E3-3061-256A1166465E}"/>
              </a:ext>
            </a:extLst>
          </p:cNvPr>
          <p:cNvPicPr>
            <a:picLocks noGrp="1" noChangeAspect="1"/>
          </p:cNvPicPr>
          <p:nvPr>
            <p:ph sz="half" idx="2"/>
          </p:nvPr>
        </p:nvPicPr>
        <p:blipFill>
          <a:blip r:embed="rId3"/>
          <a:stretch/>
        </p:blipFill>
        <p:spPr>
          <a:xfrm>
            <a:off x="5913496" y="2484000"/>
            <a:ext cx="5278020" cy="2982080"/>
          </a:xfrm>
          <a:prstGeom prst="rect">
            <a:avLst/>
          </a:prstGeom>
          <a:noFill/>
        </p:spPr>
      </p:pic>
      <p:sp>
        <p:nvSpPr>
          <p:cNvPr id="2" name="Ellips 1">
            <a:extLst>
              <a:ext uri="{FF2B5EF4-FFF2-40B4-BE49-F238E27FC236}">
                <a16:creationId xmlns:a16="http://schemas.microsoft.com/office/drawing/2014/main" id="{29CFBEB8-A2C2-81EA-496A-ECE0CFB5B286}"/>
              </a:ext>
            </a:extLst>
          </p:cNvPr>
          <p:cNvSpPr/>
          <p:nvPr/>
        </p:nvSpPr>
        <p:spPr>
          <a:xfrm>
            <a:off x="544010" y="201112"/>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a:t>
            </a:r>
            <a:r>
              <a:rPr lang="sv-SE" sz="1200">
                <a:solidFill>
                  <a:schemeClr val="bg1">
                    <a:lumMod val="95000"/>
                  </a:schemeClr>
                </a:solidFill>
                <a:cs typeface="Arial"/>
              </a:rPr>
              <a:t> </a:t>
            </a:r>
            <a:r>
              <a:rPr lang="sv-SE" sz="1200">
                <a:solidFill>
                  <a:schemeClr val="bg2">
                    <a:lumMod val="50000"/>
                  </a:schemeClr>
                </a:solidFill>
                <a:cs typeface="Arial"/>
              </a:rPr>
              <a:t>2</a:t>
            </a:r>
            <a:br>
              <a:rPr lang="sv-SE" sz="1200">
                <a:solidFill>
                  <a:schemeClr val="bg2">
                    <a:lumMod val="50000"/>
                  </a:schemeClr>
                </a:solidFill>
                <a:cs typeface="Arial"/>
              </a:rPr>
            </a:br>
            <a:r>
              <a:rPr lang="sv-SE" sz="1200">
                <a:solidFill>
                  <a:schemeClr val="bg2">
                    <a:lumMod val="50000"/>
                  </a:schemeClr>
                </a:solidFill>
                <a:cs typeface="Arial"/>
              </a:rPr>
              <a:t>Bearbeta resultatet</a:t>
            </a:r>
            <a:endParaRPr lang="sv-SE" sz="1200">
              <a:solidFill>
                <a:schemeClr val="bg2">
                  <a:lumMod val="50000"/>
                </a:schemeClr>
              </a:solidFill>
            </a:endParaRPr>
          </a:p>
        </p:txBody>
      </p:sp>
    </p:spTree>
    <p:extLst>
      <p:ext uri="{BB962C8B-B14F-4D97-AF65-F5344CB8AC3E}">
        <p14:creationId xmlns:p14="http://schemas.microsoft.com/office/powerpoint/2010/main" val="190841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3A5C50-6913-08D0-86EF-BD9BE0179AFE}"/>
              </a:ext>
            </a:extLst>
          </p:cNvPr>
          <p:cNvSpPr>
            <a:spLocks noGrp="1"/>
          </p:cNvSpPr>
          <p:nvPr>
            <p:ph type="title"/>
          </p:nvPr>
        </p:nvSpPr>
        <p:spPr/>
        <p:txBody>
          <a:bodyPr/>
          <a:lstStyle/>
          <a:p>
            <a:r>
              <a:rPr lang="sv-SE"/>
              <a:t>Finns det </a:t>
            </a:r>
            <a:r>
              <a:rPr lang="sv-SE">
                <a:solidFill>
                  <a:srgbClr val="D87A6F"/>
                </a:solidFill>
              </a:rPr>
              <a:t>skillnader</a:t>
            </a:r>
            <a:r>
              <a:rPr lang="sv-SE"/>
              <a:t> i resultatet?</a:t>
            </a:r>
          </a:p>
        </p:txBody>
      </p:sp>
      <p:sp>
        <p:nvSpPr>
          <p:cNvPr id="3" name="Platshållare för text 2">
            <a:extLst>
              <a:ext uri="{FF2B5EF4-FFF2-40B4-BE49-F238E27FC236}">
                <a16:creationId xmlns:a16="http://schemas.microsoft.com/office/drawing/2014/main" id="{D78478F9-DD67-0B3D-782D-0166969B097E}"/>
              </a:ext>
            </a:extLst>
          </p:cNvPr>
          <p:cNvSpPr>
            <a:spLocks noGrp="1"/>
          </p:cNvSpPr>
          <p:nvPr>
            <p:ph type="body" sz="quarter" idx="13"/>
          </p:nvPr>
        </p:nvSpPr>
        <p:spPr>
          <a:xfrm>
            <a:off x="2496809" y="2482849"/>
            <a:ext cx="7200000" cy="3559135"/>
          </a:xfrm>
        </p:spPr>
        <p:txBody>
          <a:bodyPr vert="horz" lIns="91440" tIns="45720" rIns="91440" bIns="45720" rtlCol="0" anchor="t">
            <a:noAutofit/>
          </a:bodyPr>
          <a:lstStyle/>
          <a:p>
            <a:pPr marL="0" indent="0">
              <a:buNone/>
            </a:pPr>
            <a:r>
              <a:rPr lang="sv-SE" sz="1600"/>
              <a:t>Här är några frågeställningar ni kan ställa till materialet och de resultatet ni valt att sätta samman:</a:t>
            </a:r>
          </a:p>
          <a:p>
            <a:pPr marL="251460" indent="-251460"/>
            <a:r>
              <a:rPr lang="sv-SE" sz="1600"/>
              <a:t>Vad är det som statistiken </a:t>
            </a:r>
            <a:r>
              <a:rPr lang="sv-SE" sz="1600">
                <a:solidFill>
                  <a:srgbClr val="D87A6F"/>
                </a:solidFill>
              </a:rPr>
              <a:t>faktiskt</a:t>
            </a:r>
            <a:r>
              <a:rPr lang="sv-SE" sz="1600"/>
              <a:t> berättar?</a:t>
            </a:r>
            <a:endParaRPr lang="sv-SE" sz="1600">
              <a:cs typeface="Arial"/>
            </a:endParaRPr>
          </a:p>
          <a:p>
            <a:pPr marL="251460" indent="-251460"/>
            <a:r>
              <a:rPr lang="sv-SE" sz="1600"/>
              <a:t>Finns det något statistiken </a:t>
            </a:r>
            <a:r>
              <a:rPr lang="sv-SE" sz="1600">
                <a:solidFill>
                  <a:srgbClr val="D87A6F"/>
                </a:solidFill>
              </a:rPr>
              <a:t>inte</a:t>
            </a:r>
            <a:r>
              <a:rPr lang="sv-SE" sz="1600"/>
              <a:t> berättar?</a:t>
            </a:r>
            <a:endParaRPr lang="sv-SE" sz="1600">
              <a:cs typeface="Arial"/>
            </a:endParaRPr>
          </a:p>
          <a:p>
            <a:pPr marL="251460" indent="-251460"/>
            <a:r>
              <a:rPr lang="sv-SE" sz="1600"/>
              <a:t>Finns det skillnader </a:t>
            </a:r>
            <a:r>
              <a:rPr lang="sv-SE" sz="1600">
                <a:solidFill>
                  <a:srgbClr val="D87A6F"/>
                </a:solidFill>
              </a:rPr>
              <a:t>mellan</a:t>
            </a:r>
            <a:r>
              <a:rPr lang="sv-SE" sz="1600"/>
              <a:t> olika grupper?</a:t>
            </a:r>
            <a:endParaRPr lang="sv-SE" sz="1600">
              <a:cs typeface="Arial"/>
            </a:endParaRPr>
          </a:p>
          <a:p>
            <a:pPr marL="251460" indent="-251460"/>
            <a:r>
              <a:rPr lang="sv-SE" sz="1600"/>
              <a:t>Visar skillnaderna något ni </a:t>
            </a:r>
            <a:r>
              <a:rPr lang="sv-SE" sz="1600">
                <a:solidFill>
                  <a:srgbClr val="D87A6F"/>
                </a:solidFill>
              </a:rPr>
              <a:t>inte tänkt </a:t>
            </a:r>
            <a:r>
              <a:rPr lang="sv-SE" sz="1600"/>
              <a:t>på tidigare?</a:t>
            </a:r>
            <a:endParaRPr lang="sv-SE" sz="1600">
              <a:cs typeface="Arial"/>
            </a:endParaRPr>
          </a:p>
          <a:p>
            <a:pPr marL="0" indent="0">
              <a:buNone/>
            </a:pPr>
            <a:endParaRPr lang="sv-SE" sz="1600"/>
          </a:p>
        </p:txBody>
      </p:sp>
      <p:sp>
        <p:nvSpPr>
          <p:cNvPr id="4" name="Ellips 3">
            <a:extLst>
              <a:ext uri="{FF2B5EF4-FFF2-40B4-BE49-F238E27FC236}">
                <a16:creationId xmlns:a16="http://schemas.microsoft.com/office/drawing/2014/main" id="{4A9E99FB-84F2-D260-3AA3-4337BFFBB492}"/>
              </a:ext>
            </a:extLst>
          </p:cNvPr>
          <p:cNvSpPr/>
          <p:nvPr/>
        </p:nvSpPr>
        <p:spPr>
          <a:xfrm>
            <a:off x="601883" y="387549"/>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a:t>
            </a:r>
            <a:r>
              <a:rPr lang="sv-SE" sz="1200">
                <a:solidFill>
                  <a:schemeClr val="bg1">
                    <a:lumMod val="95000"/>
                  </a:schemeClr>
                </a:solidFill>
                <a:cs typeface="Arial"/>
              </a:rPr>
              <a:t> </a:t>
            </a:r>
            <a:r>
              <a:rPr lang="sv-SE" sz="1200">
                <a:solidFill>
                  <a:schemeClr val="bg2">
                    <a:lumMod val="50000"/>
                  </a:schemeClr>
                </a:solidFill>
                <a:cs typeface="Arial"/>
              </a:rPr>
              <a:t>2</a:t>
            </a:r>
            <a:br>
              <a:rPr lang="sv-SE" sz="1200">
                <a:solidFill>
                  <a:schemeClr val="bg2">
                    <a:lumMod val="50000"/>
                  </a:schemeClr>
                </a:solidFill>
                <a:cs typeface="Arial"/>
              </a:rPr>
            </a:br>
            <a:r>
              <a:rPr lang="sv-SE" sz="1200">
                <a:solidFill>
                  <a:schemeClr val="bg2">
                    <a:lumMod val="50000"/>
                  </a:schemeClr>
                </a:solidFill>
                <a:cs typeface="Arial"/>
              </a:rPr>
              <a:t>Bearbeta resultatet</a:t>
            </a:r>
            <a:endParaRPr lang="sv-SE" sz="1200">
              <a:solidFill>
                <a:schemeClr val="bg2">
                  <a:lumMod val="50000"/>
                </a:schemeClr>
              </a:solidFill>
            </a:endParaRPr>
          </a:p>
        </p:txBody>
      </p:sp>
      <p:sp>
        <p:nvSpPr>
          <p:cNvPr id="5" name="Pratbubbla: oval 4">
            <a:extLst>
              <a:ext uri="{FF2B5EF4-FFF2-40B4-BE49-F238E27FC236}">
                <a16:creationId xmlns:a16="http://schemas.microsoft.com/office/drawing/2014/main" id="{422D86EF-9D72-1B6A-F151-BA278EC9C406}"/>
              </a:ext>
            </a:extLst>
          </p:cNvPr>
          <p:cNvSpPr/>
          <p:nvPr/>
        </p:nvSpPr>
        <p:spPr>
          <a:xfrm>
            <a:off x="7508240" y="4226559"/>
            <a:ext cx="3279232" cy="1910081"/>
          </a:xfrm>
          <a:prstGeom prst="wedgeEllipseCallout">
            <a:avLst>
              <a:gd name="adj1" fmla="val -56173"/>
              <a:gd name="adj2" fmla="val 29484"/>
            </a:avLst>
          </a:prstGeom>
          <a:noFill/>
          <a:ln>
            <a:solidFill>
              <a:srgbClr val="A1C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3F731A46-B849-4571-7FC2-ADB2BC3A5AC1}"/>
              </a:ext>
            </a:extLst>
          </p:cNvPr>
          <p:cNvSpPr txBox="1"/>
          <p:nvPr/>
        </p:nvSpPr>
        <p:spPr>
          <a:xfrm>
            <a:off x="7847376" y="4766100"/>
            <a:ext cx="2600960" cy="830997"/>
          </a:xfrm>
          <a:prstGeom prst="rect">
            <a:avLst/>
          </a:prstGeom>
          <a:noFill/>
        </p:spPr>
        <p:txBody>
          <a:bodyPr wrap="square" lIns="91440" tIns="45720" rIns="91440" bIns="45720" rtlCol="0" anchor="t">
            <a:spAutoFit/>
          </a:bodyPr>
          <a:lstStyle/>
          <a:p>
            <a:r>
              <a:rPr lang="sv-SE" sz="1600"/>
              <a:t>Att identifiera skillnader i materialet kan underlättas </a:t>
            </a:r>
          </a:p>
          <a:p>
            <a:r>
              <a:rPr lang="sv-SE" sz="1600"/>
              <a:t>om det görs i grupp</a:t>
            </a:r>
            <a:endParaRPr lang="sv-SE"/>
          </a:p>
        </p:txBody>
      </p:sp>
    </p:spTree>
    <p:extLst>
      <p:ext uri="{BB962C8B-B14F-4D97-AF65-F5344CB8AC3E}">
        <p14:creationId xmlns:p14="http://schemas.microsoft.com/office/powerpoint/2010/main" val="364441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7A6F">
            <a:alpha val="80000"/>
          </a:srgbClr>
        </a:solidFill>
        <a:effectLst/>
      </p:bgPr>
    </p:bg>
    <p:spTree>
      <p:nvGrpSpPr>
        <p:cNvPr id="1" name="">
          <a:extLst>
            <a:ext uri="{FF2B5EF4-FFF2-40B4-BE49-F238E27FC236}">
              <a16:creationId xmlns:a16="http://schemas.microsoft.com/office/drawing/2014/main" id="{9218D774-6C9F-ECB1-5445-5EA45AE6623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955406B-BAB0-A986-7C01-810A0AFA4A8D}"/>
              </a:ext>
            </a:extLst>
          </p:cNvPr>
          <p:cNvSpPr>
            <a:spLocks noGrp="1"/>
          </p:cNvSpPr>
          <p:nvPr>
            <p:ph type="ctrTitle"/>
          </p:nvPr>
        </p:nvSpPr>
        <p:spPr>
          <a:xfrm>
            <a:off x="4255643" y="2493628"/>
            <a:ext cx="5812281" cy="1311128"/>
          </a:xfrm>
        </p:spPr>
        <p:txBody>
          <a:bodyPr/>
          <a:lstStyle/>
          <a:p>
            <a:r>
              <a:rPr lang="sv-SE">
                <a:solidFill>
                  <a:schemeClr val="bg1">
                    <a:lumMod val="95000"/>
                  </a:schemeClr>
                </a:solidFill>
                <a:cs typeface="Arial"/>
              </a:rPr>
              <a:t>Steg 3</a:t>
            </a:r>
            <a:br>
              <a:rPr lang="sv-SE">
                <a:solidFill>
                  <a:schemeClr val="bg1">
                    <a:lumMod val="95000"/>
                  </a:schemeClr>
                </a:solidFill>
                <a:cs typeface="Arial"/>
              </a:rPr>
            </a:br>
            <a:r>
              <a:rPr lang="sv-SE">
                <a:solidFill>
                  <a:schemeClr val="bg1">
                    <a:lumMod val="95000"/>
                  </a:schemeClr>
                </a:solidFill>
                <a:cs typeface="Arial"/>
              </a:rPr>
              <a:t>Analysera resultaten</a:t>
            </a:r>
            <a:endParaRPr lang="sv-SE">
              <a:solidFill>
                <a:schemeClr val="bg1">
                  <a:lumMod val="95000"/>
                </a:schemeClr>
              </a:solidFill>
            </a:endParaRPr>
          </a:p>
        </p:txBody>
      </p:sp>
      <p:sp>
        <p:nvSpPr>
          <p:cNvPr id="3" name="Underrubrik 2">
            <a:extLst>
              <a:ext uri="{FF2B5EF4-FFF2-40B4-BE49-F238E27FC236}">
                <a16:creationId xmlns:a16="http://schemas.microsoft.com/office/drawing/2014/main" id="{CAE132CF-42FA-CCCB-163B-F4D93E0DF15C}"/>
              </a:ext>
            </a:extLst>
          </p:cNvPr>
          <p:cNvSpPr>
            <a:spLocks noGrp="1"/>
          </p:cNvSpPr>
          <p:nvPr>
            <p:ph type="subTitle" idx="1"/>
          </p:nvPr>
        </p:nvSpPr>
        <p:spPr>
          <a:xfrm>
            <a:off x="4255645" y="3804756"/>
            <a:ext cx="5599074" cy="917715"/>
          </a:xfrm>
        </p:spPr>
        <p:txBody>
          <a:bodyPr vert="horz" lIns="91440" tIns="45720" rIns="91440" bIns="45720" rtlCol="0" anchor="t">
            <a:noAutofit/>
          </a:bodyPr>
          <a:lstStyle/>
          <a:p>
            <a:r>
              <a:rPr lang="sv-SE">
                <a:solidFill>
                  <a:schemeClr val="bg1">
                    <a:lumMod val="95000"/>
                  </a:schemeClr>
                </a:solidFill>
              </a:rPr>
              <a:t>Det tredje steget handlar om att beskriva eventuella skillnader, bedöma eventuella skillnader och beskriva eventuella samband mellan olika resultat.</a:t>
            </a:r>
          </a:p>
        </p:txBody>
      </p:sp>
    </p:spTree>
    <p:extLst>
      <p:ext uri="{BB962C8B-B14F-4D97-AF65-F5344CB8AC3E}">
        <p14:creationId xmlns:p14="http://schemas.microsoft.com/office/powerpoint/2010/main" val="91549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C75A">
            <a:alpha val="65000"/>
          </a:srgbClr>
        </a:solidFill>
        <a:effectLst/>
      </p:bgPr>
    </p:bg>
    <p:spTree>
      <p:nvGrpSpPr>
        <p:cNvPr id="1" name="">
          <a:extLst>
            <a:ext uri="{FF2B5EF4-FFF2-40B4-BE49-F238E27FC236}">
              <a16:creationId xmlns:a16="http://schemas.microsoft.com/office/drawing/2014/main" id="{9D51710E-8BF9-AD04-F394-913584C0E4BD}"/>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C973C301-1AA0-F121-A59D-AB68FC34C78B}"/>
              </a:ext>
            </a:extLst>
          </p:cNvPr>
          <p:cNvSpPr>
            <a:spLocks noGrp="1"/>
          </p:cNvSpPr>
          <p:nvPr>
            <p:ph type="subTitle" idx="1"/>
          </p:nvPr>
        </p:nvSpPr>
        <p:spPr>
          <a:xfrm>
            <a:off x="2658396" y="2642152"/>
            <a:ext cx="6875208" cy="2163527"/>
          </a:xfrm>
        </p:spPr>
        <p:txBody>
          <a:bodyPr/>
          <a:lstStyle/>
          <a:p>
            <a:pPr algn="ctr"/>
            <a:r>
              <a:rPr lang="sv-SE" sz="2400">
                <a:solidFill>
                  <a:schemeClr val="tx1"/>
                </a:solidFill>
              </a:rPr>
              <a:t>Arbetet med att ta fram resultatredovisning och att analysera skillnader tar mycket tid i anspråk. </a:t>
            </a:r>
            <a:br>
              <a:rPr lang="sv-SE" sz="2400">
                <a:solidFill>
                  <a:schemeClr val="tx1"/>
                </a:solidFill>
              </a:rPr>
            </a:br>
            <a:br>
              <a:rPr lang="sv-SE" sz="2400">
                <a:solidFill>
                  <a:schemeClr val="tx1"/>
                </a:solidFill>
              </a:rPr>
            </a:br>
            <a:r>
              <a:rPr lang="sv-SE" sz="2400">
                <a:solidFill>
                  <a:schemeClr val="tx1"/>
                </a:solidFill>
              </a:rPr>
              <a:t>Det är viktigt att låta det få ta tillräckligt med tid, det lönar sig alltid!</a:t>
            </a:r>
          </a:p>
          <a:p>
            <a:endParaRPr lang="sv-SE"/>
          </a:p>
        </p:txBody>
      </p:sp>
    </p:spTree>
    <p:extLst>
      <p:ext uri="{BB962C8B-B14F-4D97-AF65-F5344CB8AC3E}">
        <p14:creationId xmlns:p14="http://schemas.microsoft.com/office/powerpoint/2010/main" val="374360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DECC61-9803-15E4-E107-6BB94B5CA548}"/>
              </a:ext>
            </a:extLst>
          </p:cNvPr>
          <p:cNvSpPr>
            <a:spLocks noGrp="1"/>
          </p:cNvSpPr>
          <p:nvPr>
            <p:ph type="title"/>
          </p:nvPr>
        </p:nvSpPr>
        <p:spPr>
          <a:xfrm>
            <a:off x="2496809" y="972000"/>
            <a:ext cx="7478464" cy="1325563"/>
          </a:xfrm>
        </p:spPr>
        <p:txBody>
          <a:bodyPr/>
          <a:lstStyle/>
          <a:p>
            <a:r>
              <a:rPr lang="sv-SE">
                <a:solidFill>
                  <a:srgbClr val="D87A6F"/>
                </a:solidFill>
              </a:rPr>
              <a:t>Analysera</a:t>
            </a:r>
            <a:r>
              <a:rPr lang="sv-SE"/>
              <a:t> resultaten genom att</a:t>
            </a:r>
          </a:p>
        </p:txBody>
      </p:sp>
      <p:sp>
        <p:nvSpPr>
          <p:cNvPr id="3" name="Platshållare för text 2">
            <a:extLst>
              <a:ext uri="{FF2B5EF4-FFF2-40B4-BE49-F238E27FC236}">
                <a16:creationId xmlns:a16="http://schemas.microsoft.com/office/drawing/2014/main" id="{23C21FD7-923C-6EBE-9007-DCBDEA37838F}"/>
              </a:ext>
            </a:extLst>
          </p:cNvPr>
          <p:cNvSpPr>
            <a:spLocks noGrp="1"/>
          </p:cNvSpPr>
          <p:nvPr>
            <p:ph type="body" sz="quarter" idx="13"/>
          </p:nvPr>
        </p:nvSpPr>
        <p:spPr>
          <a:xfrm>
            <a:off x="2496809" y="2482850"/>
            <a:ext cx="7200000" cy="3999230"/>
          </a:xfrm>
        </p:spPr>
        <p:txBody>
          <a:bodyPr vert="horz" lIns="91440" tIns="45720" rIns="91440" bIns="45720" rtlCol="0" anchor="t">
            <a:noAutofit/>
          </a:bodyPr>
          <a:lstStyle/>
          <a:p>
            <a:pPr marL="251460" indent="-251460">
              <a:defRPr/>
            </a:pPr>
            <a:r>
              <a:rPr lang="sv-SE" sz="1600" b="1">
                <a:solidFill>
                  <a:srgbClr val="D87A6F"/>
                </a:solidFill>
                <a:latin typeface="Arial"/>
              </a:rPr>
              <a:t>Beskriva</a:t>
            </a:r>
            <a:r>
              <a:rPr kumimoji="0" lang="sv-SE" sz="1600" b="0" i="0" u="none" strike="noStrike" kern="1200" cap="none" spc="0" normalizeH="0" baseline="0" noProof="0">
                <a:ln>
                  <a:noFill/>
                </a:ln>
                <a:solidFill>
                  <a:srgbClr val="000000"/>
                </a:solidFill>
                <a:effectLst/>
                <a:uLnTx/>
                <a:uFillTx/>
                <a:latin typeface="Arial"/>
                <a:ea typeface="+mn-ea"/>
                <a:cs typeface="+mn-cs"/>
              </a:rPr>
              <a:t> och förtydliga var skillnaderna finns. </a:t>
            </a:r>
            <a:br>
              <a:rPr kumimoji="0" lang="sv-SE" sz="1800" b="0" i="0" u="none" strike="noStrike" kern="1200" cap="none" spc="0" normalizeH="0" baseline="0" noProof="0">
                <a:ln>
                  <a:noFill/>
                </a:ln>
                <a:solidFill>
                  <a:srgbClr val="000000"/>
                </a:solidFill>
                <a:effectLst/>
                <a:uLnTx/>
                <a:uFillTx/>
                <a:latin typeface="Arial"/>
                <a:ea typeface="+mn-ea"/>
                <a:cs typeface="+mn-cs"/>
              </a:rPr>
            </a:br>
            <a:r>
              <a:rPr lang="sv-SE" sz="1400">
                <a:solidFill>
                  <a:srgbClr val="000000"/>
                </a:solidFill>
              </a:rPr>
              <a:t>Är de mellan </a:t>
            </a:r>
            <a:r>
              <a:rPr kumimoji="0" lang="sv-SE" sz="1400" b="0" i="0" u="none" strike="noStrike" kern="1200" cap="none" spc="0" normalizeH="0" baseline="0" noProof="0">
                <a:ln>
                  <a:noFill/>
                </a:ln>
                <a:solidFill>
                  <a:srgbClr val="000000"/>
                </a:solidFill>
                <a:effectLst/>
                <a:uLnTx/>
                <a:uFillTx/>
                <a:ea typeface="+mn-ea"/>
                <a:cs typeface="+mn-cs"/>
              </a:rPr>
              <a:t>kön, årskurs, </a:t>
            </a:r>
            <a:r>
              <a:rPr lang="sv-SE" sz="1400">
                <a:solidFill>
                  <a:srgbClr val="000000"/>
                </a:solidFill>
              </a:rPr>
              <a:t>kommunen och länet eller </a:t>
            </a:r>
            <a:r>
              <a:rPr kumimoji="0" lang="sv-SE" sz="1400" b="0" i="0" u="none" strike="noStrike" kern="1200" cap="none" spc="0" normalizeH="0" baseline="0" noProof="0">
                <a:ln>
                  <a:noFill/>
                </a:ln>
                <a:solidFill>
                  <a:srgbClr val="000000"/>
                </a:solidFill>
                <a:effectLst/>
                <a:uLnTx/>
                <a:uFillTx/>
                <a:ea typeface="+mn-ea"/>
                <a:cs typeface="+mn-cs"/>
              </a:rPr>
              <a:t>mellan år?</a:t>
            </a:r>
            <a:r>
              <a:rPr lang="sv-SE" sz="1400">
                <a:solidFill>
                  <a:srgbClr val="000000"/>
                </a:solidFill>
              </a:rPr>
              <a:t> Ser ni mönster i skillnaderna? Om ni har tillgång till resultaten för de olika skolorna i kommunen finns det skillnader mellan dem?</a:t>
            </a:r>
            <a:endParaRPr lang="sv-SE" sz="1400">
              <a:cs typeface="Arial"/>
            </a:endParaRPr>
          </a:p>
          <a:p>
            <a:pPr marL="251460" indent="-251460">
              <a:defRPr/>
            </a:pPr>
            <a:r>
              <a:rPr lang="sv-SE" sz="1600">
                <a:solidFill>
                  <a:srgbClr val="000000"/>
                </a:solidFill>
                <a:latin typeface="Arial"/>
              </a:rPr>
              <a:t>Gör en </a:t>
            </a:r>
            <a:r>
              <a:rPr lang="sv-SE" sz="1600" b="1">
                <a:solidFill>
                  <a:srgbClr val="D87A6F"/>
                </a:solidFill>
                <a:latin typeface="Arial"/>
              </a:rPr>
              <a:t>bedömning</a:t>
            </a:r>
            <a:r>
              <a:rPr lang="sv-SE" sz="1600">
                <a:solidFill>
                  <a:srgbClr val="000000"/>
                </a:solidFill>
                <a:latin typeface="Arial"/>
              </a:rPr>
              <a:t> av skillnaderna </a:t>
            </a:r>
            <a:br>
              <a:rPr lang="sv-SE" sz="1400">
                <a:solidFill>
                  <a:srgbClr val="000000"/>
                </a:solidFill>
                <a:latin typeface="Arial"/>
              </a:rPr>
            </a:br>
            <a:r>
              <a:rPr lang="sv-SE" sz="1400">
                <a:solidFill>
                  <a:srgbClr val="000000"/>
                </a:solidFill>
                <a:latin typeface="Arial"/>
              </a:rPr>
              <a:t>Ta stöd i andra kunskapsunderlag och diskutera</a:t>
            </a:r>
            <a:r>
              <a:rPr lang="sv-SE" sz="1400">
                <a:solidFill>
                  <a:srgbClr val="000000"/>
                </a:solidFill>
                <a:latin typeface="Arial"/>
                <a:cs typeface="Arial"/>
              </a:rPr>
              <a:t> h</a:t>
            </a:r>
            <a:r>
              <a:rPr kumimoji="0" lang="sv-SE" sz="1400" b="0" i="0" u="none" strike="noStrike" kern="1200" cap="none" spc="0" normalizeH="0" baseline="0" noProof="0">
                <a:ln>
                  <a:noFill/>
                </a:ln>
                <a:solidFill>
                  <a:srgbClr val="000000"/>
                </a:solidFill>
                <a:effectLst/>
                <a:uLnTx/>
                <a:uFillTx/>
                <a:latin typeface="Arial"/>
                <a:ea typeface="+mn-ea"/>
                <a:cs typeface="+mn-cs"/>
              </a:rPr>
              <a:t>ur skillnaderna kan tolkas och </a:t>
            </a:r>
            <a:r>
              <a:rPr lang="sv-SE" sz="1400">
                <a:solidFill>
                  <a:srgbClr val="000000"/>
                </a:solidFill>
                <a:latin typeface="Arial"/>
              </a:rPr>
              <a:t>förstås</a:t>
            </a:r>
            <a:r>
              <a:rPr kumimoji="0" lang="sv-SE" sz="1400" b="0" i="0" u="none" strike="noStrike" kern="1200" cap="none" spc="0" normalizeH="0" baseline="0" noProof="0">
                <a:ln>
                  <a:noFill/>
                </a:ln>
                <a:solidFill>
                  <a:srgbClr val="000000"/>
                </a:solidFill>
                <a:effectLst/>
                <a:uLnTx/>
                <a:uFillTx/>
                <a:latin typeface="Arial"/>
                <a:ea typeface="+mn-ea"/>
                <a:cs typeface="+mn-cs"/>
              </a:rPr>
              <a:t>. Finns liknande skillnader eller mönster även </a:t>
            </a:r>
            <a:r>
              <a:rPr lang="sv-SE" sz="1400">
                <a:solidFill>
                  <a:srgbClr val="000000"/>
                </a:solidFill>
                <a:latin typeface="Arial"/>
              </a:rPr>
              <a:t>nationellt eller på </a:t>
            </a:r>
            <a:r>
              <a:rPr kumimoji="0" lang="sv-SE" sz="1400" b="0" i="0" u="none" strike="noStrike" kern="1200" cap="none" spc="0" normalizeH="0" baseline="0" noProof="0">
                <a:ln>
                  <a:noFill/>
                </a:ln>
                <a:solidFill>
                  <a:srgbClr val="000000"/>
                </a:solidFill>
                <a:effectLst/>
                <a:uLnTx/>
                <a:uFillTx/>
                <a:latin typeface="Arial"/>
                <a:ea typeface="+mn-ea"/>
                <a:cs typeface="+mn-cs"/>
              </a:rPr>
              <a:t>länsnivå? </a:t>
            </a:r>
          </a:p>
          <a:p>
            <a:pPr marL="251460" indent="-251460">
              <a:defRPr/>
            </a:pPr>
            <a:r>
              <a:rPr lang="sv-SE" sz="1600">
                <a:solidFill>
                  <a:srgbClr val="000000"/>
                </a:solidFill>
              </a:rPr>
              <a:t>Finns </a:t>
            </a:r>
            <a:r>
              <a:rPr lang="sv-SE" sz="1600" b="1">
                <a:solidFill>
                  <a:srgbClr val="D87A6F"/>
                </a:solidFill>
              </a:rPr>
              <a:t>kopplingar</a:t>
            </a:r>
            <a:r>
              <a:rPr lang="sv-SE" sz="1600">
                <a:solidFill>
                  <a:srgbClr val="000000"/>
                </a:solidFill>
              </a:rPr>
              <a:t> mellan olika resultat?</a:t>
            </a:r>
            <a:r>
              <a:rPr lang="sv-SE" sz="1600">
                <a:solidFill>
                  <a:srgbClr val="000000"/>
                </a:solidFill>
                <a:cs typeface="Arial"/>
              </a:rPr>
              <a:t> </a:t>
            </a:r>
            <a:br>
              <a:rPr lang="sv-SE" sz="1600">
                <a:solidFill>
                  <a:srgbClr val="000000"/>
                </a:solidFill>
                <a:cs typeface="Arial"/>
              </a:rPr>
            </a:br>
            <a:r>
              <a:rPr kumimoji="0" lang="sv-SE" sz="1400" b="0" i="0" u="none" strike="noStrike" kern="1200" cap="none" spc="0" normalizeH="0" baseline="0" noProof="0">
                <a:ln>
                  <a:noFill/>
                </a:ln>
                <a:solidFill>
                  <a:srgbClr val="000000"/>
                </a:solidFill>
                <a:effectLst/>
                <a:uLnTx/>
                <a:uFillTx/>
                <a:latin typeface="Arial"/>
                <a:ea typeface="+mn-ea"/>
                <a:cs typeface="+mn-cs"/>
              </a:rPr>
              <a:t>Kan kopplingarna förklaras eller bara konstateras? Notera samband som ni är intresserade av att fördjupa er i.</a:t>
            </a:r>
            <a:endParaRPr lang="sv-SE" sz="2000" b="0" i="0" u="none" strike="noStrike" kern="1200" cap="none" spc="0" normalizeH="0" baseline="0" noProof="0">
              <a:ln>
                <a:noFill/>
              </a:ln>
              <a:solidFill>
                <a:srgbClr val="000000"/>
              </a:solidFill>
              <a:effectLst/>
              <a:uLnTx/>
              <a:uFillTx/>
              <a:latin typeface="Arial"/>
              <a:cs typeface="Arial"/>
            </a:endParaRPr>
          </a:p>
          <a:p>
            <a:pPr marL="0" indent="0">
              <a:buNone/>
              <a:defRPr/>
            </a:pPr>
            <a:r>
              <a:rPr lang="sv-SE" sz="1600"/>
              <a:t>Utvecklingstendenser är ofta väldigt lika nationellt som lokalt. Se </a:t>
            </a:r>
            <a:r>
              <a:rPr lang="sv-SE" sz="1600">
                <a:hlinkClick r:id="rId3"/>
              </a:rPr>
              <a:t>CAN:s nationella skolundersökning - CAN</a:t>
            </a:r>
            <a:endParaRPr lang="sv-SE" sz="1600" b="0" i="0" u="none" strike="noStrike" kern="1200" cap="none" spc="0" normalizeH="0" baseline="0" noProof="0">
              <a:ln>
                <a:noFill/>
              </a:ln>
              <a:solidFill>
                <a:srgbClr val="000000"/>
              </a:solidFill>
              <a:effectLst/>
              <a:uLnTx/>
              <a:uFillTx/>
              <a:latin typeface="Arial"/>
              <a:cs typeface="Arial"/>
            </a:endParaRPr>
          </a:p>
        </p:txBody>
      </p:sp>
      <p:sp>
        <p:nvSpPr>
          <p:cNvPr id="7" name="Ellips 6">
            <a:extLst>
              <a:ext uri="{FF2B5EF4-FFF2-40B4-BE49-F238E27FC236}">
                <a16:creationId xmlns:a16="http://schemas.microsoft.com/office/drawing/2014/main" id="{2C32C311-CF40-96FF-94CB-F856D30B6766}"/>
              </a:ext>
            </a:extLst>
          </p:cNvPr>
          <p:cNvSpPr/>
          <p:nvPr/>
        </p:nvSpPr>
        <p:spPr>
          <a:xfrm>
            <a:off x="551211" y="326846"/>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a:t>
            </a:r>
            <a:r>
              <a:rPr lang="sv-SE" sz="1200">
                <a:solidFill>
                  <a:schemeClr val="bg1">
                    <a:lumMod val="95000"/>
                  </a:schemeClr>
                </a:solidFill>
                <a:cs typeface="Arial"/>
              </a:rPr>
              <a:t> </a:t>
            </a:r>
            <a:r>
              <a:rPr lang="sv-SE" sz="1200">
                <a:solidFill>
                  <a:schemeClr val="bg2">
                    <a:lumMod val="50000"/>
                  </a:schemeClr>
                </a:solidFill>
                <a:cs typeface="Arial"/>
              </a:rPr>
              <a:t>3</a:t>
            </a:r>
            <a:br>
              <a:rPr lang="sv-SE" sz="1200">
                <a:solidFill>
                  <a:schemeClr val="bg2">
                    <a:lumMod val="50000"/>
                  </a:schemeClr>
                </a:solidFill>
                <a:cs typeface="Arial"/>
              </a:rPr>
            </a:br>
            <a:r>
              <a:rPr lang="sv-SE" sz="1200">
                <a:solidFill>
                  <a:schemeClr val="bg2">
                    <a:lumMod val="50000"/>
                  </a:schemeClr>
                </a:solidFill>
                <a:cs typeface="Arial"/>
              </a:rPr>
              <a:t>Analysera resultaten</a:t>
            </a:r>
            <a:endParaRPr lang="sv-SE" sz="1200">
              <a:solidFill>
                <a:schemeClr val="bg2">
                  <a:lumMod val="50000"/>
                </a:schemeClr>
              </a:solidFill>
            </a:endParaRPr>
          </a:p>
        </p:txBody>
      </p:sp>
    </p:spTree>
    <p:extLst>
      <p:ext uri="{BB962C8B-B14F-4D97-AF65-F5344CB8AC3E}">
        <p14:creationId xmlns:p14="http://schemas.microsoft.com/office/powerpoint/2010/main" val="386452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tbubbla: oval 3">
            <a:extLst>
              <a:ext uri="{FF2B5EF4-FFF2-40B4-BE49-F238E27FC236}">
                <a16:creationId xmlns:a16="http://schemas.microsoft.com/office/drawing/2014/main" id="{DE30DFB5-629E-E248-1BA4-E5DA7BC0DD2D}"/>
              </a:ext>
            </a:extLst>
          </p:cNvPr>
          <p:cNvSpPr/>
          <p:nvPr/>
        </p:nvSpPr>
        <p:spPr>
          <a:xfrm>
            <a:off x="2534415" y="1338933"/>
            <a:ext cx="6716769" cy="4180133"/>
          </a:xfrm>
          <a:prstGeom prst="wedgeEllipseCallout">
            <a:avLst>
              <a:gd name="adj1" fmla="val 67498"/>
              <a:gd name="adj2" fmla="val 49612"/>
            </a:avLst>
          </a:prstGeom>
          <a:solidFill>
            <a:srgbClr val="A1CCC0">
              <a:alpha val="60000"/>
            </a:srgbClr>
          </a:solidFill>
          <a:ln>
            <a:solidFill>
              <a:srgbClr val="A1C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DB49BA0D-D29C-E8A2-5123-343E0E5BD369}"/>
              </a:ext>
            </a:extLst>
          </p:cNvPr>
          <p:cNvSpPr txBox="1"/>
          <p:nvPr/>
        </p:nvSpPr>
        <p:spPr>
          <a:xfrm>
            <a:off x="3394433" y="2244060"/>
            <a:ext cx="4701083" cy="2308324"/>
          </a:xfrm>
          <a:prstGeom prst="rect">
            <a:avLst/>
          </a:prstGeom>
          <a:noFill/>
        </p:spPr>
        <p:txBody>
          <a:bodyPr wrap="square" lIns="91440" tIns="45720" rIns="91440" bIns="45720" rtlCol="0" anchor="t">
            <a:spAutoFit/>
          </a:bodyPr>
          <a:lstStyle/>
          <a:p>
            <a:pPr algn="ctr"/>
            <a:r>
              <a:rPr lang="sv-SE">
                <a:latin typeface="Arial"/>
                <a:cs typeface="Times New Roman"/>
              </a:rPr>
              <a:t>Involvera ungdomar för att få fram fler nyanser och mer kunskap om deras erfarenheter och reflektioner på resultaten.</a:t>
            </a:r>
          </a:p>
          <a:p>
            <a:pPr algn="ctr"/>
            <a:endParaRPr lang="sv-SE">
              <a:latin typeface="Arial"/>
              <a:cs typeface="Times New Roman" panose="02020603050405020304" pitchFamily="18" charset="0"/>
            </a:endParaRPr>
          </a:p>
          <a:p>
            <a:pPr algn="ctr"/>
            <a:r>
              <a:rPr lang="sv-SE">
                <a:latin typeface="Arial"/>
                <a:cs typeface="Times New Roman"/>
              </a:rPr>
              <a:t>Hur resonerar de? </a:t>
            </a:r>
          </a:p>
          <a:p>
            <a:pPr algn="ctr"/>
            <a:r>
              <a:rPr lang="sv-SE">
                <a:latin typeface="Arial"/>
                <a:cs typeface="Times New Roman"/>
              </a:rPr>
              <a:t>Känner de igen sig i resultaten? </a:t>
            </a:r>
          </a:p>
          <a:p>
            <a:pPr algn="ctr"/>
            <a:r>
              <a:rPr lang="sv-SE">
                <a:latin typeface="Arial"/>
                <a:cs typeface="Times New Roman"/>
              </a:rPr>
              <a:t>Vad tänker de om aktiviteter eller sätt att förändra/påverka utvecklingen?</a:t>
            </a:r>
          </a:p>
        </p:txBody>
      </p:sp>
    </p:spTree>
    <p:extLst>
      <p:ext uri="{BB962C8B-B14F-4D97-AF65-F5344CB8AC3E}">
        <p14:creationId xmlns:p14="http://schemas.microsoft.com/office/powerpoint/2010/main" val="2548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725684-4BC9-1681-94FF-FF2F051FDF8D}"/>
              </a:ext>
            </a:extLst>
          </p:cNvPr>
          <p:cNvSpPr>
            <a:spLocks noGrp="1"/>
          </p:cNvSpPr>
          <p:nvPr>
            <p:ph type="title"/>
          </p:nvPr>
        </p:nvSpPr>
        <p:spPr/>
        <p:txBody>
          <a:bodyPr/>
          <a:lstStyle/>
          <a:p>
            <a:pPr algn="ctr"/>
            <a:r>
              <a:rPr lang="sv-SE"/>
              <a:t>Sätt de identifierade skillnaderna i ett </a:t>
            </a:r>
            <a:r>
              <a:rPr lang="sv-SE">
                <a:solidFill>
                  <a:srgbClr val="D87A6F"/>
                </a:solidFill>
              </a:rPr>
              <a:t>sammanhang</a:t>
            </a:r>
          </a:p>
        </p:txBody>
      </p:sp>
      <p:sp>
        <p:nvSpPr>
          <p:cNvPr id="3" name="Platshållare för text 2">
            <a:extLst>
              <a:ext uri="{FF2B5EF4-FFF2-40B4-BE49-F238E27FC236}">
                <a16:creationId xmlns:a16="http://schemas.microsoft.com/office/drawing/2014/main" id="{61E2E1CD-1363-BDF2-DAED-D4640A3C397B}"/>
              </a:ext>
            </a:extLst>
          </p:cNvPr>
          <p:cNvSpPr>
            <a:spLocks noGrp="1"/>
          </p:cNvSpPr>
          <p:nvPr>
            <p:ph type="body" sz="quarter" idx="13"/>
          </p:nvPr>
        </p:nvSpPr>
        <p:spPr>
          <a:xfrm>
            <a:off x="2132324" y="2400412"/>
            <a:ext cx="7927352" cy="3906376"/>
          </a:xfrm>
          <a:custGeom>
            <a:avLst/>
            <a:gdLst>
              <a:gd name="connsiteX0" fmla="*/ 0 w 7927352"/>
              <a:gd name="connsiteY0" fmla="*/ 0 h 3906376"/>
              <a:gd name="connsiteX1" fmla="*/ 7927352 w 7927352"/>
              <a:gd name="connsiteY1" fmla="*/ 0 h 3906376"/>
              <a:gd name="connsiteX2" fmla="*/ 7927352 w 7927352"/>
              <a:gd name="connsiteY2" fmla="*/ 3906376 h 3906376"/>
              <a:gd name="connsiteX3" fmla="*/ 0 w 7927352"/>
              <a:gd name="connsiteY3" fmla="*/ 3906376 h 3906376"/>
              <a:gd name="connsiteX4" fmla="*/ 0 w 7927352"/>
              <a:gd name="connsiteY4" fmla="*/ 0 h 390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7352" h="3906376" fill="none" extrusionOk="0">
                <a:moveTo>
                  <a:pt x="0" y="0"/>
                </a:moveTo>
                <a:cubicBezTo>
                  <a:pt x="970588" y="38911"/>
                  <a:pt x="5206484" y="97686"/>
                  <a:pt x="7927352" y="0"/>
                </a:cubicBezTo>
                <a:cubicBezTo>
                  <a:pt x="7965071" y="1472377"/>
                  <a:pt x="7977204" y="2435408"/>
                  <a:pt x="7927352" y="3906376"/>
                </a:cubicBezTo>
                <a:cubicBezTo>
                  <a:pt x="6838148" y="3981027"/>
                  <a:pt x="1203330" y="4060097"/>
                  <a:pt x="0" y="3906376"/>
                </a:cubicBezTo>
                <a:cubicBezTo>
                  <a:pt x="154983" y="2869635"/>
                  <a:pt x="-29428" y="1618354"/>
                  <a:pt x="0" y="0"/>
                </a:cubicBezTo>
                <a:close/>
              </a:path>
              <a:path w="7927352" h="3906376" stroke="0" extrusionOk="0">
                <a:moveTo>
                  <a:pt x="0" y="0"/>
                </a:moveTo>
                <a:cubicBezTo>
                  <a:pt x="864117" y="-164993"/>
                  <a:pt x="4907592" y="-150375"/>
                  <a:pt x="7927352" y="0"/>
                </a:cubicBezTo>
                <a:cubicBezTo>
                  <a:pt x="7893067" y="493265"/>
                  <a:pt x="7909198" y="2191760"/>
                  <a:pt x="7927352" y="3906376"/>
                </a:cubicBezTo>
                <a:cubicBezTo>
                  <a:pt x="4136523" y="3752637"/>
                  <a:pt x="3822122" y="3775536"/>
                  <a:pt x="0" y="3906376"/>
                </a:cubicBezTo>
                <a:cubicBezTo>
                  <a:pt x="149268" y="2583841"/>
                  <a:pt x="51301" y="675849"/>
                  <a:pt x="0" y="0"/>
                </a:cubicBezTo>
                <a:close/>
              </a:path>
            </a:pathLst>
          </a:custGeom>
          <a:ln>
            <a:solidFill>
              <a:srgbClr val="D87A6F"/>
            </a:solidFill>
            <a:extLst>
              <a:ext uri="{C807C97D-BFC1-408E-A445-0C87EB9F89A2}">
                <ask:lineSketchStyleProps xmlns:ask="http://schemas.microsoft.com/office/drawing/2018/sketchyshapes" sd="1581365781">
                  <ask:type>
                    <ask:lineSketchCurved/>
                  </ask:type>
                </ask:lineSketchStyleProps>
              </a:ext>
            </a:extLst>
          </a:ln>
        </p:spPr>
        <p:txBody>
          <a:bodyPr vert="horz" lIns="91440" tIns="45720" rIns="91440" bIns="45720" rtlCol="0" anchor="t">
            <a:noAutofit/>
          </a:bodyPr>
          <a:lstStyle/>
          <a:p>
            <a:pPr marL="0" indent="0">
              <a:buNone/>
            </a:pPr>
            <a:r>
              <a:rPr lang="sv-SE" sz="1600">
                <a:solidFill>
                  <a:srgbClr val="000000"/>
                </a:solidFill>
              </a:rPr>
              <a:t>Sätt in det ni identifierat i ett sammanhang och koppla ihop med andra pågående verksamheter eller aktuella frågor. </a:t>
            </a:r>
            <a:endParaRPr lang="sv-SE" sz="1000">
              <a:solidFill>
                <a:srgbClr val="000000"/>
              </a:solidFill>
              <a:cs typeface="Arial"/>
            </a:endParaRPr>
          </a:p>
          <a:p>
            <a:pPr marL="0" indent="0">
              <a:buNone/>
            </a:pPr>
            <a:r>
              <a:rPr lang="sv-SE" sz="1600">
                <a:solidFill>
                  <a:srgbClr val="000000"/>
                </a:solidFill>
                <a:cs typeface="Arial"/>
              </a:rPr>
              <a:t>Exempel på frågeställningar:</a:t>
            </a:r>
            <a:endParaRPr lang="sv-SE" sz="1600">
              <a:solidFill>
                <a:srgbClr val="000000"/>
              </a:solidFill>
            </a:endParaRPr>
          </a:p>
          <a:p>
            <a:pPr marL="251460" indent="-251460"/>
            <a:r>
              <a:rPr lang="sv-SE" sz="1600">
                <a:solidFill>
                  <a:srgbClr val="000000"/>
                </a:solidFill>
              </a:rPr>
              <a:t>I vilket eller vilka sammanhang kan ni använda identifierade skillnader? Vilka kopplingar finns till andra frågor och verksamheter? Påverkar andra frågor utvecklingen för det ni identifierat?</a:t>
            </a:r>
            <a:endParaRPr lang="sv-SE" sz="1600">
              <a:solidFill>
                <a:srgbClr val="000000"/>
              </a:solidFill>
              <a:cs typeface="Arial"/>
            </a:endParaRPr>
          </a:p>
          <a:p>
            <a:pPr marL="251460" indent="-251460"/>
            <a:r>
              <a:rPr lang="sv-SE" sz="1600"/>
              <a:t>Vilka skillnader och likheter mellan könen är särskilt intressanta?</a:t>
            </a:r>
            <a:br>
              <a:rPr lang="sv-SE" sz="1600"/>
            </a:br>
            <a:r>
              <a:rPr lang="sv-SE" sz="1600"/>
              <a:t>Observera att likheter kan vara nog så intressanta att titta på som skillnader.</a:t>
            </a:r>
            <a:endParaRPr lang="sv-SE" sz="1600">
              <a:cs typeface="Arial"/>
            </a:endParaRPr>
          </a:p>
          <a:p>
            <a:pPr marL="251460" indent="-251460"/>
            <a:r>
              <a:rPr lang="sv-SE" sz="1600"/>
              <a:t>Finns det skillnader jämfört med tidigare års resultat för kommunen? </a:t>
            </a:r>
            <a:br>
              <a:rPr lang="sv-SE" sz="1600"/>
            </a:br>
            <a:r>
              <a:rPr lang="sv-SE" sz="1600"/>
              <a:t>Är skillnaderna väntade eller oväntade? Följer de samma utveckling som för övriga länet eller riket? </a:t>
            </a:r>
            <a:endParaRPr lang="sv-SE" sz="1400">
              <a:cs typeface="Arial"/>
            </a:endParaRPr>
          </a:p>
        </p:txBody>
      </p:sp>
      <p:sp>
        <p:nvSpPr>
          <p:cNvPr id="4" name="Ellips 3">
            <a:extLst>
              <a:ext uri="{FF2B5EF4-FFF2-40B4-BE49-F238E27FC236}">
                <a16:creationId xmlns:a16="http://schemas.microsoft.com/office/drawing/2014/main" id="{CC86B9A6-1484-DCEC-222D-AC4A339B180F}"/>
              </a:ext>
            </a:extLst>
          </p:cNvPr>
          <p:cNvSpPr/>
          <p:nvPr/>
        </p:nvSpPr>
        <p:spPr>
          <a:xfrm>
            <a:off x="601883" y="387549"/>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a:t>
            </a:r>
            <a:r>
              <a:rPr lang="sv-SE" sz="1200">
                <a:solidFill>
                  <a:schemeClr val="bg1">
                    <a:lumMod val="95000"/>
                  </a:schemeClr>
                </a:solidFill>
                <a:cs typeface="Arial"/>
              </a:rPr>
              <a:t> </a:t>
            </a:r>
            <a:r>
              <a:rPr lang="sv-SE" sz="1200">
                <a:solidFill>
                  <a:schemeClr val="bg2">
                    <a:lumMod val="50000"/>
                  </a:schemeClr>
                </a:solidFill>
                <a:cs typeface="Arial"/>
              </a:rPr>
              <a:t>3</a:t>
            </a:r>
            <a:br>
              <a:rPr lang="sv-SE" sz="1200">
                <a:solidFill>
                  <a:schemeClr val="bg2">
                    <a:lumMod val="50000"/>
                  </a:schemeClr>
                </a:solidFill>
                <a:cs typeface="Arial"/>
              </a:rPr>
            </a:br>
            <a:r>
              <a:rPr lang="sv-SE" sz="1200">
                <a:solidFill>
                  <a:schemeClr val="bg2">
                    <a:lumMod val="50000"/>
                  </a:schemeClr>
                </a:solidFill>
                <a:cs typeface="Arial"/>
              </a:rPr>
              <a:t>Analysera resultaten</a:t>
            </a:r>
            <a:endParaRPr lang="sv-SE" sz="1200">
              <a:solidFill>
                <a:schemeClr val="bg2">
                  <a:lumMod val="50000"/>
                </a:schemeClr>
              </a:solidFill>
            </a:endParaRPr>
          </a:p>
        </p:txBody>
      </p:sp>
    </p:spTree>
    <p:extLst>
      <p:ext uri="{BB962C8B-B14F-4D97-AF65-F5344CB8AC3E}">
        <p14:creationId xmlns:p14="http://schemas.microsoft.com/office/powerpoint/2010/main" val="212380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5BE0F-C4D0-0CE5-8FF0-6FC9D23D0EBE}"/>
              </a:ext>
            </a:extLst>
          </p:cNvPr>
          <p:cNvSpPr>
            <a:spLocks noGrp="1"/>
          </p:cNvSpPr>
          <p:nvPr>
            <p:ph type="title"/>
          </p:nvPr>
        </p:nvSpPr>
        <p:spPr/>
        <p:txBody>
          <a:bodyPr/>
          <a:lstStyle/>
          <a:p>
            <a:pPr algn="ctr"/>
            <a:r>
              <a:rPr lang="sv-SE"/>
              <a:t>Elevers drogvanor är mer </a:t>
            </a:r>
            <a:br>
              <a:rPr lang="sv-SE"/>
            </a:br>
            <a:r>
              <a:rPr lang="sv-SE"/>
              <a:t>än en enkät!</a:t>
            </a:r>
          </a:p>
        </p:txBody>
      </p:sp>
      <p:sp>
        <p:nvSpPr>
          <p:cNvPr id="3" name="Platshållare för text 2">
            <a:extLst>
              <a:ext uri="{FF2B5EF4-FFF2-40B4-BE49-F238E27FC236}">
                <a16:creationId xmlns:a16="http://schemas.microsoft.com/office/drawing/2014/main" id="{D9CFC24C-500D-9141-9985-5102285DAF37}"/>
              </a:ext>
            </a:extLst>
          </p:cNvPr>
          <p:cNvSpPr>
            <a:spLocks noGrp="1"/>
          </p:cNvSpPr>
          <p:nvPr>
            <p:ph type="body" sz="quarter" idx="13"/>
          </p:nvPr>
        </p:nvSpPr>
        <p:spPr>
          <a:xfrm>
            <a:off x="2496809" y="2482849"/>
            <a:ext cx="7200000" cy="3592831"/>
          </a:xfrm>
        </p:spPr>
        <p:txBody>
          <a:bodyPr/>
          <a:lstStyle/>
          <a:p>
            <a:pPr marL="0" indent="0">
              <a:buNone/>
            </a:pPr>
            <a:r>
              <a:rPr lang="sv-SE" sz="1600"/>
              <a:t>Förhoppningen är att resultaten från undersökningen ska komma till användning i era löpande verksamheter, genom att stärka kunskapen om ungas attityder och erfarenheter av alkohol, narkotika, dopning, tobak och spel om pengar. På så sätt kan resultaten fungera som ett underlag för att främja goda uppväxtvillkor för barn och unga i Värmland.</a:t>
            </a:r>
          </a:p>
          <a:p>
            <a:pPr marL="0" indent="0">
              <a:buNone/>
            </a:pPr>
            <a:r>
              <a:rPr lang="sv-SE" sz="1600"/>
              <a:t>Det här materialet är framtaget för att utgöra ett stöd i processen att förstå och bearbeta era lokala resultatsammanställningar och att identifiera utvecklingsområden kopplade till era verksamheter.</a:t>
            </a:r>
            <a:br>
              <a:rPr lang="sv-SE" sz="1600"/>
            </a:br>
            <a:br>
              <a:rPr lang="sv-SE" sz="1600"/>
            </a:br>
            <a:r>
              <a:rPr lang="sv-SE" sz="1600"/>
              <a:t>Processen följer fyra steg som bidrar till att gå lite mer på djupet i era lokala underlag. Stödet är framtaget med inspiration från </a:t>
            </a:r>
            <a:r>
              <a:rPr lang="sv-SE" sz="1600" err="1"/>
              <a:t>MUCF:s</a:t>
            </a:r>
            <a:r>
              <a:rPr lang="sv-SE" sz="1600"/>
              <a:t>* handledning för att analysera resultaten från deras ungdomsenkät Lokal uppföljning av ungdomspolitiken (LUPP). </a:t>
            </a:r>
          </a:p>
        </p:txBody>
      </p:sp>
      <p:sp>
        <p:nvSpPr>
          <p:cNvPr id="7" name="Rektangel 6">
            <a:extLst>
              <a:ext uri="{FF2B5EF4-FFF2-40B4-BE49-F238E27FC236}">
                <a16:creationId xmlns:a16="http://schemas.microsoft.com/office/drawing/2014/main" id="{AE71DC6E-174D-FF62-B2BD-D19F5A78E2FD}"/>
              </a:ext>
            </a:extLst>
          </p:cNvPr>
          <p:cNvSpPr/>
          <p:nvPr/>
        </p:nvSpPr>
        <p:spPr>
          <a:xfrm>
            <a:off x="2083477" y="866812"/>
            <a:ext cx="8025046" cy="1535937"/>
          </a:xfrm>
          <a:custGeom>
            <a:avLst/>
            <a:gdLst>
              <a:gd name="connsiteX0" fmla="*/ 0 w 8025046"/>
              <a:gd name="connsiteY0" fmla="*/ 0 h 1535937"/>
              <a:gd name="connsiteX1" fmla="*/ 8025046 w 8025046"/>
              <a:gd name="connsiteY1" fmla="*/ 0 h 1535937"/>
              <a:gd name="connsiteX2" fmla="*/ 8025046 w 8025046"/>
              <a:gd name="connsiteY2" fmla="*/ 1535937 h 1535937"/>
              <a:gd name="connsiteX3" fmla="*/ 0 w 8025046"/>
              <a:gd name="connsiteY3" fmla="*/ 1535937 h 1535937"/>
              <a:gd name="connsiteX4" fmla="*/ 0 w 8025046"/>
              <a:gd name="connsiteY4" fmla="*/ 0 h 153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046" h="1535937" fill="none" extrusionOk="0">
                <a:moveTo>
                  <a:pt x="0" y="0"/>
                </a:moveTo>
                <a:cubicBezTo>
                  <a:pt x="2142139" y="98267"/>
                  <a:pt x="7027417" y="113279"/>
                  <a:pt x="8025046" y="0"/>
                </a:cubicBezTo>
                <a:cubicBezTo>
                  <a:pt x="8087714" y="310589"/>
                  <a:pt x="8127088" y="1288824"/>
                  <a:pt x="8025046" y="1535937"/>
                </a:cubicBezTo>
                <a:cubicBezTo>
                  <a:pt x="6371999" y="1678003"/>
                  <a:pt x="1291090" y="1440850"/>
                  <a:pt x="0" y="1535937"/>
                </a:cubicBezTo>
                <a:cubicBezTo>
                  <a:pt x="54079" y="886841"/>
                  <a:pt x="-39373" y="739385"/>
                  <a:pt x="0" y="0"/>
                </a:cubicBezTo>
                <a:close/>
              </a:path>
              <a:path w="8025046" h="1535937" stroke="0" extrusionOk="0">
                <a:moveTo>
                  <a:pt x="0" y="0"/>
                </a:moveTo>
                <a:cubicBezTo>
                  <a:pt x="2945096" y="109306"/>
                  <a:pt x="6426955" y="70022"/>
                  <a:pt x="8025046" y="0"/>
                </a:cubicBezTo>
                <a:cubicBezTo>
                  <a:pt x="7911169" y="249586"/>
                  <a:pt x="8107032" y="1344466"/>
                  <a:pt x="8025046" y="1535937"/>
                </a:cubicBezTo>
                <a:cubicBezTo>
                  <a:pt x="6727608" y="1561297"/>
                  <a:pt x="3576303" y="1477683"/>
                  <a:pt x="0" y="1535937"/>
                </a:cubicBezTo>
                <a:cubicBezTo>
                  <a:pt x="65929" y="990764"/>
                  <a:pt x="65854" y="398414"/>
                  <a:pt x="0" y="0"/>
                </a:cubicBezTo>
                <a:close/>
              </a:path>
            </a:pathLst>
          </a:custGeom>
          <a:solidFill>
            <a:srgbClr val="D87A6F">
              <a:alpha val="50000"/>
            </a:srgbClr>
          </a:solidFill>
          <a:ln>
            <a:solidFill>
              <a:srgbClr val="D87A6F"/>
            </a:solidFill>
            <a:extLst>
              <a:ext uri="{C807C97D-BFC1-408E-A445-0C87EB9F89A2}">
                <ask:lineSketchStyleProps xmlns:ask="http://schemas.microsoft.com/office/drawing/2018/sketchyshapes" sd="3978248048">
                  <a:prstGeom prst="rect">
                    <a:avLst/>
                  </a:prstGeom>
                  <ask:type>
                    <ask:lineSketchCurved/>
                  </ask:type>
                </ask:lineSketchStyleProps>
              </a:ext>
            </a:extLst>
          </a:ln>
          <a:effectLst/>
        </p:spPr>
        <p:style>
          <a:lnRef idx="0">
            <a:scrgbClr r="0" g="0" b="0"/>
          </a:lnRef>
          <a:fillRef idx="0">
            <a:scrgbClr r="0" g="0" b="0"/>
          </a:fillRef>
          <a:effectRef idx="0">
            <a:scrgbClr r="0" g="0" b="0"/>
          </a:effectRef>
          <a:fontRef idx="minor">
            <a:schemeClr val="lt1"/>
          </a:fontRef>
        </p:style>
        <p:txBody>
          <a:bodyPr rtlCol="0" anchor="ctr"/>
          <a:lstStyle>
            <a:defPPr>
              <a:defRPr lang="sv-S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pPr algn="ctr"/>
            <a:endParaRPr lang="sv-SE">
              <a:solidFill>
                <a:srgbClr val="FFFFFF"/>
              </a:solidFill>
              <a:latin typeface="+mj-lt"/>
            </a:endParaRPr>
          </a:p>
        </p:txBody>
      </p:sp>
      <p:sp>
        <p:nvSpPr>
          <p:cNvPr id="4" name="textruta 3">
            <a:extLst>
              <a:ext uri="{FF2B5EF4-FFF2-40B4-BE49-F238E27FC236}">
                <a16:creationId xmlns:a16="http://schemas.microsoft.com/office/drawing/2014/main" id="{25E07A36-8A84-344F-3840-1F520841106A}"/>
              </a:ext>
            </a:extLst>
          </p:cNvPr>
          <p:cNvSpPr txBox="1"/>
          <p:nvPr/>
        </p:nvSpPr>
        <p:spPr>
          <a:xfrm>
            <a:off x="2496809" y="6329680"/>
            <a:ext cx="6342391" cy="369332"/>
          </a:xfrm>
          <a:prstGeom prst="rect">
            <a:avLst/>
          </a:prstGeom>
          <a:noFill/>
        </p:spPr>
        <p:txBody>
          <a:bodyPr wrap="square" rtlCol="0">
            <a:spAutoFit/>
          </a:bodyPr>
          <a:lstStyle/>
          <a:p>
            <a:r>
              <a:rPr lang="sv-SE" sz="1600"/>
              <a:t>*</a:t>
            </a:r>
            <a:r>
              <a:rPr lang="sv-SE"/>
              <a:t> </a:t>
            </a:r>
            <a:r>
              <a:rPr lang="sv-SE" sz="1100"/>
              <a:t>Myndigheten för ungdoms och civilsamhällesfrågor</a:t>
            </a:r>
            <a:endParaRPr lang="sv-SE"/>
          </a:p>
        </p:txBody>
      </p:sp>
    </p:spTree>
    <p:extLst>
      <p:ext uri="{BB962C8B-B14F-4D97-AF65-F5344CB8AC3E}">
        <p14:creationId xmlns:p14="http://schemas.microsoft.com/office/powerpoint/2010/main" val="78166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5C9C02-131F-DEB6-A86E-56457E507C27}"/>
              </a:ext>
            </a:extLst>
          </p:cNvPr>
          <p:cNvSpPr>
            <a:spLocks noGrp="1"/>
          </p:cNvSpPr>
          <p:nvPr>
            <p:ph type="title"/>
          </p:nvPr>
        </p:nvSpPr>
        <p:spPr/>
        <p:txBody>
          <a:bodyPr/>
          <a:lstStyle/>
          <a:p>
            <a:r>
              <a:rPr lang="sv-SE"/>
              <a:t>Intressanta frågetecken</a:t>
            </a:r>
          </a:p>
        </p:txBody>
      </p:sp>
      <p:sp>
        <p:nvSpPr>
          <p:cNvPr id="3" name="Platshållare för text 2">
            <a:extLst>
              <a:ext uri="{FF2B5EF4-FFF2-40B4-BE49-F238E27FC236}">
                <a16:creationId xmlns:a16="http://schemas.microsoft.com/office/drawing/2014/main" id="{9EE66014-714A-5BF2-965F-ACA66BCFF1EF}"/>
              </a:ext>
            </a:extLst>
          </p:cNvPr>
          <p:cNvSpPr>
            <a:spLocks noGrp="1"/>
          </p:cNvSpPr>
          <p:nvPr>
            <p:ph type="body" sz="quarter" idx="13"/>
          </p:nvPr>
        </p:nvSpPr>
        <p:spPr/>
        <p:txBody>
          <a:bodyPr/>
          <a:lstStyle/>
          <a:p>
            <a:pPr marL="0" indent="0">
              <a:buNone/>
            </a:pPr>
            <a:r>
              <a:rPr lang="sv-SE" sz="1600"/>
              <a:t>Ibland går det inte att få klarhet i alla identifierade skillnader eller resultat. Ni kanske fått upp ögonen på något som ”sticker ut” i årets undersökning men som behöver följas över längre tid för att ni ska kunna säga att det är en skillnad eller en förändring.</a:t>
            </a:r>
          </a:p>
          <a:p>
            <a:r>
              <a:rPr lang="sv-SE" sz="1800" b="1"/>
              <a:t>Vad behöver undersökas vidare?</a:t>
            </a:r>
            <a:br>
              <a:rPr lang="sv-SE" sz="1800" b="1"/>
            </a:br>
            <a:r>
              <a:rPr lang="sv-SE" sz="1600"/>
              <a:t>Skriv ner det som ni vill fortsätta att följa eller frågeställningar som ni önskar fördjupa er ytterligare i. </a:t>
            </a:r>
          </a:p>
          <a:p>
            <a:r>
              <a:rPr lang="sv-SE" sz="1800" b="1"/>
              <a:t>Relatera till andra kunskapskällor</a:t>
            </a:r>
            <a:br>
              <a:rPr lang="sv-SE" sz="1800"/>
            </a:br>
            <a:r>
              <a:rPr lang="sv-SE" sz="1600"/>
              <a:t>Vad har andra skrivit om motsvarande utveckling eller samband? Har fler aktörer identifierat motsvarande utmaningar eller utveckling?</a:t>
            </a:r>
            <a:br>
              <a:rPr lang="sv-SE" sz="1600"/>
            </a:br>
            <a:r>
              <a:rPr lang="sv-SE" sz="1600"/>
              <a:t>Sist i det här dokumentet finns en sida med tips på användbara källor.</a:t>
            </a:r>
            <a:endParaRPr lang="sv-SE" sz="1800"/>
          </a:p>
          <a:p>
            <a:endParaRPr lang="sv-SE"/>
          </a:p>
        </p:txBody>
      </p:sp>
      <p:sp>
        <p:nvSpPr>
          <p:cNvPr id="6" name="Ellips 5">
            <a:extLst>
              <a:ext uri="{FF2B5EF4-FFF2-40B4-BE49-F238E27FC236}">
                <a16:creationId xmlns:a16="http://schemas.microsoft.com/office/drawing/2014/main" id="{46365DF4-E3A7-01E8-53C2-CCE246D0DCF4}"/>
              </a:ext>
            </a:extLst>
          </p:cNvPr>
          <p:cNvSpPr/>
          <p:nvPr/>
        </p:nvSpPr>
        <p:spPr>
          <a:xfrm>
            <a:off x="601883" y="387549"/>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a:t>
            </a:r>
            <a:r>
              <a:rPr lang="sv-SE" sz="1200">
                <a:solidFill>
                  <a:schemeClr val="bg1">
                    <a:lumMod val="95000"/>
                  </a:schemeClr>
                </a:solidFill>
                <a:cs typeface="Arial"/>
              </a:rPr>
              <a:t> </a:t>
            </a:r>
            <a:r>
              <a:rPr lang="sv-SE" sz="1200">
                <a:solidFill>
                  <a:schemeClr val="bg2">
                    <a:lumMod val="50000"/>
                  </a:schemeClr>
                </a:solidFill>
                <a:cs typeface="Arial"/>
              </a:rPr>
              <a:t>3</a:t>
            </a:r>
            <a:br>
              <a:rPr lang="sv-SE" sz="1200">
                <a:solidFill>
                  <a:schemeClr val="bg2">
                    <a:lumMod val="50000"/>
                  </a:schemeClr>
                </a:solidFill>
                <a:cs typeface="Arial"/>
              </a:rPr>
            </a:br>
            <a:r>
              <a:rPr lang="sv-SE" sz="1200">
                <a:solidFill>
                  <a:schemeClr val="bg2">
                    <a:lumMod val="50000"/>
                  </a:schemeClr>
                </a:solidFill>
                <a:cs typeface="Arial"/>
              </a:rPr>
              <a:t>Analysera resultaten</a:t>
            </a:r>
            <a:endParaRPr lang="sv-SE" sz="1200">
              <a:solidFill>
                <a:schemeClr val="bg2">
                  <a:lumMod val="50000"/>
                </a:schemeClr>
              </a:solidFill>
            </a:endParaRPr>
          </a:p>
        </p:txBody>
      </p:sp>
      <p:sp>
        <p:nvSpPr>
          <p:cNvPr id="7" name="Rektangel: vikt hörn 6">
            <a:extLst>
              <a:ext uri="{FF2B5EF4-FFF2-40B4-BE49-F238E27FC236}">
                <a16:creationId xmlns:a16="http://schemas.microsoft.com/office/drawing/2014/main" id="{885F98C4-FE33-0AB7-E442-94AFC51EEE0A}"/>
              </a:ext>
            </a:extLst>
          </p:cNvPr>
          <p:cNvSpPr/>
          <p:nvPr/>
        </p:nvSpPr>
        <p:spPr>
          <a:xfrm rot="330332">
            <a:off x="9521459" y="3812241"/>
            <a:ext cx="2535793" cy="2930874"/>
          </a:xfrm>
          <a:prstGeom prst="foldedCorner">
            <a:avLst/>
          </a:prstGeom>
          <a:solidFill>
            <a:srgbClr val="A1CC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defRPr/>
            </a:pPr>
            <a:endParaRPr lang="sv-SE" sz="1600">
              <a:solidFill>
                <a:schemeClr val="tx1"/>
              </a:solidFill>
            </a:endParaRPr>
          </a:p>
          <a:p>
            <a:pPr lvl="0" algn="ctr">
              <a:defRPr/>
            </a:pPr>
            <a:r>
              <a:rPr lang="sv-SE" sz="1600" b="1">
                <a:solidFill>
                  <a:srgbClr val="000000"/>
                </a:solidFill>
                <a:latin typeface="Times New Roman" panose="02020603050405020304" pitchFamily="18" charset="0"/>
                <a:cs typeface="Times New Roman" panose="02020603050405020304" pitchFamily="18" charset="0"/>
              </a:rPr>
              <a:t>Kom ihåg!</a:t>
            </a:r>
            <a:endParaRPr lang="sv-SE" sz="1600">
              <a:solidFill>
                <a:schemeClr val="tx1"/>
              </a:solidFill>
              <a:latin typeface="Times New Roman" panose="02020603050405020304" pitchFamily="18" charset="0"/>
              <a:cs typeface="Times New Roman" panose="02020603050405020304" pitchFamily="18" charset="0"/>
            </a:endParaRPr>
          </a:p>
          <a:p>
            <a:pPr lvl="0" algn="ctr">
              <a:defRPr/>
            </a:pPr>
            <a:r>
              <a:rPr lang="sv-SE" sz="1600">
                <a:solidFill>
                  <a:srgbClr val="000000"/>
                </a:solidFill>
                <a:latin typeface="Times New Roman" panose="02020603050405020304" pitchFamily="18" charset="0"/>
                <a:cs typeface="Times New Roman" panose="02020603050405020304" pitchFamily="18" charset="0"/>
              </a:rPr>
              <a:t>Hittar ni resultat som ni </a:t>
            </a:r>
          </a:p>
          <a:p>
            <a:pPr lvl="0" algn="ctr">
              <a:defRPr/>
            </a:pPr>
            <a:r>
              <a:rPr lang="sv-SE" sz="1600">
                <a:solidFill>
                  <a:srgbClr val="000000"/>
                </a:solidFill>
                <a:latin typeface="Times New Roman" panose="02020603050405020304" pitchFamily="18" charset="0"/>
                <a:cs typeface="Times New Roman" panose="02020603050405020304" pitchFamily="18" charset="0"/>
              </a:rPr>
              <a:t>vill undersöka vidare för att se om det finns ett något samband</a:t>
            </a:r>
            <a:br>
              <a:rPr lang="sv-SE" sz="1600">
                <a:solidFill>
                  <a:srgbClr val="000000"/>
                </a:solidFill>
                <a:latin typeface="Times New Roman" panose="02020603050405020304" pitchFamily="18" charset="0"/>
                <a:cs typeface="Times New Roman" panose="02020603050405020304" pitchFamily="18" charset="0"/>
              </a:rPr>
            </a:br>
            <a:r>
              <a:rPr lang="sv-SE" sz="1600">
                <a:solidFill>
                  <a:srgbClr val="000000"/>
                </a:solidFill>
                <a:latin typeface="Times New Roman" panose="02020603050405020304" pitchFamily="18" charset="0"/>
                <a:cs typeface="Times New Roman" panose="02020603050405020304" pitchFamily="18" charset="0"/>
              </a:rPr>
              <a:t>– hör gärna av er, så försöker vi hjälpa till!</a:t>
            </a:r>
          </a:p>
          <a:p>
            <a:pPr algn="ctr">
              <a:defRPr/>
            </a:pPr>
            <a:endParaRPr lang="sv-SE" sz="1600">
              <a:solidFill>
                <a:srgbClr val="000000"/>
              </a:solidFill>
              <a:latin typeface="Times New Roman"/>
              <a:cs typeface="Times New Roman"/>
            </a:endParaRPr>
          </a:p>
          <a:p>
            <a:pPr algn="ctr">
              <a:defRPr/>
            </a:pPr>
            <a:r>
              <a:rPr lang="sv-SE" sz="1600">
                <a:solidFill>
                  <a:srgbClr val="000000"/>
                </a:solidFill>
                <a:latin typeface="Times New Roman"/>
                <a:cs typeface="Times New Roman"/>
              </a:rPr>
              <a:t>/Folkhälsoavdelningen</a:t>
            </a:r>
            <a:endParaRPr lang="sv-SE" sz="1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50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7A6F">
            <a:alpha val="80000"/>
          </a:srgbClr>
        </a:solidFill>
        <a:effectLst/>
      </p:bgPr>
    </p:bg>
    <p:spTree>
      <p:nvGrpSpPr>
        <p:cNvPr id="1" name="">
          <a:extLst>
            <a:ext uri="{FF2B5EF4-FFF2-40B4-BE49-F238E27FC236}">
              <a16:creationId xmlns:a16="http://schemas.microsoft.com/office/drawing/2014/main" id="{26AACCAD-0779-F50B-B0B2-57B2E4621E6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95BB5D-C2A7-4F59-0656-35B2869B4A16}"/>
              </a:ext>
            </a:extLst>
          </p:cNvPr>
          <p:cNvSpPr>
            <a:spLocks noGrp="1"/>
          </p:cNvSpPr>
          <p:nvPr>
            <p:ph type="ctrTitle"/>
          </p:nvPr>
        </p:nvSpPr>
        <p:spPr>
          <a:xfrm>
            <a:off x="4255643" y="2493628"/>
            <a:ext cx="5812281" cy="1311128"/>
          </a:xfrm>
        </p:spPr>
        <p:txBody>
          <a:bodyPr/>
          <a:lstStyle/>
          <a:p>
            <a:r>
              <a:rPr lang="sv-SE">
                <a:solidFill>
                  <a:schemeClr val="bg1">
                    <a:lumMod val="95000"/>
                  </a:schemeClr>
                </a:solidFill>
                <a:cs typeface="Arial"/>
              </a:rPr>
              <a:t>Steg 4</a:t>
            </a:r>
            <a:br>
              <a:rPr lang="sv-SE">
                <a:solidFill>
                  <a:schemeClr val="bg1">
                    <a:lumMod val="95000"/>
                  </a:schemeClr>
                </a:solidFill>
                <a:cs typeface="Arial"/>
              </a:rPr>
            </a:br>
            <a:r>
              <a:rPr lang="sv-SE">
                <a:solidFill>
                  <a:schemeClr val="bg1">
                    <a:lumMod val="95000"/>
                  </a:schemeClr>
                </a:solidFill>
                <a:cs typeface="Arial"/>
              </a:rPr>
              <a:t>Slutsatser och förbättringsområden</a:t>
            </a:r>
            <a:endParaRPr lang="sv-SE">
              <a:solidFill>
                <a:schemeClr val="bg1">
                  <a:lumMod val="95000"/>
                </a:schemeClr>
              </a:solidFill>
            </a:endParaRPr>
          </a:p>
        </p:txBody>
      </p:sp>
      <p:sp>
        <p:nvSpPr>
          <p:cNvPr id="3" name="Underrubrik 2">
            <a:extLst>
              <a:ext uri="{FF2B5EF4-FFF2-40B4-BE49-F238E27FC236}">
                <a16:creationId xmlns:a16="http://schemas.microsoft.com/office/drawing/2014/main" id="{B632769C-333F-3BE7-24C5-0FCD7AA9B042}"/>
              </a:ext>
            </a:extLst>
          </p:cNvPr>
          <p:cNvSpPr>
            <a:spLocks noGrp="1"/>
          </p:cNvSpPr>
          <p:nvPr>
            <p:ph type="subTitle" idx="1"/>
          </p:nvPr>
        </p:nvSpPr>
        <p:spPr>
          <a:xfrm>
            <a:off x="4255645" y="3804756"/>
            <a:ext cx="5895352" cy="1114485"/>
          </a:xfrm>
        </p:spPr>
        <p:txBody>
          <a:bodyPr vert="horz" lIns="91440" tIns="45720" rIns="91440" bIns="45720" rtlCol="0" anchor="t">
            <a:noAutofit/>
          </a:bodyPr>
          <a:lstStyle/>
          <a:p>
            <a:r>
              <a:rPr lang="sv-SE">
                <a:solidFill>
                  <a:schemeClr val="bg1">
                    <a:lumMod val="95000"/>
                  </a:schemeClr>
                </a:solidFill>
              </a:rPr>
              <a:t>I det fjärde och sista steget handlar det om att beskriva slutsatserna utifrån de skillnader som identifierats i analyserna och formulera förslag på förbättringsområden.</a:t>
            </a:r>
            <a:endParaRPr lang="sv-SE">
              <a:solidFill>
                <a:schemeClr val="bg1">
                  <a:lumMod val="95000"/>
                </a:schemeClr>
              </a:solidFill>
              <a:cs typeface="Arial"/>
            </a:endParaRPr>
          </a:p>
        </p:txBody>
      </p:sp>
    </p:spTree>
    <p:extLst>
      <p:ext uri="{BB962C8B-B14F-4D97-AF65-F5344CB8AC3E}">
        <p14:creationId xmlns:p14="http://schemas.microsoft.com/office/powerpoint/2010/main" val="117874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C75A">
            <a:alpha val="65000"/>
          </a:srgbClr>
        </a:solidFill>
        <a:effectLst/>
      </p:bgPr>
    </p:bg>
    <p:spTree>
      <p:nvGrpSpPr>
        <p:cNvPr id="1" name="">
          <a:extLst>
            <a:ext uri="{FF2B5EF4-FFF2-40B4-BE49-F238E27FC236}">
              <a16:creationId xmlns:a16="http://schemas.microsoft.com/office/drawing/2014/main" id="{BE213F38-D0D5-54B7-6C63-A39741BCFB18}"/>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AF7FB6D9-AD97-D0AF-E05F-0A7D6DB11CB4}"/>
              </a:ext>
            </a:extLst>
          </p:cNvPr>
          <p:cNvSpPr>
            <a:spLocks noGrp="1"/>
          </p:cNvSpPr>
          <p:nvPr>
            <p:ph type="subTitle" idx="1"/>
          </p:nvPr>
        </p:nvSpPr>
        <p:spPr>
          <a:xfrm>
            <a:off x="2875280" y="2753913"/>
            <a:ext cx="8199120" cy="1086567"/>
          </a:xfrm>
        </p:spPr>
        <p:txBody>
          <a:bodyPr/>
          <a:lstStyle/>
          <a:p>
            <a:pPr algn="ctr"/>
            <a:r>
              <a:rPr lang="sv-SE" sz="2400">
                <a:solidFill>
                  <a:schemeClr val="tx1"/>
                </a:solidFill>
              </a:rPr>
              <a:t>Det är i förbättringsområdena som ni ger tips och idéer </a:t>
            </a:r>
          </a:p>
          <a:p>
            <a:pPr algn="ctr"/>
            <a:r>
              <a:rPr lang="sv-SE" sz="2400">
                <a:solidFill>
                  <a:schemeClr val="tx1"/>
                </a:solidFill>
              </a:rPr>
              <a:t>om hur ni kan arbeta vidare utifrån era slutsatser.</a:t>
            </a:r>
            <a:endParaRPr lang="sv-SE" sz="1800">
              <a:solidFill>
                <a:schemeClr val="tx1"/>
              </a:solidFill>
            </a:endParaRPr>
          </a:p>
        </p:txBody>
      </p:sp>
    </p:spTree>
    <p:extLst>
      <p:ext uri="{BB962C8B-B14F-4D97-AF65-F5344CB8AC3E}">
        <p14:creationId xmlns:p14="http://schemas.microsoft.com/office/powerpoint/2010/main" val="2196400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E1256EA7-5973-40DC-AF46-A8FD40E1D72F}"/>
              </a:ext>
            </a:extLst>
          </p:cNvPr>
          <p:cNvSpPr txBox="1"/>
          <p:nvPr/>
        </p:nvSpPr>
        <p:spPr>
          <a:xfrm>
            <a:off x="1783080" y="3271520"/>
            <a:ext cx="8625840" cy="2451330"/>
          </a:xfrm>
          <a:custGeom>
            <a:avLst/>
            <a:gdLst>
              <a:gd name="connsiteX0" fmla="*/ 0 w 8625840"/>
              <a:gd name="connsiteY0" fmla="*/ 0 h 2451330"/>
              <a:gd name="connsiteX1" fmla="*/ 8625840 w 8625840"/>
              <a:gd name="connsiteY1" fmla="*/ 0 h 2451330"/>
              <a:gd name="connsiteX2" fmla="*/ 8625840 w 8625840"/>
              <a:gd name="connsiteY2" fmla="*/ 2451330 h 2451330"/>
              <a:gd name="connsiteX3" fmla="*/ 0 w 8625840"/>
              <a:gd name="connsiteY3" fmla="*/ 2451330 h 2451330"/>
              <a:gd name="connsiteX4" fmla="*/ 0 w 8625840"/>
              <a:gd name="connsiteY4" fmla="*/ 0 h 245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5840" h="2451330" extrusionOk="0">
                <a:moveTo>
                  <a:pt x="0" y="0"/>
                </a:moveTo>
                <a:cubicBezTo>
                  <a:pt x="1303024" y="-39241"/>
                  <a:pt x="6865301" y="100829"/>
                  <a:pt x="8625840" y="0"/>
                </a:cubicBezTo>
                <a:cubicBezTo>
                  <a:pt x="8545931" y="474966"/>
                  <a:pt x="8505040" y="1842784"/>
                  <a:pt x="8625840" y="2451330"/>
                </a:cubicBezTo>
                <a:cubicBezTo>
                  <a:pt x="5318289" y="2533979"/>
                  <a:pt x="1903390" y="2589052"/>
                  <a:pt x="0" y="2451330"/>
                </a:cubicBezTo>
                <a:cubicBezTo>
                  <a:pt x="94550" y="1291400"/>
                  <a:pt x="-125627" y="931480"/>
                  <a:pt x="0" y="0"/>
                </a:cubicBezTo>
                <a:close/>
              </a:path>
            </a:pathLst>
          </a:custGeom>
          <a:noFill/>
          <a:ln>
            <a:solidFill>
              <a:srgbClr val="D87A6F"/>
            </a:solidFill>
            <a:extLst>
              <a:ext uri="{C807C97D-BFC1-408E-A445-0C87EB9F89A2}">
                <ask:lineSketchStyleProps xmlns:ask="http://schemas.microsoft.com/office/drawing/2018/sketchyshapes" sd="1956241449">
                  <a:prstGeom prst="rect">
                    <a:avLst/>
                  </a:prstGeom>
                  <ask:type>
                    <ask:lineSketchCurved/>
                  </ask:type>
                </ask:lineSketchStyleProps>
              </a:ext>
            </a:extLst>
          </a:ln>
        </p:spPr>
        <p:txBody>
          <a:bodyPr wrap="square" rtlCol="0">
            <a:spAutoFit/>
          </a:bodyPr>
          <a:lstStyle/>
          <a:p>
            <a:endParaRPr lang="sv-SE"/>
          </a:p>
        </p:txBody>
      </p:sp>
      <p:sp>
        <p:nvSpPr>
          <p:cNvPr id="4" name="Rubrik 3">
            <a:extLst>
              <a:ext uri="{FF2B5EF4-FFF2-40B4-BE49-F238E27FC236}">
                <a16:creationId xmlns:a16="http://schemas.microsoft.com/office/drawing/2014/main" id="{9B112FE7-7EC5-93D1-9F4D-0DB595DCA1CA}"/>
              </a:ext>
            </a:extLst>
          </p:cNvPr>
          <p:cNvSpPr>
            <a:spLocks noGrp="1"/>
          </p:cNvSpPr>
          <p:nvPr>
            <p:ph type="title"/>
          </p:nvPr>
        </p:nvSpPr>
        <p:spPr/>
        <p:txBody>
          <a:bodyPr/>
          <a:lstStyle/>
          <a:p>
            <a:r>
              <a:rPr lang="sv-SE">
                <a:solidFill>
                  <a:srgbClr val="D87A6F"/>
                </a:solidFill>
              </a:rPr>
              <a:t>Slutsatser</a:t>
            </a:r>
            <a:endParaRPr lang="sv-SE">
              <a:solidFill>
                <a:srgbClr val="D87A6F"/>
              </a:solidFill>
              <a:cs typeface="Arial"/>
            </a:endParaRPr>
          </a:p>
        </p:txBody>
      </p:sp>
      <p:sp>
        <p:nvSpPr>
          <p:cNvPr id="5" name="Platshållare för text 4">
            <a:extLst>
              <a:ext uri="{FF2B5EF4-FFF2-40B4-BE49-F238E27FC236}">
                <a16:creationId xmlns:a16="http://schemas.microsoft.com/office/drawing/2014/main" id="{2C4C8CFA-FF0C-FEA5-00AF-39C572FF05E3}"/>
              </a:ext>
            </a:extLst>
          </p:cNvPr>
          <p:cNvSpPr>
            <a:spLocks noGrp="1"/>
          </p:cNvSpPr>
          <p:nvPr>
            <p:ph type="body" sz="quarter" idx="13"/>
          </p:nvPr>
        </p:nvSpPr>
        <p:spPr/>
        <p:txBody>
          <a:bodyPr vert="horz" lIns="91440" tIns="45720" rIns="91440" bIns="45720" rtlCol="0" anchor="t">
            <a:noAutofit/>
          </a:bodyPr>
          <a:lstStyle/>
          <a:p>
            <a:pPr marL="0" indent="0">
              <a:buNone/>
            </a:pPr>
            <a:r>
              <a:rPr lang="sv-SE" sz="1600">
                <a:cs typeface="Arial"/>
              </a:rPr>
              <a:t>Det är nu ni ska knyta ihop processen, vaska fram och beskriva det mest centrala och inte minst föreslå steg framåt. </a:t>
            </a:r>
          </a:p>
          <a:p>
            <a:pPr marL="0" indent="0">
              <a:buNone/>
            </a:pPr>
            <a:br>
              <a:rPr lang="sv-SE" sz="1600">
                <a:cs typeface="Arial"/>
              </a:rPr>
            </a:br>
            <a:endParaRPr lang="sv-SE" sz="1600">
              <a:cs typeface="Arial"/>
            </a:endParaRPr>
          </a:p>
          <a:p>
            <a:r>
              <a:rPr lang="sv-SE" sz="1600">
                <a:cs typeface="Arial"/>
              </a:rPr>
              <a:t>Summera och presentera era viktigaste och mest intressanta resultat från analysen. Beskriv kort vad resultaten betyder och vad ni önskar ha fortsatt fokus på framåt. </a:t>
            </a:r>
          </a:p>
          <a:p>
            <a:r>
              <a:rPr lang="sv-SE" sz="1600"/>
              <a:t>Inventera vad som redan görs eller har gjorts i kommunen kopplat till era slutsatser eller er mest centrala fråga/utmaning. </a:t>
            </a:r>
            <a:br>
              <a:rPr lang="sv-SE" sz="1600"/>
            </a:br>
            <a:r>
              <a:rPr lang="sv-SE" sz="1600"/>
              <a:t>Vad andra har gjort? Ta tips och idéer från fler och olika håll.</a:t>
            </a:r>
          </a:p>
        </p:txBody>
      </p:sp>
      <p:sp>
        <p:nvSpPr>
          <p:cNvPr id="2" name="Ellips 1">
            <a:extLst>
              <a:ext uri="{FF2B5EF4-FFF2-40B4-BE49-F238E27FC236}">
                <a16:creationId xmlns:a16="http://schemas.microsoft.com/office/drawing/2014/main" id="{D3C61D3B-2DA6-4586-587B-AEB84D5833DB}"/>
              </a:ext>
            </a:extLst>
          </p:cNvPr>
          <p:cNvSpPr/>
          <p:nvPr/>
        </p:nvSpPr>
        <p:spPr>
          <a:xfrm>
            <a:off x="601883" y="387549"/>
            <a:ext cx="1517665" cy="1230684"/>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a:solidFill>
                  <a:schemeClr val="bg2">
                    <a:lumMod val="50000"/>
                  </a:schemeClr>
                </a:solidFill>
                <a:cs typeface="Arial"/>
              </a:rPr>
              <a:t>Steg 4 </a:t>
            </a:r>
            <a:br>
              <a:rPr lang="sv-SE" sz="1200">
                <a:solidFill>
                  <a:schemeClr val="bg2">
                    <a:lumMod val="50000"/>
                  </a:schemeClr>
                </a:solidFill>
                <a:cs typeface="Arial"/>
              </a:rPr>
            </a:br>
            <a:r>
              <a:rPr lang="sv-SE" sz="1200">
                <a:solidFill>
                  <a:schemeClr val="bg2">
                    <a:lumMod val="50000"/>
                  </a:schemeClr>
                </a:solidFill>
                <a:cs typeface="Arial"/>
              </a:rPr>
              <a:t>slutsatser och förbättrings-områden</a:t>
            </a:r>
            <a:endParaRPr lang="sv-SE" sz="1200">
              <a:solidFill>
                <a:schemeClr val="bg2">
                  <a:lumMod val="50000"/>
                </a:schemeClr>
              </a:solidFill>
            </a:endParaRPr>
          </a:p>
        </p:txBody>
      </p:sp>
    </p:spTree>
    <p:extLst>
      <p:ext uri="{BB962C8B-B14F-4D97-AF65-F5344CB8AC3E}">
        <p14:creationId xmlns:p14="http://schemas.microsoft.com/office/powerpoint/2010/main" val="84424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EF8AF-4135-FB1A-361C-7BEB84A17243}"/>
              </a:ext>
            </a:extLst>
          </p:cNvPr>
          <p:cNvSpPr>
            <a:spLocks noGrp="1"/>
          </p:cNvSpPr>
          <p:nvPr>
            <p:ph type="title"/>
          </p:nvPr>
        </p:nvSpPr>
        <p:spPr>
          <a:xfrm>
            <a:off x="2496809" y="1459680"/>
            <a:ext cx="7200000" cy="1325563"/>
          </a:xfrm>
        </p:spPr>
        <p:txBody>
          <a:bodyPr/>
          <a:lstStyle/>
          <a:p>
            <a:r>
              <a:rPr lang="sv-SE">
                <a:solidFill>
                  <a:srgbClr val="D87A6F"/>
                </a:solidFill>
                <a:cs typeface="Arial"/>
              </a:rPr>
              <a:t>Förbättringsområden</a:t>
            </a:r>
            <a:endParaRPr lang="sv-SE">
              <a:cs typeface="Arial"/>
            </a:endParaRPr>
          </a:p>
        </p:txBody>
      </p:sp>
      <p:sp>
        <p:nvSpPr>
          <p:cNvPr id="3" name="Platshållare för text 2">
            <a:extLst>
              <a:ext uri="{FF2B5EF4-FFF2-40B4-BE49-F238E27FC236}">
                <a16:creationId xmlns:a16="http://schemas.microsoft.com/office/drawing/2014/main" id="{69A32436-14B7-8F30-BB4C-918D62EE6FC2}"/>
              </a:ext>
            </a:extLst>
          </p:cNvPr>
          <p:cNvSpPr>
            <a:spLocks noGrp="1"/>
          </p:cNvSpPr>
          <p:nvPr>
            <p:ph type="body" sz="quarter" idx="13"/>
          </p:nvPr>
        </p:nvSpPr>
        <p:spPr>
          <a:xfrm>
            <a:off x="2496809" y="2946400"/>
            <a:ext cx="7341767" cy="2776450"/>
          </a:xfrm>
        </p:spPr>
        <p:txBody>
          <a:bodyPr vert="horz" lIns="91440" tIns="45720" rIns="91440" bIns="45720" rtlCol="0" anchor="t">
            <a:noAutofit/>
          </a:bodyPr>
          <a:lstStyle/>
          <a:p>
            <a:pPr marL="0" indent="0">
              <a:buNone/>
            </a:pPr>
            <a:r>
              <a:rPr lang="sv-SE" sz="1600">
                <a:cs typeface="Arial"/>
              </a:rPr>
              <a:t>För att resultaten ska bli användbara för er är det viktigt att formulera förbättringsområden utifrån er kunskap om rådande förutsättningar och möjligheter.</a:t>
            </a:r>
          </a:p>
          <a:p>
            <a:pPr marL="0" indent="0">
              <a:buNone/>
            </a:pPr>
            <a:r>
              <a:rPr lang="sv-SE" sz="1600">
                <a:cs typeface="Arial"/>
              </a:rPr>
              <a:t>Tänk på</a:t>
            </a:r>
            <a:r>
              <a:rPr lang="sv-SE" sz="1600" b="1">
                <a:cs typeface="Arial"/>
              </a:rPr>
              <a:t> </a:t>
            </a:r>
            <a:r>
              <a:rPr lang="sv-SE" sz="1600">
                <a:cs typeface="Arial"/>
              </a:rPr>
              <a:t>att f</a:t>
            </a:r>
            <a:r>
              <a:rPr lang="sv-SE" sz="1600"/>
              <a:t>örbättringsområdena ska vara formulerade så att de är begripliga för verksamheter som inte är helt insatta i arbetet. Tänk tydlighet och avgränsning</a:t>
            </a:r>
            <a:r>
              <a:rPr lang="sv-SE" sz="1600">
                <a:cs typeface="Arial"/>
              </a:rPr>
              <a:t>. </a:t>
            </a:r>
            <a:endParaRPr lang="sv-SE" sz="1600"/>
          </a:p>
        </p:txBody>
      </p:sp>
      <p:sp>
        <p:nvSpPr>
          <p:cNvPr id="5" name="Ellips 4">
            <a:extLst>
              <a:ext uri="{FF2B5EF4-FFF2-40B4-BE49-F238E27FC236}">
                <a16:creationId xmlns:a16="http://schemas.microsoft.com/office/drawing/2014/main" id="{DFBBECED-8658-21AF-0A21-9FF10A37BF82}"/>
              </a:ext>
            </a:extLst>
          </p:cNvPr>
          <p:cNvSpPr/>
          <p:nvPr/>
        </p:nvSpPr>
        <p:spPr>
          <a:xfrm>
            <a:off x="601883" y="387549"/>
            <a:ext cx="1497070"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a:solidFill>
                  <a:schemeClr val="bg2">
                    <a:lumMod val="50000"/>
                  </a:schemeClr>
                </a:solidFill>
                <a:cs typeface="Arial"/>
              </a:rPr>
              <a:t>Steg 4 </a:t>
            </a:r>
            <a:br>
              <a:rPr lang="sv-SE" sz="1200">
                <a:solidFill>
                  <a:schemeClr val="bg2">
                    <a:lumMod val="50000"/>
                  </a:schemeClr>
                </a:solidFill>
                <a:cs typeface="Arial"/>
              </a:rPr>
            </a:br>
            <a:r>
              <a:rPr lang="sv-SE" sz="1200">
                <a:solidFill>
                  <a:schemeClr val="bg2">
                    <a:lumMod val="50000"/>
                  </a:schemeClr>
                </a:solidFill>
                <a:cs typeface="Arial"/>
              </a:rPr>
              <a:t>slutsatser och förbättrings- områden</a:t>
            </a:r>
            <a:endParaRPr lang="sv-SE" sz="1200">
              <a:solidFill>
                <a:schemeClr val="bg2">
                  <a:lumMod val="50000"/>
                </a:schemeClr>
              </a:solidFill>
            </a:endParaRPr>
          </a:p>
        </p:txBody>
      </p:sp>
      <p:sp>
        <p:nvSpPr>
          <p:cNvPr id="6" name="textruta 5">
            <a:extLst>
              <a:ext uri="{FF2B5EF4-FFF2-40B4-BE49-F238E27FC236}">
                <a16:creationId xmlns:a16="http://schemas.microsoft.com/office/drawing/2014/main" id="{0BA54A6C-3E47-50AF-FEA8-26FFBC3F2FC8}"/>
              </a:ext>
            </a:extLst>
          </p:cNvPr>
          <p:cNvSpPr txBox="1"/>
          <p:nvPr/>
        </p:nvSpPr>
        <p:spPr>
          <a:xfrm>
            <a:off x="2353424" y="4895718"/>
            <a:ext cx="7413459" cy="1323439"/>
          </a:xfrm>
          <a:custGeom>
            <a:avLst/>
            <a:gdLst>
              <a:gd name="connsiteX0" fmla="*/ 0 w 7413459"/>
              <a:gd name="connsiteY0" fmla="*/ 0 h 1323439"/>
              <a:gd name="connsiteX1" fmla="*/ 7413459 w 7413459"/>
              <a:gd name="connsiteY1" fmla="*/ 0 h 1323439"/>
              <a:gd name="connsiteX2" fmla="*/ 7413459 w 7413459"/>
              <a:gd name="connsiteY2" fmla="*/ 1323439 h 1323439"/>
              <a:gd name="connsiteX3" fmla="*/ 0 w 7413459"/>
              <a:gd name="connsiteY3" fmla="*/ 1323439 h 1323439"/>
              <a:gd name="connsiteX4" fmla="*/ 0 w 7413459"/>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459" h="1323439" fill="none" extrusionOk="0">
                <a:moveTo>
                  <a:pt x="0" y="0"/>
                </a:moveTo>
                <a:cubicBezTo>
                  <a:pt x="2600478" y="-33775"/>
                  <a:pt x="6060841" y="138873"/>
                  <a:pt x="7413459" y="0"/>
                </a:cubicBezTo>
                <a:cubicBezTo>
                  <a:pt x="7395441" y="516422"/>
                  <a:pt x="7395549" y="763149"/>
                  <a:pt x="7413459" y="1323439"/>
                </a:cubicBezTo>
                <a:cubicBezTo>
                  <a:pt x="6011659" y="1186109"/>
                  <a:pt x="3236903" y="1185583"/>
                  <a:pt x="0" y="1323439"/>
                </a:cubicBezTo>
                <a:cubicBezTo>
                  <a:pt x="59023" y="1158874"/>
                  <a:pt x="117067" y="392719"/>
                  <a:pt x="0" y="0"/>
                </a:cubicBezTo>
                <a:close/>
              </a:path>
              <a:path w="7413459" h="1323439" stroke="0" extrusionOk="0">
                <a:moveTo>
                  <a:pt x="0" y="0"/>
                </a:moveTo>
                <a:cubicBezTo>
                  <a:pt x="2881832" y="-101487"/>
                  <a:pt x="5995164" y="-162162"/>
                  <a:pt x="7413459" y="0"/>
                </a:cubicBezTo>
                <a:cubicBezTo>
                  <a:pt x="7371838" y="302172"/>
                  <a:pt x="7479934" y="913046"/>
                  <a:pt x="7413459" y="1323439"/>
                </a:cubicBezTo>
                <a:cubicBezTo>
                  <a:pt x="4648834" y="1373504"/>
                  <a:pt x="2763356" y="1164990"/>
                  <a:pt x="0" y="1323439"/>
                </a:cubicBezTo>
                <a:cubicBezTo>
                  <a:pt x="-52004" y="823911"/>
                  <a:pt x="103473" y="638287"/>
                  <a:pt x="0" y="0"/>
                </a:cubicBezTo>
                <a:close/>
              </a:path>
            </a:pathLst>
          </a:custGeom>
          <a:solidFill>
            <a:srgbClr val="D87A6F">
              <a:alpha val="30000"/>
            </a:srgbClr>
          </a:solidFill>
          <a:ln>
            <a:solidFill>
              <a:srgbClr val="D87A6F"/>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p>
            <a:endParaRPr lang="sv-SE" sz="1600">
              <a:cs typeface="Arial"/>
            </a:endParaRPr>
          </a:p>
          <a:p>
            <a:r>
              <a:rPr lang="sv-SE" sz="1600">
                <a:cs typeface="Arial"/>
              </a:rPr>
              <a:t>Det är viktigt att beslutsfattare får ta del av de tankar och idéer som ni har för att de ska kunna fatta beslut och tillsätta resurser som gör att förslagen kan omsättas i praktiken. </a:t>
            </a:r>
          </a:p>
          <a:p>
            <a:endParaRPr lang="sv-SE" sz="1600">
              <a:cs typeface="Arial"/>
            </a:endParaRPr>
          </a:p>
        </p:txBody>
      </p:sp>
    </p:spTree>
    <p:extLst>
      <p:ext uri="{BB962C8B-B14F-4D97-AF65-F5344CB8AC3E}">
        <p14:creationId xmlns:p14="http://schemas.microsoft.com/office/powerpoint/2010/main" val="1813753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602FB-A55C-570A-D0E1-90E033314CB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D55A206-8BA6-1C05-0CAA-02836BB4C634}"/>
              </a:ext>
            </a:extLst>
          </p:cNvPr>
          <p:cNvSpPr>
            <a:spLocks noGrp="1"/>
          </p:cNvSpPr>
          <p:nvPr>
            <p:ph type="title"/>
          </p:nvPr>
        </p:nvSpPr>
        <p:spPr>
          <a:xfrm>
            <a:off x="2496809" y="1591760"/>
            <a:ext cx="7200000" cy="1325563"/>
          </a:xfrm>
        </p:spPr>
        <p:txBody>
          <a:bodyPr/>
          <a:lstStyle/>
          <a:p>
            <a:r>
              <a:rPr lang="sv-SE">
                <a:solidFill>
                  <a:srgbClr val="D87A6F"/>
                </a:solidFill>
                <a:cs typeface="Arial"/>
              </a:rPr>
              <a:t>Förbättringsområden</a:t>
            </a:r>
            <a:endParaRPr lang="sv-SE">
              <a:cs typeface="Arial"/>
            </a:endParaRPr>
          </a:p>
        </p:txBody>
      </p:sp>
      <p:sp>
        <p:nvSpPr>
          <p:cNvPr id="3" name="Platshållare för text 2">
            <a:extLst>
              <a:ext uri="{FF2B5EF4-FFF2-40B4-BE49-F238E27FC236}">
                <a16:creationId xmlns:a16="http://schemas.microsoft.com/office/drawing/2014/main" id="{104279F3-0BC0-BD1A-92BB-9EDF61C9EE06}"/>
              </a:ext>
            </a:extLst>
          </p:cNvPr>
          <p:cNvSpPr>
            <a:spLocks noGrp="1"/>
          </p:cNvSpPr>
          <p:nvPr>
            <p:ph type="body" sz="quarter" idx="13"/>
          </p:nvPr>
        </p:nvSpPr>
        <p:spPr>
          <a:xfrm>
            <a:off x="2496809" y="3112770"/>
            <a:ext cx="7341767" cy="3379470"/>
          </a:xfrm>
        </p:spPr>
        <p:txBody>
          <a:bodyPr vert="horz" lIns="91440" tIns="45720" rIns="91440" bIns="45720" rtlCol="0" anchor="t">
            <a:noAutofit/>
          </a:bodyPr>
          <a:lstStyle/>
          <a:p>
            <a:pPr marL="0" indent="0">
              <a:buNone/>
            </a:pPr>
            <a:r>
              <a:rPr lang="sv-SE" sz="1600">
                <a:cs typeface="Arial"/>
              </a:rPr>
              <a:t>Som stöd vid formulering av förbättringsområden finns här några frågeställningar använda. Kom ihåg att utgå från er kunskap om </a:t>
            </a:r>
            <a:r>
              <a:rPr lang="sv-SE" sz="1600">
                <a:solidFill>
                  <a:srgbClr val="D87A6F"/>
                </a:solidFill>
                <a:cs typeface="Arial"/>
              </a:rPr>
              <a:t>rådande förutsättningar och möjligheter</a:t>
            </a:r>
            <a:r>
              <a:rPr lang="sv-SE" sz="1600">
                <a:cs typeface="Arial"/>
              </a:rPr>
              <a:t>.</a:t>
            </a:r>
            <a:r>
              <a:rPr lang="sv-SE" sz="1600"/>
              <a:t> </a:t>
            </a:r>
          </a:p>
          <a:p>
            <a:pPr marL="251460" indent="-251460"/>
            <a:r>
              <a:rPr lang="sv-SE" sz="1400" b="1">
                <a:cs typeface="Arial"/>
              </a:rPr>
              <a:t>Förväntat resultat av åtgärden</a:t>
            </a:r>
            <a:br>
              <a:rPr lang="sv-SE" sz="1400">
                <a:cs typeface="Arial"/>
              </a:rPr>
            </a:br>
            <a:r>
              <a:rPr lang="sv-SE" sz="1400">
                <a:cs typeface="Arial"/>
              </a:rPr>
              <a:t>Utgå från mål och problemformulering. Vad är det som ska förbättras och varför? Beskriv förväntat resultat av åtgärden. </a:t>
            </a:r>
          </a:p>
          <a:p>
            <a:pPr marL="251460" indent="-251460"/>
            <a:r>
              <a:rPr lang="sv-SE" sz="1400" b="1">
                <a:cs typeface="Arial"/>
              </a:rPr>
              <a:t>Vad ska ingå i åtgärdsarbetet?</a:t>
            </a:r>
            <a:br>
              <a:rPr lang="sv-SE" sz="1400" b="1">
                <a:cs typeface="Arial"/>
              </a:rPr>
            </a:br>
            <a:r>
              <a:rPr lang="sv-SE" sz="1400">
                <a:cs typeface="Arial"/>
              </a:rPr>
              <a:t>Beskriv vad som ska göras och var. </a:t>
            </a:r>
          </a:p>
          <a:p>
            <a:pPr marL="251460" indent="-251460"/>
            <a:r>
              <a:rPr lang="sv-SE" sz="1400" b="1">
                <a:cs typeface="Arial"/>
              </a:rPr>
              <a:t>Vilka ska involveras?</a:t>
            </a:r>
            <a:br>
              <a:rPr lang="sv-SE" sz="1400" b="1">
                <a:cs typeface="Arial"/>
              </a:rPr>
            </a:br>
            <a:r>
              <a:rPr lang="sv-SE" sz="1400">
                <a:cs typeface="Arial"/>
              </a:rPr>
              <a:t>Beskriv funktioner och professioner som ska ingå i arbetet.</a:t>
            </a:r>
          </a:p>
        </p:txBody>
      </p:sp>
      <p:sp>
        <p:nvSpPr>
          <p:cNvPr id="5" name="Ellips 4">
            <a:extLst>
              <a:ext uri="{FF2B5EF4-FFF2-40B4-BE49-F238E27FC236}">
                <a16:creationId xmlns:a16="http://schemas.microsoft.com/office/drawing/2014/main" id="{BE34EC01-06D5-5CB4-577B-7A681C56CFAD}"/>
              </a:ext>
            </a:extLst>
          </p:cNvPr>
          <p:cNvSpPr/>
          <p:nvPr/>
        </p:nvSpPr>
        <p:spPr>
          <a:xfrm>
            <a:off x="601883" y="387549"/>
            <a:ext cx="1486773" cy="1199792"/>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a:solidFill>
                  <a:schemeClr val="bg2">
                    <a:lumMod val="50000"/>
                  </a:schemeClr>
                </a:solidFill>
                <a:cs typeface="Arial"/>
              </a:rPr>
              <a:t>Steg 4 </a:t>
            </a:r>
            <a:br>
              <a:rPr lang="sv-SE" sz="1200">
                <a:solidFill>
                  <a:schemeClr val="bg2">
                    <a:lumMod val="50000"/>
                  </a:schemeClr>
                </a:solidFill>
                <a:cs typeface="Arial"/>
              </a:rPr>
            </a:br>
            <a:r>
              <a:rPr lang="sv-SE" sz="1200">
                <a:solidFill>
                  <a:schemeClr val="bg2">
                    <a:lumMod val="50000"/>
                  </a:schemeClr>
                </a:solidFill>
                <a:cs typeface="Arial"/>
              </a:rPr>
              <a:t>slutsatser och förbättrings-områden</a:t>
            </a:r>
            <a:endParaRPr lang="sv-SE" sz="1200">
              <a:solidFill>
                <a:schemeClr val="bg2">
                  <a:lumMod val="50000"/>
                </a:schemeClr>
              </a:solidFill>
            </a:endParaRPr>
          </a:p>
        </p:txBody>
      </p:sp>
    </p:spTree>
    <p:extLst>
      <p:ext uri="{BB962C8B-B14F-4D97-AF65-F5344CB8AC3E}">
        <p14:creationId xmlns:p14="http://schemas.microsoft.com/office/powerpoint/2010/main" val="1118059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57D73-2679-A89A-9569-4274C9EA8A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C8DBCDB-B9C0-505A-DB4E-C70CBE7D65C8}"/>
              </a:ext>
            </a:extLst>
          </p:cNvPr>
          <p:cNvSpPr>
            <a:spLocks noGrp="1"/>
          </p:cNvSpPr>
          <p:nvPr>
            <p:ph type="title"/>
          </p:nvPr>
        </p:nvSpPr>
        <p:spPr>
          <a:xfrm>
            <a:off x="2496809" y="1744160"/>
            <a:ext cx="7200000" cy="1325563"/>
          </a:xfrm>
        </p:spPr>
        <p:txBody>
          <a:bodyPr/>
          <a:lstStyle/>
          <a:p>
            <a:r>
              <a:rPr lang="sv-SE">
                <a:solidFill>
                  <a:srgbClr val="D87A6F"/>
                </a:solidFill>
                <a:cs typeface="Arial"/>
              </a:rPr>
              <a:t>Förbättringsområden</a:t>
            </a:r>
            <a:endParaRPr lang="sv-SE">
              <a:cs typeface="Arial"/>
            </a:endParaRPr>
          </a:p>
        </p:txBody>
      </p:sp>
      <p:sp>
        <p:nvSpPr>
          <p:cNvPr id="3" name="Platshållare för text 2">
            <a:extLst>
              <a:ext uri="{FF2B5EF4-FFF2-40B4-BE49-F238E27FC236}">
                <a16:creationId xmlns:a16="http://schemas.microsoft.com/office/drawing/2014/main" id="{1A17FAE5-0947-EE52-8598-0334F5AB1596}"/>
              </a:ext>
            </a:extLst>
          </p:cNvPr>
          <p:cNvSpPr>
            <a:spLocks noGrp="1"/>
          </p:cNvSpPr>
          <p:nvPr>
            <p:ph type="body" sz="quarter" idx="13"/>
          </p:nvPr>
        </p:nvSpPr>
        <p:spPr>
          <a:xfrm>
            <a:off x="2496809" y="3305810"/>
            <a:ext cx="7341767" cy="2698750"/>
          </a:xfrm>
        </p:spPr>
        <p:txBody>
          <a:bodyPr vert="horz" lIns="91440" tIns="45720" rIns="91440" bIns="45720" rtlCol="0" anchor="t">
            <a:noAutofit/>
          </a:bodyPr>
          <a:lstStyle/>
          <a:p>
            <a:pPr marL="251460" indent="-251460"/>
            <a:r>
              <a:rPr lang="sv-SE" sz="1400" b="1">
                <a:cs typeface="Arial"/>
              </a:rPr>
              <a:t>Tid och ekonomi</a:t>
            </a:r>
            <a:br>
              <a:rPr lang="sv-SE" sz="1400" b="1">
                <a:cs typeface="Arial"/>
              </a:rPr>
            </a:br>
            <a:r>
              <a:rPr lang="sv-SE" sz="1400">
                <a:cs typeface="Arial"/>
              </a:rPr>
              <a:t>När ska arbetet starta upp och när ska det vara slutfört? Beskriv eventuella kostnader och annan resursåtgång för åtgärden. </a:t>
            </a:r>
            <a:endParaRPr lang="sv-SE"/>
          </a:p>
          <a:p>
            <a:pPr marL="251460" indent="-251460"/>
            <a:r>
              <a:rPr lang="sv-SE" sz="1400" b="1">
                <a:cs typeface="Arial"/>
              </a:rPr>
              <a:t>Uppföljning</a:t>
            </a:r>
            <a:br>
              <a:rPr lang="sv-SE" sz="1400">
                <a:cs typeface="Arial"/>
              </a:rPr>
            </a:br>
            <a:r>
              <a:rPr lang="sv-SE" sz="1400">
                <a:cs typeface="Arial"/>
              </a:rPr>
              <a:t>Beskriv hur uppföljning är tänkt att genomföras (hur, när och vem som är ansvarig för uppföljningen).</a:t>
            </a:r>
          </a:p>
          <a:p>
            <a:pPr marL="251460" indent="-251460"/>
            <a:r>
              <a:rPr lang="sv-SE" sz="1400" b="1">
                <a:cs typeface="Arial"/>
              </a:rPr>
              <a:t>Beslut</a:t>
            </a:r>
            <a:br>
              <a:rPr lang="sv-SE" sz="1400" b="1">
                <a:cs typeface="Arial"/>
              </a:rPr>
            </a:br>
            <a:r>
              <a:rPr lang="sv-SE" sz="1400">
                <a:cs typeface="Arial"/>
              </a:rPr>
              <a:t>Beskriv var beslut om förslag på åtgärder ska fattas, i vilka verksamheter/förvaltningar? Krävs beslut på politisk nivå eller kan besluten tas på tjänstepersonsnivå?</a:t>
            </a:r>
          </a:p>
          <a:p>
            <a:pPr marL="0" indent="0">
              <a:buNone/>
            </a:pPr>
            <a:endParaRPr lang="sv-SE" sz="2000">
              <a:cs typeface="Arial"/>
            </a:endParaRPr>
          </a:p>
        </p:txBody>
      </p:sp>
      <p:sp>
        <p:nvSpPr>
          <p:cNvPr id="5" name="Ellips 4">
            <a:extLst>
              <a:ext uri="{FF2B5EF4-FFF2-40B4-BE49-F238E27FC236}">
                <a16:creationId xmlns:a16="http://schemas.microsoft.com/office/drawing/2014/main" id="{B920DAC3-E3E5-A318-A078-B868C5D741DF}"/>
              </a:ext>
            </a:extLst>
          </p:cNvPr>
          <p:cNvSpPr/>
          <p:nvPr/>
        </p:nvSpPr>
        <p:spPr>
          <a:xfrm>
            <a:off x="601883" y="387549"/>
            <a:ext cx="1497070"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a:solidFill>
                  <a:schemeClr val="bg2">
                    <a:lumMod val="50000"/>
                  </a:schemeClr>
                </a:solidFill>
                <a:cs typeface="Arial"/>
              </a:rPr>
              <a:t>Steg 4 </a:t>
            </a:r>
            <a:br>
              <a:rPr lang="sv-SE" sz="1200">
                <a:solidFill>
                  <a:schemeClr val="bg2">
                    <a:lumMod val="50000"/>
                  </a:schemeClr>
                </a:solidFill>
                <a:cs typeface="Arial"/>
              </a:rPr>
            </a:br>
            <a:r>
              <a:rPr lang="sv-SE" sz="1200">
                <a:solidFill>
                  <a:schemeClr val="bg2">
                    <a:lumMod val="50000"/>
                  </a:schemeClr>
                </a:solidFill>
                <a:cs typeface="Arial"/>
              </a:rPr>
              <a:t>slutsatser och förbättrings-områden</a:t>
            </a:r>
            <a:endParaRPr lang="sv-SE" sz="1200">
              <a:solidFill>
                <a:schemeClr val="bg2">
                  <a:lumMod val="50000"/>
                </a:schemeClr>
              </a:solidFill>
            </a:endParaRPr>
          </a:p>
        </p:txBody>
      </p:sp>
    </p:spTree>
    <p:extLst>
      <p:ext uri="{BB962C8B-B14F-4D97-AF65-F5344CB8AC3E}">
        <p14:creationId xmlns:p14="http://schemas.microsoft.com/office/powerpoint/2010/main" val="22161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76FD0F-1617-F15C-1D36-77B37AC8205B}"/>
              </a:ext>
            </a:extLst>
          </p:cNvPr>
          <p:cNvSpPr>
            <a:spLocks noGrp="1"/>
          </p:cNvSpPr>
          <p:nvPr>
            <p:ph type="title"/>
          </p:nvPr>
        </p:nvSpPr>
        <p:spPr>
          <a:xfrm>
            <a:off x="7003175" y="972000"/>
            <a:ext cx="4140000" cy="1325563"/>
          </a:xfrm>
        </p:spPr>
        <p:txBody>
          <a:bodyPr anchor="b">
            <a:normAutofit/>
          </a:bodyPr>
          <a:lstStyle/>
          <a:p>
            <a:r>
              <a:rPr lang="sv-SE"/>
              <a:t>Referenser</a:t>
            </a:r>
          </a:p>
        </p:txBody>
      </p:sp>
      <p:sp>
        <p:nvSpPr>
          <p:cNvPr id="3" name="Platshållare för text 2">
            <a:extLst>
              <a:ext uri="{FF2B5EF4-FFF2-40B4-BE49-F238E27FC236}">
                <a16:creationId xmlns:a16="http://schemas.microsoft.com/office/drawing/2014/main" id="{3B2DE9B7-0B74-A2FD-6043-2C8E4CA0713C}"/>
              </a:ext>
            </a:extLst>
          </p:cNvPr>
          <p:cNvSpPr>
            <a:spLocks noGrp="1"/>
          </p:cNvSpPr>
          <p:nvPr>
            <p:ph sz="half" idx="2"/>
          </p:nvPr>
        </p:nvSpPr>
        <p:spPr>
          <a:xfrm>
            <a:off x="7003175" y="2484000"/>
            <a:ext cx="4140000" cy="3240000"/>
          </a:xfrm>
        </p:spPr>
        <p:txBody>
          <a:bodyPr vert="horz" lIns="91440" tIns="45720" rIns="91440" bIns="45720" rtlCol="0" anchor="t">
            <a:normAutofit/>
          </a:bodyPr>
          <a:lstStyle/>
          <a:p>
            <a:pPr marL="251460" indent="-251460"/>
            <a:r>
              <a:rPr lang="sv-SE">
                <a:hlinkClick r:id="rId2"/>
              </a:rPr>
              <a:t>Analysera </a:t>
            </a:r>
            <a:r>
              <a:rPr lang="sv-SE" err="1">
                <a:hlinkClick r:id="rId2"/>
              </a:rPr>
              <a:t>Lupp.indd</a:t>
            </a:r>
            <a:endParaRPr lang="sv-SE">
              <a:cs typeface="Arial"/>
            </a:endParaRPr>
          </a:p>
          <a:p>
            <a:pPr marL="251460" indent="-251460"/>
            <a:r>
              <a:rPr lang="sv-SE">
                <a:hlinkClick r:id="rId3"/>
              </a:rPr>
              <a:t>Systematiskt analysarbete och styrsnurran | Rådet för främjande av kommunala analyser | SKR</a:t>
            </a:r>
            <a:endParaRPr lang="sv-SE">
              <a:cs typeface="Arial"/>
              <a:hlinkClick r:id="rId3"/>
            </a:endParaRPr>
          </a:p>
          <a:p>
            <a:pPr marL="251460" indent="-251460"/>
            <a:r>
              <a:rPr lang="sv-SE">
                <a:cs typeface="Arial"/>
                <a:hlinkClick r:id="rId4"/>
              </a:rPr>
              <a:t>CAN:s nationella skolundersökning - CAN</a:t>
            </a:r>
            <a:endParaRPr lang="sv-SE">
              <a:cs typeface="Arial"/>
            </a:endParaRPr>
          </a:p>
          <a:p>
            <a:pPr marL="251460" indent="-251460"/>
            <a:endParaRPr lang="sv-SE" sz="1800">
              <a:cs typeface="Arial"/>
            </a:endParaRPr>
          </a:p>
          <a:p>
            <a:pPr marL="251460" indent="-251460"/>
            <a:endParaRPr lang="sv-SE">
              <a:cs typeface="Arial"/>
            </a:endParaRPr>
          </a:p>
        </p:txBody>
      </p:sp>
      <p:sp>
        <p:nvSpPr>
          <p:cNvPr id="5" name="Rektangel 4">
            <a:extLst>
              <a:ext uri="{FF2B5EF4-FFF2-40B4-BE49-F238E27FC236}">
                <a16:creationId xmlns:a16="http://schemas.microsoft.com/office/drawing/2014/main" id="{709E8D07-A47C-A267-AB69-CC8B2C62D660}"/>
              </a:ext>
            </a:extLst>
          </p:cNvPr>
          <p:cNvSpPr/>
          <p:nvPr/>
        </p:nvSpPr>
        <p:spPr>
          <a:xfrm>
            <a:off x="-70338" y="-221064"/>
            <a:ext cx="884254" cy="7264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CA79771-6EDB-295F-05D9-08F7A4870414}"/>
              </a:ext>
            </a:extLst>
          </p:cNvPr>
          <p:cNvPicPr>
            <a:picLocks noChangeAspect="1"/>
          </p:cNvPicPr>
          <p:nvPr/>
        </p:nvPicPr>
        <p:blipFill>
          <a:blip r:embed="rId5"/>
          <a:stretch>
            <a:fillRect/>
          </a:stretch>
        </p:blipFill>
        <p:spPr>
          <a:xfrm>
            <a:off x="664978" y="72684"/>
            <a:ext cx="5571483" cy="6712631"/>
          </a:xfrm>
          <a:prstGeom prst="rect">
            <a:avLst/>
          </a:prstGeom>
          <a:noFill/>
        </p:spPr>
      </p:pic>
    </p:spTree>
    <p:extLst>
      <p:ext uri="{BB962C8B-B14F-4D97-AF65-F5344CB8AC3E}">
        <p14:creationId xmlns:p14="http://schemas.microsoft.com/office/powerpoint/2010/main" val="117467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87A6F">
            <a:alpha val="80000"/>
          </a:srgbClr>
        </a:solidFill>
        <a:effectLst/>
      </p:bgPr>
    </p:bg>
    <p:spTree>
      <p:nvGrpSpPr>
        <p:cNvPr id="1" name="">
          <a:extLst>
            <a:ext uri="{FF2B5EF4-FFF2-40B4-BE49-F238E27FC236}">
              <a16:creationId xmlns:a16="http://schemas.microsoft.com/office/drawing/2014/main" id="{4E53E498-7EB6-1347-8563-470C8E8F978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128E873-7E30-EDFA-6BA7-DC748AE44A20}"/>
              </a:ext>
            </a:extLst>
          </p:cNvPr>
          <p:cNvSpPr>
            <a:spLocks noGrp="1"/>
          </p:cNvSpPr>
          <p:nvPr>
            <p:ph type="ctrTitle"/>
          </p:nvPr>
        </p:nvSpPr>
        <p:spPr>
          <a:xfrm>
            <a:off x="4255643" y="2493628"/>
            <a:ext cx="5812281" cy="1311128"/>
          </a:xfrm>
        </p:spPr>
        <p:txBody>
          <a:bodyPr/>
          <a:lstStyle/>
          <a:p>
            <a:r>
              <a:rPr lang="sv-SE">
                <a:solidFill>
                  <a:schemeClr val="bg1">
                    <a:lumMod val="95000"/>
                  </a:schemeClr>
                </a:solidFill>
                <a:cs typeface="Arial"/>
              </a:rPr>
              <a:t>Lycka till!</a:t>
            </a:r>
            <a:endParaRPr lang="sv-SE">
              <a:solidFill>
                <a:schemeClr val="bg1">
                  <a:lumMod val="95000"/>
                </a:schemeClr>
              </a:solidFill>
            </a:endParaRPr>
          </a:p>
        </p:txBody>
      </p:sp>
      <p:sp>
        <p:nvSpPr>
          <p:cNvPr id="3" name="Underrubrik 2">
            <a:extLst>
              <a:ext uri="{FF2B5EF4-FFF2-40B4-BE49-F238E27FC236}">
                <a16:creationId xmlns:a16="http://schemas.microsoft.com/office/drawing/2014/main" id="{07CAF17B-F625-8398-A37C-46636967E0CB}"/>
              </a:ext>
            </a:extLst>
          </p:cNvPr>
          <p:cNvSpPr>
            <a:spLocks noGrp="1"/>
          </p:cNvSpPr>
          <p:nvPr>
            <p:ph type="subTitle" idx="1"/>
          </p:nvPr>
        </p:nvSpPr>
        <p:spPr>
          <a:xfrm>
            <a:off x="4255645" y="3804756"/>
            <a:ext cx="5895352" cy="1114485"/>
          </a:xfrm>
        </p:spPr>
        <p:txBody>
          <a:bodyPr/>
          <a:lstStyle/>
          <a:p>
            <a:r>
              <a:rPr lang="sv-SE">
                <a:solidFill>
                  <a:schemeClr val="bg1">
                    <a:lumMod val="95000"/>
                  </a:schemeClr>
                </a:solidFill>
                <a:hlinkClick r:id="rId2"/>
              </a:rPr>
              <a:t>Elevers drogvanor</a:t>
            </a:r>
            <a:endParaRPr lang="sv-SE">
              <a:solidFill>
                <a:schemeClr val="bg1">
                  <a:lumMod val="95000"/>
                </a:schemeClr>
              </a:solidFill>
            </a:endParaRPr>
          </a:p>
        </p:txBody>
      </p:sp>
    </p:spTree>
    <p:extLst>
      <p:ext uri="{BB962C8B-B14F-4D97-AF65-F5344CB8AC3E}">
        <p14:creationId xmlns:p14="http://schemas.microsoft.com/office/powerpoint/2010/main" val="275286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F420DE-4A81-6D2D-5859-223EF3CDA135}"/>
              </a:ext>
            </a:extLst>
          </p:cNvPr>
          <p:cNvSpPr>
            <a:spLocks noGrp="1"/>
          </p:cNvSpPr>
          <p:nvPr>
            <p:ph type="title"/>
          </p:nvPr>
        </p:nvSpPr>
        <p:spPr>
          <a:custGeom>
            <a:avLst/>
            <a:gdLst>
              <a:gd name="connsiteX0" fmla="*/ 0 w 7200000"/>
              <a:gd name="connsiteY0" fmla="*/ 0 h 1325563"/>
              <a:gd name="connsiteX1" fmla="*/ 7200000 w 7200000"/>
              <a:gd name="connsiteY1" fmla="*/ 0 h 1325563"/>
              <a:gd name="connsiteX2" fmla="*/ 7200000 w 7200000"/>
              <a:gd name="connsiteY2" fmla="*/ 1325563 h 1325563"/>
              <a:gd name="connsiteX3" fmla="*/ 0 w 7200000"/>
              <a:gd name="connsiteY3" fmla="*/ 1325563 h 1325563"/>
              <a:gd name="connsiteX4" fmla="*/ 0 w 72000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0" h="1325563" fill="none" extrusionOk="0">
                <a:moveTo>
                  <a:pt x="0" y="0"/>
                </a:moveTo>
                <a:cubicBezTo>
                  <a:pt x="3571217" y="-33775"/>
                  <a:pt x="6185917" y="138873"/>
                  <a:pt x="7200000" y="0"/>
                </a:cubicBezTo>
                <a:cubicBezTo>
                  <a:pt x="7162665" y="134314"/>
                  <a:pt x="7266156" y="1010200"/>
                  <a:pt x="7200000" y="1325563"/>
                </a:cubicBezTo>
                <a:cubicBezTo>
                  <a:pt x="6097347" y="1188233"/>
                  <a:pt x="1610832" y="1187707"/>
                  <a:pt x="0" y="1325563"/>
                </a:cubicBezTo>
                <a:cubicBezTo>
                  <a:pt x="62396" y="856947"/>
                  <a:pt x="75313" y="162614"/>
                  <a:pt x="0" y="0"/>
                </a:cubicBezTo>
                <a:close/>
              </a:path>
              <a:path w="7200000" h="1325563" stroke="0" extrusionOk="0">
                <a:moveTo>
                  <a:pt x="0" y="0"/>
                </a:moveTo>
                <a:cubicBezTo>
                  <a:pt x="881795" y="-101487"/>
                  <a:pt x="4680891" y="-162162"/>
                  <a:pt x="7200000" y="0"/>
                </a:cubicBezTo>
                <a:cubicBezTo>
                  <a:pt x="7096906" y="539953"/>
                  <a:pt x="7161495" y="886602"/>
                  <a:pt x="7200000" y="1325563"/>
                </a:cubicBezTo>
                <a:cubicBezTo>
                  <a:pt x="6354115" y="1375628"/>
                  <a:pt x="2329960" y="1167114"/>
                  <a:pt x="0" y="1325563"/>
                </a:cubicBezTo>
                <a:cubicBezTo>
                  <a:pt x="-54816" y="714844"/>
                  <a:pt x="-10506" y="182887"/>
                  <a:pt x="0" y="0"/>
                </a:cubicBezTo>
                <a:close/>
              </a:path>
            </a:pathLst>
          </a:custGeom>
          <a:ln>
            <a:noFill/>
            <a:extLst>
              <a:ext uri="{C807C97D-BFC1-408E-A445-0C87EB9F89A2}">
                <ask:lineSketchStyleProps xmlns:ask="http://schemas.microsoft.com/office/drawing/2018/sketchyshapes" sd="981765707">
                  <ask:type>
                    <ask:lineSketchCurved/>
                  </ask:type>
                </ask:lineSketchStyleProps>
              </a:ext>
            </a:extLst>
          </a:ln>
        </p:spPr>
        <p:txBody>
          <a:bodyPr/>
          <a:lstStyle/>
          <a:p>
            <a:r>
              <a:rPr lang="sv-SE" b="0">
                <a:cs typeface="Arial"/>
              </a:rPr>
              <a:t>Syftet med analysstödet</a:t>
            </a:r>
            <a:endParaRPr lang="sv-SE" sz="4800"/>
          </a:p>
        </p:txBody>
      </p:sp>
      <p:sp>
        <p:nvSpPr>
          <p:cNvPr id="3" name="Platshållare för text 2">
            <a:extLst>
              <a:ext uri="{FF2B5EF4-FFF2-40B4-BE49-F238E27FC236}">
                <a16:creationId xmlns:a16="http://schemas.microsoft.com/office/drawing/2014/main" id="{E3D0A800-F324-8ABF-1A08-A3A56EE20FF6}"/>
              </a:ext>
            </a:extLst>
          </p:cNvPr>
          <p:cNvSpPr>
            <a:spLocks noGrp="1"/>
          </p:cNvSpPr>
          <p:nvPr>
            <p:ph type="body" sz="quarter" idx="13"/>
          </p:nvPr>
        </p:nvSpPr>
        <p:spPr>
          <a:xfrm>
            <a:off x="2496809" y="2546430"/>
            <a:ext cx="7330628" cy="2731626"/>
          </a:xfrm>
          <a:custGeom>
            <a:avLst/>
            <a:gdLst>
              <a:gd name="connsiteX0" fmla="*/ 0 w 7330628"/>
              <a:gd name="connsiteY0" fmla="*/ 0 h 2731626"/>
              <a:gd name="connsiteX1" fmla="*/ 7330628 w 7330628"/>
              <a:gd name="connsiteY1" fmla="*/ 0 h 2731626"/>
              <a:gd name="connsiteX2" fmla="*/ 7330628 w 7330628"/>
              <a:gd name="connsiteY2" fmla="*/ 2731626 h 2731626"/>
              <a:gd name="connsiteX3" fmla="*/ 0 w 7330628"/>
              <a:gd name="connsiteY3" fmla="*/ 2731626 h 2731626"/>
              <a:gd name="connsiteX4" fmla="*/ 0 w 7330628"/>
              <a:gd name="connsiteY4" fmla="*/ 0 h 2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0628" h="2731626" fill="none" extrusionOk="0">
                <a:moveTo>
                  <a:pt x="0" y="0"/>
                </a:moveTo>
                <a:cubicBezTo>
                  <a:pt x="947809" y="-133168"/>
                  <a:pt x="4883312" y="162410"/>
                  <a:pt x="7330628" y="0"/>
                </a:cubicBezTo>
                <a:cubicBezTo>
                  <a:pt x="7468487" y="1331485"/>
                  <a:pt x="7392484" y="1680963"/>
                  <a:pt x="7330628" y="2731626"/>
                </a:cubicBezTo>
                <a:cubicBezTo>
                  <a:pt x="6272735" y="2592368"/>
                  <a:pt x="1943441" y="2623665"/>
                  <a:pt x="0" y="2731626"/>
                </a:cubicBezTo>
                <a:cubicBezTo>
                  <a:pt x="-66280" y="1661694"/>
                  <a:pt x="-88369" y="276676"/>
                  <a:pt x="0" y="0"/>
                </a:cubicBezTo>
                <a:close/>
              </a:path>
              <a:path w="7330628" h="2731626" stroke="0" extrusionOk="0">
                <a:moveTo>
                  <a:pt x="0" y="0"/>
                </a:moveTo>
                <a:cubicBezTo>
                  <a:pt x="2093888" y="-167315"/>
                  <a:pt x="6193977" y="-76764"/>
                  <a:pt x="7330628" y="0"/>
                </a:cubicBezTo>
                <a:cubicBezTo>
                  <a:pt x="7216313" y="415077"/>
                  <a:pt x="7203071" y="1456769"/>
                  <a:pt x="7330628" y="2731626"/>
                </a:cubicBezTo>
                <a:cubicBezTo>
                  <a:pt x="4457138" y="2566171"/>
                  <a:pt x="2990199" y="2713663"/>
                  <a:pt x="0" y="2731626"/>
                </a:cubicBezTo>
                <a:cubicBezTo>
                  <a:pt x="14886" y="2444115"/>
                  <a:pt x="-79058" y="576434"/>
                  <a:pt x="0" y="0"/>
                </a:cubicBezTo>
                <a:close/>
              </a:path>
            </a:pathLst>
          </a:custGeom>
          <a:ln>
            <a:solidFill>
              <a:srgbClr val="D87A6F"/>
            </a:solidFill>
            <a:extLst>
              <a:ext uri="{C807C97D-BFC1-408E-A445-0C87EB9F89A2}">
                <ask:lineSketchStyleProps xmlns:ask="http://schemas.microsoft.com/office/drawing/2018/sketchyshapes" sd="2286027219">
                  <ask:type>
                    <ask:lineSketchCurved/>
                  </ask:type>
                </ask:lineSketchStyleProps>
              </a:ext>
            </a:extLst>
          </a:ln>
        </p:spPr>
        <p:txBody>
          <a:bodyPr vert="horz" lIns="91440" tIns="45720" rIns="91440" bIns="45720" rtlCol="0" anchor="t">
            <a:noAutofit/>
          </a:bodyPr>
          <a:lstStyle/>
          <a:p>
            <a:pPr marL="0" indent="0">
              <a:buNone/>
            </a:pPr>
            <a:endParaRPr lang="sv-SE" sz="1100">
              <a:cs typeface="Arial"/>
            </a:endParaRPr>
          </a:p>
          <a:p>
            <a:pPr marL="0" indent="0">
              <a:buNone/>
            </a:pPr>
            <a:r>
              <a:rPr lang="sv-SE" sz="1600">
                <a:cs typeface="Arial"/>
              </a:rPr>
              <a:t>Är att det ska utgöra ett stöd och en struktur i processen att:</a:t>
            </a:r>
            <a:br>
              <a:rPr lang="sv-SE" sz="1600">
                <a:cs typeface="Arial"/>
              </a:rPr>
            </a:br>
            <a:r>
              <a:rPr lang="sv-SE" sz="1600">
                <a:cs typeface="Arial"/>
              </a:rPr>
              <a:t>    - </a:t>
            </a:r>
            <a:r>
              <a:rPr lang="sv-SE" sz="1600" b="1">
                <a:solidFill>
                  <a:srgbClr val="D87A6F"/>
                </a:solidFill>
                <a:cs typeface="Arial"/>
              </a:rPr>
              <a:t>tolka</a:t>
            </a:r>
            <a:r>
              <a:rPr lang="sv-SE" sz="1600" b="1">
                <a:cs typeface="Arial"/>
              </a:rPr>
              <a:t> </a:t>
            </a:r>
            <a:r>
              <a:rPr lang="sv-SE" sz="1600">
                <a:cs typeface="Arial"/>
              </a:rPr>
              <a:t>och </a:t>
            </a:r>
            <a:r>
              <a:rPr lang="sv-SE" sz="1600" b="1">
                <a:solidFill>
                  <a:srgbClr val="D87A6F"/>
                </a:solidFill>
                <a:cs typeface="Arial"/>
              </a:rPr>
              <a:t>förstå</a:t>
            </a:r>
            <a:r>
              <a:rPr lang="sv-SE" sz="1600">
                <a:cs typeface="Arial"/>
              </a:rPr>
              <a:t> resultaten, (på skol- och eller kommunnivå) </a:t>
            </a:r>
            <a:br>
              <a:rPr lang="sv-SE" sz="1600">
                <a:cs typeface="Arial"/>
              </a:rPr>
            </a:br>
            <a:r>
              <a:rPr lang="sv-SE" sz="1600">
                <a:cs typeface="Arial"/>
              </a:rPr>
              <a:t>    - ta fram </a:t>
            </a:r>
            <a:r>
              <a:rPr lang="sv-SE" sz="1600" b="1">
                <a:solidFill>
                  <a:srgbClr val="D87A6F"/>
                </a:solidFill>
                <a:cs typeface="Arial"/>
              </a:rPr>
              <a:t>lokala underlag </a:t>
            </a:r>
            <a:r>
              <a:rPr lang="sv-SE" sz="1600">
                <a:cs typeface="Arial"/>
              </a:rPr>
              <a:t>och </a:t>
            </a:r>
            <a:r>
              <a:rPr lang="sv-SE" sz="1600" b="1">
                <a:solidFill>
                  <a:srgbClr val="D87A6F"/>
                </a:solidFill>
                <a:cs typeface="Arial"/>
              </a:rPr>
              <a:t>analyser</a:t>
            </a:r>
            <a:r>
              <a:rPr lang="sv-SE" sz="1600">
                <a:cs typeface="Arial"/>
              </a:rPr>
              <a:t> avseende ungas attityder till och erfarenhet av alkohol, narkotika, dopning, tobak och spel om pengar.</a:t>
            </a:r>
          </a:p>
          <a:p>
            <a:pPr marL="0" indent="0">
              <a:buNone/>
            </a:pPr>
            <a:r>
              <a:rPr lang="sv-SE" sz="1600">
                <a:cs typeface="Arial"/>
              </a:rPr>
              <a:t>Och inte minst att utgöra ett stöd för att:</a:t>
            </a:r>
            <a:br>
              <a:rPr lang="sv-SE" sz="1600">
                <a:cs typeface="Arial"/>
              </a:rPr>
            </a:br>
            <a:r>
              <a:rPr lang="sv-SE" sz="1600">
                <a:cs typeface="Arial"/>
              </a:rPr>
              <a:t>    - synliggöra </a:t>
            </a:r>
            <a:r>
              <a:rPr lang="sv-SE" sz="1600" b="1">
                <a:solidFill>
                  <a:srgbClr val="D87A6F"/>
                </a:solidFill>
                <a:cs typeface="Arial"/>
              </a:rPr>
              <a:t>förbättringsområden </a:t>
            </a:r>
            <a:br>
              <a:rPr lang="sv-SE" sz="1600" b="1">
                <a:solidFill>
                  <a:srgbClr val="D87A6F"/>
                </a:solidFill>
                <a:cs typeface="Arial"/>
              </a:rPr>
            </a:br>
            <a:r>
              <a:rPr lang="sv-SE" sz="1600" b="1">
                <a:solidFill>
                  <a:srgbClr val="D87A6F"/>
                </a:solidFill>
                <a:cs typeface="Arial"/>
              </a:rPr>
              <a:t>    </a:t>
            </a:r>
            <a:r>
              <a:rPr lang="sv-SE" sz="1600">
                <a:cs typeface="Arial"/>
              </a:rPr>
              <a:t>- ta fram </a:t>
            </a:r>
            <a:r>
              <a:rPr lang="sv-SE" sz="1600" b="1">
                <a:solidFill>
                  <a:srgbClr val="D87A6F"/>
                </a:solidFill>
                <a:cs typeface="Arial"/>
              </a:rPr>
              <a:t>underlag</a:t>
            </a:r>
            <a:r>
              <a:rPr lang="sv-SE" sz="1600">
                <a:cs typeface="Arial"/>
              </a:rPr>
              <a:t> inför diskussioner, planering och beslut om aktiviteter eller åtgärder.</a:t>
            </a:r>
            <a:endParaRPr lang="sv-SE" sz="1600"/>
          </a:p>
        </p:txBody>
      </p:sp>
    </p:spTree>
    <p:extLst>
      <p:ext uri="{BB962C8B-B14F-4D97-AF65-F5344CB8AC3E}">
        <p14:creationId xmlns:p14="http://schemas.microsoft.com/office/powerpoint/2010/main" val="273182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3C9914-1419-A5B1-38B7-877046F6B730}"/>
              </a:ext>
            </a:extLst>
          </p:cNvPr>
          <p:cNvSpPr>
            <a:spLocks noGrp="1"/>
          </p:cNvSpPr>
          <p:nvPr>
            <p:ph type="title"/>
          </p:nvPr>
        </p:nvSpPr>
        <p:spPr>
          <a:xfrm>
            <a:off x="6987533" y="485864"/>
            <a:ext cx="4140000" cy="729478"/>
          </a:xfrm>
        </p:spPr>
        <p:txBody>
          <a:bodyPr/>
          <a:lstStyle/>
          <a:p>
            <a:r>
              <a:rPr lang="sv-SE" noProof="0"/>
              <a:t>Läsanvisning</a:t>
            </a:r>
          </a:p>
        </p:txBody>
      </p:sp>
      <p:sp>
        <p:nvSpPr>
          <p:cNvPr id="13" name="Content Placeholder 2">
            <a:extLst>
              <a:ext uri="{FF2B5EF4-FFF2-40B4-BE49-F238E27FC236}">
                <a16:creationId xmlns:a16="http://schemas.microsoft.com/office/drawing/2014/main" id="{EBADF455-4513-F802-4663-371266792097}"/>
              </a:ext>
            </a:extLst>
          </p:cNvPr>
          <p:cNvSpPr>
            <a:spLocks noGrp="1"/>
          </p:cNvSpPr>
          <p:nvPr>
            <p:ph sz="half" idx="2"/>
          </p:nvPr>
        </p:nvSpPr>
        <p:spPr>
          <a:xfrm>
            <a:off x="6441602" y="1307939"/>
            <a:ext cx="5404798" cy="5150734"/>
          </a:xfrm>
        </p:spPr>
        <p:txBody>
          <a:bodyPr vert="horz" lIns="91440" tIns="45720" rIns="91440" bIns="45720" rtlCol="0" anchor="t">
            <a:noAutofit/>
          </a:bodyPr>
          <a:lstStyle/>
          <a:p>
            <a:pPr marL="0" indent="0">
              <a:buNone/>
            </a:pPr>
            <a:r>
              <a:rPr lang="sv-SE" sz="1600"/>
              <a:t>I</a:t>
            </a:r>
            <a:r>
              <a:rPr lang="sv-SE" sz="1600" noProof="0"/>
              <a:t>illustrationen till vänster</a:t>
            </a:r>
            <a:r>
              <a:rPr lang="sv-SE" sz="1600"/>
              <a:t> visar processens fyra steg. Hämtad från </a:t>
            </a:r>
            <a:r>
              <a:rPr lang="sv-SE" sz="1600">
                <a:hlinkClick r:id="rId3"/>
              </a:rPr>
              <a:t>Analysera Lupp | MUCF</a:t>
            </a:r>
            <a:r>
              <a:rPr lang="sv-SE" sz="1600"/>
              <a:t>.</a:t>
            </a:r>
          </a:p>
          <a:p>
            <a:pPr marL="0" indent="0">
              <a:buNone/>
            </a:pPr>
            <a:endParaRPr lang="sv-SE" sz="1600"/>
          </a:p>
          <a:p>
            <a:pPr marL="0" indent="0">
              <a:buNone/>
            </a:pPr>
            <a:r>
              <a:rPr lang="sv-SE" sz="1600"/>
              <a:t>I följande bilder är de fyra stegen beskrivna. Till respektive steg finns frågeställningar som hjälp för att rama in stegens främsta fokus. </a:t>
            </a:r>
          </a:p>
          <a:p>
            <a:pPr marL="0" indent="0">
              <a:buNone/>
            </a:pPr>
            <a:endParaRPr lang="sv-SE" sz="1600"/>
          </a:p>
          <a:p>
            <a:pPr marL="0" indent="0">
              <a:buNone/>
            </a:pPr>
            <a:r>
              <a:rPr lang="sv-SE" sz="1600"/>
              <a:t>Vår förhoppning är att analysstödet ska kunna användas oavsett om arbetet sker enskilt eller i en grupp. </a:t>
            </a:r>
            <a:br>
              <a:rPr lang="sv-SE" sz="1600"/>
            </a:br>
            <a:r>
              <a:rPr lang="sv-SE" sz="1600"/>
              <a:t>Och att det kan vara till stöd både vid:</a:t>
            </a:r>
          </a:p>
          <a:p>
            <a:pPr marL="251460" indent="-251460"/>
            <a:r>
              <a:rPr lang="sv-SE" sz="1600"/>
              <a:t>framtagande av presentationer av lokala resultat</a:t>
            </a:r>
            <a:endParaRPr lang="sv-SE" sz="1600">
              <a:cs typeface="Arial"/>
            </a:endParaRPr>
          </a:p>
          <a:p>
            <a:pPr marL="251460" indent="-251460"/>
            <a:r>
              <a:rPr lang="sv-SE" sz="1600"/>
              <a:t>i arbeten för att identifiera och prioritera förbättringsområden och insatser.</a:t>
            </a:r>
            <a:endParaRPr lang="sv-SE" sz="1600" noProof="0">
              <a:cs typeface="Arial"/>
            </a:endParaRPr>
          </a:p>
        </p:txBody>
      </p:sp>
      <p:pic>
        <p:nvPicPr>
          <p:cNvPr id="2" name="Bildobjekt 1">
            <a:extLst>
              <a:ext uri="{FF2B5EF4-FFF2-40B4-BE49-F238E27FC236}">
                <a16:creationId xmlns:a16="http://schemas.microsoft.com/office/drawing/2014/main" id="{0AB52192-AB72-2BE9-4B76-AC7BA75D4A46}"/>
              </a:ext>
            </a:extLst>
          </p:cNvPr>
          <p:cNvPicPr>
            <a:picLocks noChangeAspect="1"/>
          </p:cNvPicPr>
          <p:nvPr/>
        </p:nvPicPr>
        <p:blipFill>
          <a:blip r:embed="rId4"/>
          <a:stretch>
            <a:fillRect/>
          </a:stretch>
        </p:blipFill>
        <p:spPr>
          <a:xfrm>
            <a:off x="-74747" y="0"/>
            <a:ext cx="840695" cy="6858000"/>
          </a:xfrm>
          <a:prstGeom prst="rect">
            <a:avLst/>
          </a:prstGeom>
        </p:spPr>
      </p:pic>
      <p:pic>
        <p:nvPicPr>
          <p:cNvPr id="6" name="Platshållare för innehåll 5" descr="En bild som visar text, skärmbild, design, Teckensnitt&#10;&#10;AI-genererat innehåll kan vara felaktigt.">
            <a:extLst>
              <a:ext uri="{FF2B5EF4-FFF2-40B4-BE49-F238E27FC236}">
                <a16:creationId xmlns:a16="http://schemas.microsoft.com/office/drawing/2014/main" id="{80739B1C-9CF8-DE63-E217-CE4473C068C2}"/>
              </a:ext>
            </a:extLst>
          </p:cNvPr>
          <p:cNvPicPr>
            <a:picLocks noGrp="1" noChangeAspect="1"/>
          </p:cNvPicPr>
          <p:nvPr>
            <p:ph type="pic" sz="quarter" idx="13"/>
          </p:nvPr>
        </p:nvPicPr>
        <p:blipFill>
          <a:blip r:embed="rId5"/>
          <a:srcRect r="-3" b="1011"/>
          <a:stretch>
            <a:fillRect/>
          </a:stretch>
        </p:blipFill>
        <p:spPr>
          <a:xfrm>
            <a:off x="0" y="-142875"/>
            <a:ext cx="5750400" cy="6857990"/>
          </a:xfrm>
          <a:prstGeom prst="rect">
            <a:avLst/>
          </a:prstGeom>
          <a:noFill/>
        </p:spPr>
      </p:pic>
      <p:sp>
        <p:nvSpPr>
          <p:cNvPr id="3" name="Rektangel 2">
            <a:extLst>
              <a:ext uri="{FF2B5EF4-FFF2-40B4-BE49-F238E27FC236}">
                <a16:creationId xmlns:a16="http://schemas.microsoft.com/office/drawing/2014/main" id="{BB06F90B-4904-3163-DC72-5AA25743A800}"/>
              </a:ext>
            </a:extLst>
          </p:cNvPr>
          <p:cNvSpPr/>
          <p:nvPr/>
        </p:nvSpPr>
        <p:spPr>
          <a:xfrm>
            <a:off x="518535" y="5591174"/>
            <a:ext cx="300037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vad är syftet med Elevers drogvanor?</a:t>
            </a:r>
          </a:p>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varför genomförs den?</a:t>
            </a:r>
          </a:p>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vad ska den bidra till?</a:t>
            </a:r>
          </a:p>
          <a:p>
            <a:endParaRPr lang="sv-SE" sz="900">
              <a:solidFill>
                <a:schemeClr val="tx1"/>
              </a:solidFill>
              <a:latin typeface="Times New Roman" panose="02020603050405020304" pitchFamily="18" charset="0"/>
              <a:cs typeface="Times New Roman" panose="02020603050405020304" pitchFamily="18" charset="0"/>
            </a:endParaRPr>
          </a:p>
        </p:txBody>
      </p:sp>
      <p:sp>
        <p:nvSpPr>
          <p:cNvPr id="4" name="Rektangel 3">
            <a:extLst>
              <a:ext uri="{FF2B5EF4-FFF2-40B4-BE49-F238E27FC236}">
                <a16:creationId xmlns:a16="http://schemas.microsoft.com/office/drawing/2014/main" id="{F41554F1-6847-5DF1-66F8-4C1AA722753A}"/>
              </a:ext>
            </a:extLst>
          </p:cNvPr>
          <p:cNvSpPr/>
          <p:nvPr/>
        </p:nvSpPr>
        <p:spPr>
          <a:xfrm>
            <a:off x="1519237" y="4429126"/>
            <a:ext cx="3000375" cy="733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bearbeta underlaget</a:t>
            </a:r>
          </a:p>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presentera målgrupp </a:t>
            </a:r>
          </a:p>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redovisa resultaten</a:t>
            </a:r>
          </a:p>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identifiera skillnader som är intressanta att analysera vidare.</a:t>
            </a:r>
          </a:p>
        </p:txBody>
      </p:sp>
      <p:sp>
        <p:nvSpPr>
          <p:cNvPr id="5" name="Rektangel 4">
            <a:extLst>
              <a:ext uri="{FF2B5EF4-FFF2-40B4-BE49-F238E27FC236}">
                <a16:creationId xmlns:a16="http://schemas.microsoft.com/office/drawing/2014/main" id="{6E698EF8-56C5-D9A9-1B76-5319E498FC82}"/>
              </a:ext>
            </a:extLst>
          </p:cNvPr>
          <p:cNvSpPr/>
          <p:nvPr/>
        </p:nvSpPr>
        <p:spPr>
          <a:xfrm>
            <a:off x="2673825" y="3438536"/>
            <a:ext cx="30003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beskriv eventuella skillnader</a:t>
            </a:r>
          </a:p>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bedöm eventuella skillnader</a:t>
            </a:r>
          </a:p>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beskriv eventuella samband mellan olika resultat.</a:t>
            </a:r>
          </a:p>
        </p:txBody>
      </p:sp>
      <p:sp>
        <p:nvSpPr>
          <p:cNvPr id="7" name="Rektangel 6">
            <a:extLst>
              <a:ext uri="{FF2B5EF4-FFF2-40B4-BE49-F238E27FC236}">
                <a16:creationId xmlns:a16="http://schemas.microsoft.com/office/drawing/2014/main" id="{977778CB-6819-462D-1477-4CBB34D207D8}"/>
              </a:ext>
            </a:extLst>
          </p:cNvPr>
          <p:cNvSpPr/>
          <p:nvPr/>
        </p:nvSpPr>
        <p:spPr>
          <a:xfrm>
            <a:off x="3952875" y="2484000"/>
            <a:ext cx="2333625" cy="69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beskriv slutsatserna utifrån de skillnader som identifierats i analyserna </a:t>
            </a:r>
          </a:p>
          <a:p>
            <a:pPr marL="171450" indent="-171450">
              <a:buFont typeface="Arial" panose="020B0604020202020204" pitchFamily="34" charset="0"/>
              <a:buChar char="•"/>
            </a:pPr>
            <a:r>
              <a:rPr lang="sv-SE" sz="900">
                <a:solidFill>
                  <a:schemeClr val="tx1"/>
                </a:solidFill>
                <a:latin typeface="Times New Roman" panose="02020603050405020304" pitchFamily="18" charset="0"/>
                <a:cs typeface="Times New Roman" panose="02020603050405020304" pitchFamily="18" charset="0"/>
              </a:rPr>
              <a:t>formulera förslag på förbättringsområden och vad som kan undersökas vidare.</a:t>
            </a:r>
          </a:p>
        </p:txBody>
      </p:sp>
      <p:sp>
        <p:nvSpPr>
          <p:cNvPr id="8" name="textruta 7">
            <a:extLst>
              <a:ext uri="{FF2B5EF4-FFF2-40B4-BE49-F238E27FC236}">
                <a16:creationId xmlns:a16="http://schemas.microsoft.com/office/drawing/2014/main" id="{496F484C-2333-95F2-11F1-167FEDBEB948}"/>
              </a:ext>
            </a:extLst>
          </p:cNvPr>
          <p:cNvSpPr txBox="1"/>
          <p:nvPr/>
        </p:nvSpPr>
        <p:spPr>
          <a:xfrm>
            <a:off x="345600" y="6458673"/>
            <a:ext cx="2141316" cy="246221"/>
          </a:xfrm>
          <a:prstGeom prst="rect">
            <a:avLst/>
          </a:prstGeom>
          <a:noFill/>
        </p:spPr>
        <p:txBody>
          <a:bodyPr wrap="square" rtlCol="0">
            <a:spAutoFit/>
          </a:bodyPr>
          <a:lstStyle/>
          <a:p>
            <a:r>
              <a:rPr lang="sv-SE" sz="1000"/>
              <a:t>Källa: Analysera Lupp | MUCF</a:t>
            </a:r>
          </a:p>
        </p:txBody>
      </p:sp>
    </p:spTree>
    <p:extLst>
      <p:ext uri="{BB962C8B-B14F-4D97-AF65-F5344CB8AC3E}">
        <p14:creationId xmlns:p14="http://schemas.microsoft.com/office/powerpoint/2010/main" val="207696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7A6F">
            <a:alpha val="80000"/>
          </a:srgbClr>
        </a:solidFill>
        <a:effectLst/>
      </p:bgPr>
    </p:bg>
    <p:spTree>
      <p:nvGrpSpPr>
        <p:cNvPr id="1" name="">
          <a:extLst>
            <a:ext uri="{FF2B5EF4-FFF2-40B4-BE49-F238E27FC236}">
              <a16:creationId xmlns:a16="http://schemas.microsoft.com/office/drawing/2014/main" id="{8AE458C8-A91A-87B8-021A-AD60F0EB44B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1CEDD95-4275-75F0-FFFD-BA1D400A6CB8}"/>
              </a:ext>
            </a:extLst>
          </p:cNvPr>
          <p:cNvSpPr>
            <a:spLocks noGrp="1"/>
          </p:cNvSpPr>
          <p:nvPr>
            <p:ph type="ctrTitle"/>
          </p:nvPr>
        </p:nvSpPr>
        <p:spPr/>
        <p:txBody>
          <a:bodyPr/>
          <a:lstStyle/>
          <a:p>
            <a:r>
              <a:rPr lang="sv-SE">
                <a:solidFill>
                  <a:schemeClr val="bg1">
                    <a:lumMod val="95000"/>
                  </a:schemeClr>
                </a:solidFill>
                <a:cs typeface="Arial"/>
              </a:rPr>
              <a:t>Steg 1</a:t>
            </a:r>
            <a:br>
              <a:rPr lang="sv-SE">
                <a:solidFill>
                  <a:schemeClr val="bg1">
                    <a:lumMod val="95000"/>
                  </a:schemeClr>
                </a:solidFill>
                <a:cs typeface="Arial"/>
              </a:rPr>
            </a:br>
            <a:r>
              <a:rPr lang="sv-SE">
                <a:solidFill>
                  <a:schemeClr val="bg1">
                    <a:lumMod val="95000"/>
                  </a:schemeClr>
                </a:solidFill>
                <a:cs typeface="Arial"/>
              </a:rPr>
              <a:t>Beskriv bakgrunden</a:t>
            </a:r>
            <a:endParaRPr lang="sv-SE">
              <a:solidFill>
                <a:schemeClr val="bg1">
                  <a:lumMod val="95000"/>
                </a:schemeClr>
              </a:solidFill>
            </a:endParaRPr>
          </a:p>
        </p:txBody>
      </p:sp>
      <p:sp>
        <p:nvSpPr>
          <p:cNvPr id="3" name="Underrubrik 2">
            <a:extLst>
              <a:ext uri="{FF2B5EF4-FFF2-40B4-BE49-F238E27FC236}">
                <a16:creationId xmlns:a16="http://schemas.microsoft.com/office/drawing/2014/main" id="{64B95ED6-4802-F8BE-E1B4-7C125FAA2633}"/>
              </a:ext>
            </a:extLst>
          </p:cNvPr>
          <p:cNvSpPr>
            <a:spLocks noGrp="1"/>
          </p:cNvSpPr>
          <p:nvPr>
            <p:ph type="subTitle" idx="1"/>
          </p:nvPr>
        </p:nvSpPr>
        <p:spPr>
          <a:xfrm>
            <a:off x="4255645" y="3804756"/>
            <a:ext cx="5599074" cy="1878413"/>
          </a:xfrm>
        </p:spPr>
        <p:txBody>
          <a:bodyPr vert="horz" lIns="91440" tIns="45720" rIns="91440" bIns="45720" rtlCol="0" anchor="t">
            <a:noAutofit/>
          </a:bodyPr>
          <a:lstStyle/>
          <a:p>
            <a:r>
              <a:rPr lang="sv-SE">
                <a:solidFill>
                  <a:schemeClr val="bg1">
                    <a:lumMod val="95000"/>
                  </a:schemeClr>
                </a:solidFill>
                <a:cs typeface="Arial"/>
              </a:rPr>
              <a:t>Det första steget handlar om att kort beskriva vad syftet med Elevers drogvanor är, varför den genomförs och vad ska den bidra till.</a:t>
            </a:r>
          </a:p>
          <a:p>
            <a:endParaRPr lang="sv-SE">
              <a:solidFill>
                <a:schemeClr val="bg1">
                  <a:lumMod val="95000"/>
                </a:schemeClr>
              </a:solidFill>
              <a:cs typeface="Arial"/>
            </a:endParaRPr>
          </a:p>
          <a:p>
            <a:r>
              <a:rPr lang="sv-SE">
                <a:solidFill>
                  <a:schemeClr val="bg1">
                    <a:lumMod val="95000"/>
                  </a:schemeClr>
                </a:solidFill>
                <a:cs typeface="Arial"/>
              </a:rPr>
              <a:t>Om ni har ett lokalt syfte, ta med det här. Det är ett sätt att säkerställa att undersökningen är förankrad i alla berörda nivåer i kommunen.</a:t>
            </a:r>
            <a:endParaRPr lang="sv-SE">
              <a:solidFill>
                <a:schemeClr val="bg1">
                  <a:lumMod val="95000"/>
                </a:schemeClr>
              </a:solidFill>
            </a:endParaRPr>
          </a:p>
        </p:txBody>
      </p:sp>
    </p:spTree>
    <p:extLst>
      <p:ext uri="{BB962C8B-B14F-4D97-AF65-F5344CB8AC3E}">
        <p14:creationId xmlns:p14="http://schemas.microsoft.com/office/powerpoint/2010/main" val="13577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p:txBody>
          <a:bodyPr>
            <a:normAutofit/>
          </a:bodyPr>
          <a:lstStyle/>
          <a:p>
            <a:r>
              <a:rPr lang="sv-SE">
                <a:solidFill>
                  <a:srgbClr val="D87A6F"/>
                </a:solidFill>
              </a:rPr>
              <a:t>Syftet</a:t>
            </a:r>
            <a:r>
              <a:rPr lang="sv-SE"/>
              <a:t> med Elevers drogvanor</a:t>
            </a:r>
          </a:p>
        </p:txBody>
      </p:sp>
      <p:sp>
        <p:nvSpPr>
          <p:cNvPr id="3" name="Platshållare för text 2">
            <a:extLst>
              <a:ext uri="{FF2B5EF4-FFF2-40B4-BE49-F238E27FC236}">
                <a16:creationId xmlns:a16="http://schemas.microsoft.com/office/drawing/2014/main" id="{64E5BCB8-F0D5-5546-B06F-ED10C17FB0EE}"/>
              </a:ext>
            </a:extLst>
          </p:cNvPr>
          <p:cNvSpPr>
            <a:spLocks noGrp="1"/>
          </p:cNvSpPr>
          <p:nvPr>
            <p:ph type="body" sz="quarter" idx="13"/>
          </p:nvPr>
        </p:nvSpPr>
        <p:spPr>
          <a:xfrm>
            <a:off x="1574157" y="2390253"/>
            <a:ext cx="8599990" cy="3228228"/>
          </a:xfrm>
          <a:custGeom>
            <a:avLst/>
            <a:gdLst>
              <a:gd name="connsiteX0" fmla="*/ 0 w 8599990"/>
              <a:gd name="connsiteY0" fmla="*/ 0 h 3228228"/>
              <a:gd name="connsiteX1" fmla="*/ 8599990 w 8599990"/>
              <a:gd name="connsiteY1" fmla="*/ 0 h 3228228"/>
              <a:gd name="connsiteX2" fmla="*/ 8599990 w 8599990"/>
              <a:gd name="connsiteY2" fmla="*/ 3228228 h 3228228"/>
              <a:gd name="connsiteX3" fmla="*/ 0 w 8599990"/>
              <a:gd name="connsiteY3" fmla="*/ 3228228 h 3228228"/>
              <a:gd name="connsiteX4" fmla="*/ 0 w 8599990"/>
              <a:gd name="connsiteY4" fmla="*/ 0 h 3228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9990" h="3228228" fill="none" extrusionOk="0">
                <a:moveTo>
                  <a:pt x="0" y="0"/>
                </a:moveTo>
                <a:cubicBezTo>
                  <a:pt x="3592379" y="-101410"/>
                  <a:pt x="5876429" y="110845"/>
                  <a:pt x="8599990" y="0"/>
                </a:cubicBezTo>
                <a:cubicBezTo>
                  <a:pt x="8652149" y="1336018"/>
                  <a:pt x="8748736" y="2178747"/>
                  <a:pt x="8599990" y="3228228"/>
                </a:cubicBezTo>
                <a:cubicBezTo>
                  <a:pt x="7680215" y="3306636"/>
                  <a:pt x="2643129" y="3301739"/>
                  <a:pt x="0" y="3228228"/>
                </a:cubicBezTo>
                <a:cubicBezTo>
                  <a:pt x="1893" y="2389854"/>
                  <a:pt x="-51422" y="380551"/>
                  <a:pt x="0" y="0"/>
                </a:cubicBezTo>
                <a:close/>
              </a:path>
              <a:path w="8599990" h="3228228" stroke="0" extrusionOk="0">
                <a:moveTo>
                  <a:pt x="0" y="0"/>
                </a:moveTo>
                <a:cubicBezTo>
                  <a:pt x="864685" y="91831"/>
                  <a:pt x="5709697" y="-80838"/>
                  <a:pt x="8599990" y="0"/>
                </a:cubicBezTo>
                <a:cubicBezTo>
                  <a:pt x="8432430" y="1327810"/>
                  <a:pt x="8737343" y="2602222"/>
                  <a:pt x="8599990" y="3228228"/>
                </a:cubicBezTo>
                <a:cubicBezTo>
                  <a:pt x="4415917" y="3235280"/>
                  <a:pt x="2734602" y="3074751"/>
                  <a:pt x="0" y="3228228"/>
                </a:cubicBezTo>
                <a:cubicBezTo>
                  <a:pt x="-3155" y="2568413"/>
                  <a:pt x="-38854" y="1525025"/>
                  <a:pt x="0" y="0"/>
                </a:cubicBezTo>
                <a:close/>
              </a:path>
            </a:pathLst>
          </a:custGeom>
          <a:ln>
            <a:solidFill>
              <a:srgbClr val="D87A6F"/>
            </a:solidFill>
            <a:extLst>
              <a:ext uri="{C807C97D-BFC1-408E-A445-0C87EB9F89A2}">
                <ask:lineSketchStyleProps xmlns:ask="http://schemas.microsoft.com/office/drawing/2018/sketchyshapes" sd="536887452">
                  <ask:type>
                    <ask:lineSketchCurved/>
                  </ask:type>
                </ask:lineSketchStyleProps>
              </a:ext>
            </a:extLst>
          </a:ln>
        </p:spPr>
        <p:txBody>
          <a:bodyPr/>
          <a:lstStyle/>
          <a:p>
            <a:pPr marL="0" lvl="0" indent="0">
              <a:buNone/>
            </a:pPr>
            <a:endParaRPr lang="sv-SE" sz="1000"/>
          </a:p>
          <a:p>
            <a:pPr marL="0" lvl="0" indent="0">
              <a:buNone/>
            </a:pPr>
            <a:r>
              <a:rPr lang="sv-SE" sz="1600"/>
              <a:t>Det övergripande syftet med undersökningen är att bidra med aktuell kunskap om elevers attityder till och erfarenhet av alkohol, narkotika, dopning, tobak och spel om pengar (ANDTS)</a:t>
            </a:r>
          </a:p>
          <a:p>
            <a:pPr lvl="0"/>
            <a:r>
              <a:rPr lang="sv-SE" sz="1600"/>
              <a:t>för planering av och beslut om främjande och förebyggande ANDTS-insatser på läns-, kommun- och skolnivå</a:t>
            </a:r>
          </a:p>
          <a:p>
            <a:r>
              <a:rPr lang="sv-SE" sz="1600"/>
              <a:t>för att över tid kunna följa utvecklingen av ungdomars attityd till och erfarenhet av ANDTS</a:t>
            </a:r>
          </a:p>
          <a:p>
            <a:r>
              <a:rPr lang="sv-SE" sz="1600">
                <a:ea typeface="Times New Roman"/>
              </a:rPr>
              <a:t>för jämförelser av resultat i länet och kommunen med resultat på nationell nivå</a:t>
            </a:r>
          </a:p>
          <a:p>
            <a:r>
              <a:rPr lang="sv-SE" sz="1600"/>
              <a:t>för att samla olika aktörer i det förebyggande ANDTS-arbetet</a:t>
            </a:r>
          </a:p>
        </p:txBody>
      </p:sp>
      <p:sp>
        <p:nvSpPr>
          <p:cNvPr id="5" name="Ellips 4">
            <a:extLst>
              <a:ext uri="{FF2B5EF4-FFF2-40B4-BE49-F238E27FC236}">
                <a16:creationId xmlns:a16="http://schemas.microsoft.com/office/drawing/2014/main" id="{34C1D994-3FF3-D210-D253-1F3ED42A341A}"/>
              </a:ext>
            </a:extLst>
          </p:cNvPr>
          <p:cNvSpPr/>
          <p:nvPr/>
        </p:nvSpPr>
        <p:spPr>
          <a:xfrm>
            <a:off x="601883" y="387549"/>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a:t>
            </a:r>
            <a:r>
              <a:rPr lang="sv-SE" sz="1200">
                <a:solidFill>
                  <a:schemeClr val="bg1">
                    <a:lumMod val="95000"/>
                  </a:schemeClr>
                </a:solidFill>
                <a:cs typeface="Arial"/>
              </a:rPr>
              <a:t> </a:t>
            </a:r>
            <a:r>
              <a:rPr lang="sv-SE" sz="1200">
                <a:solidFill>
                  <a:schemeClr val="bg2">
                    <a:lumMod val="50000"/>
                  </a:schemeClr>
                </a:solidFill>
                <a:cs typeface="Arial"/>
              </a:rPr>
              <a:t>1</a:t>
            </a:r>
            <a:br>
              <a:rPr lang="sv-SE" sz="1200">
                <a:solidFill>
                  <a:schemeClr val="bg2">
                    <a:lumMod val="50000"/>
                  </a:schemeClr>
                </a:solidFill>
                <a:cs typeface="Arial"/>
              </a:rPr>
            </a:br>
            <a:r>
              <a:rPr lang="sv-SE" sz="1200">
                <a:solidFill>
                  <a:schemeClr val="bg2">
                    <a:lumMod val="50000"/>
                  </a:schemeClr>
                </a:solidFill>
                <a:cs typeface="Arial"/>
              </a:rPr>
              <a:t>Beskriv bakgrunden</a:t>
            </a:r>
            <a:endParaRPr lang="sv-SE" sz="1200">
              <a:solidFill>
                <a:schemeClr val="bg2">
                  <a:lumMod val="50000"/>
                </a:schemeClr>
              </a:solidFill>
            </a:endParaRPr>
          </a:p>
        </p:txBody>
      </p:sp>
    </p:spTree>
    <p:extLst>
      <p:ext uri="{BB962C8B-B14F-4D97-AF65-F5344CB8AC3E}">
        <p14:creationId xmlns:p14="http://schemas.microsoft.com/office/powerpoint/2010/main" val="400130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0"/>
            <a:ext cx="8506093" cy="1325563"/>
          </a:xfrm>
        </p:spPr>
        <p:txBody>
          <a:bodyPr/>
          <a:lstStyle/>
          <a:p>
            <a:pPr algn="ctr"/>
            <a:br>
              <a:rPr lang="sv-SE"/>
            </a:br>
            <a:r>
              <a:rPr lang="sv-SE">
                <a:solidFill>
                  <a:srgbClr val="D87A6F"/>
                </a:solidFill>
              </a:rPr>
              <a:t>Metod,</a:t>
            </a:r>
            <a:r>
              <a:rPr lang="sv-SE"/>
              <a:t> </a:t>
            </a:r>
            <a:r>
              <a:rPr lang="sv-SE">
                <a:solidFill>
                  <a:srgbClr val="D87A6F"/>
                </a:solidFill>
              </a:rPr>
              <a:t>målgrupp</a:t>
            </a:r>
            <a:r>
              <a:rPr lang="sv-SE"/>
              <a:t> och samverkan</a:t>
            </a:r>
          </a:p>
        </p:txBody>
      </p:sp>
      <p:sp>
        <p:nvSpPr>
          <p:cNvPr id="3" name="Platshållare för text 2">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482849"/>
            <a:ext cx="8689431" cy="3765551"/>
          </a:xfrm>
        </p:spPr>
        <p:txBody>
          <a:bodyPr vert="horz" lIns="91440" tIns="45720" rIns="91440" bIns="45720" rtlCol="0" anchor="t">
            <a:noAutofit/>
          </a:bodyPr>
          <a:lstStyle/>
          <a:p>
            <a:pPr marL="251460" indent="-251460"/>
            <a:r>
              <a:rPr lang="sv-SE" sz="1600"/>
              <a:t>Elevers drogvanor är en webbenkät till elever i årskurs 9 och gymnasiet år 2 i Värmland. Undersökningen har genomförts vartannat år sedan 2013.</a:t>
            </a:r>
            <a:endParaRPr lang="sv-SE" sz="1600">
              <a:cs typeface="Arial"/>
            </a:endParaRPr>
          </a:p>
          <a:p>
            <a:pPr marL="251460" indent="-251460"/>
            <a:r>
              <a:rPr lang="sv-SE" sz="1600"/>
              <a:t>Enkäten innehåller 47 frågor med fokus på alkohol, narkotika, dopning, tobak och spel om pengar</a:t>
            </a:r>
            <a:endParaRPr lang="sv-SE" sz="1600">
              <a:cs typeface="Arial"/>
            </a:endParaRPr>
          </a:p>
          <a:p>
            <a:pPr marL="251460" indent="-251460"/>
            <a:r>
              <a:rPr lang="sv-SE" sz="1600"/>
              <a:t>Enkäten besvaras anonymt under lektionstid och genomförs under fem veckor på höstterminen</a:t>
            </a:r>
          </a:p>
          <a:p>
            <a:pPr marL="251460" indent="-251460"/>
            <a:r>
              <a:rPr lang="sv-SE" sz="1600"/>
              <a:t>För undersökningen finns en överenskommelse för samverkan mellan Länsstyrelsen Värmland, Region Värmland och länets kommunala skolor. Styrgrupp för arbetet är Länssamverkansgruppen för ANDTS och brottsförebyggande arbete. Här ingår utöver ovanstående organisationer också Polismyndigheten, Tullverket och representant för kommunernas socialchefer.</a:t>
            </a:r>
            <a:endParaRPr lang="sv-SE" sz="1600">
              <a:cs typeface="Arial"/>
            </a:endParaRPr>
          </a:p>
        </p:txBody>
      </p:sp>
      <p:sp>
        <p:nvSpPr>
          <p:cNvPr id="5" name="Ellips 4">
            <a:extLst>
              <a:ext uri="{FF2B5EF4-FFF2-40B4-BE49-F238E27FC236}">
                <a16:creationId xmlns:a16="http://schemas.microsoft.com/office/drawing/2014/main" id="{B0B55E7F-BA62-1B15-A103-6BB7F05CAEBC}"/>
              </a:ext>
            </a:extLst>
          </p:cNvPr>
          <p:cNvSpPr/>
          <p:nvPr/>
        </p:nvSpPr>
        <p:spPr>
          <a:xfrm>
            <a:off x="659757" y="294907"/>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 1</a:t>
            </a:r>
            <a:br>
              <a:rPr lang="sv-SE" sz="1200">
                <a:solidFill>
                  <a:schemeClr val="bg2">
                    <a:lumMod val="50000"/>
                  </a:schemeClr>
                </a:solidFill>
                <a:cs typeface="Arial"/>
              </a:rPr>
            </a:br>
            <a:r>
              <a:rPr lang="sv-SE" sz="1200">
                <a:solidFill>
                  <a:schemeClr val="bg2">
                    <a:lumMod val="50000"/>
                  </a:schemeClr>
                </a:solidFill>
                <a:cs typeface="Arial"/>
              </a:rPr>
              <a:t>Beskriv bakgrunden</a:t>
            </a:r>
            <a:endParaRPr lang="sv-SE" sz="1200">
              <a:solidFill>
                <a:schemeClr val="bg2">
                  <a:lumMod val="50000"/>
                </a:schemeClr>
              </a:solidFill>
            </a:endParaRPr>
          </a:p>
        </p:txBody>
      </p:sp>
    </p:spTree>
    <p:extLst>
      <p:ext uri="{BB962C8B-B14F-4D97-AF65-F5344CB8AC3E}">
        <p14:creationId xmlns:p14="http://schemas.microsoft.com/office/powerpoint/2010/main" val="385542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9EF8DA-2E1E-28D8-9B3A-3C6B9FCCEDD0}"/>
              </a:ext>
            </a:extLst>
          </p:cNvPr>
          <p:cNvSpPr>
            <a:spLocks noGrp="1"/>
          </p:cNvSpPr>
          <p:nvPr>
            <p:ph type="title"/>
          </p:nvPr>
        </p:nvSpPr>
        <p:spPr/>
        <p:txBody>
          <a:bodyPr/>
          <a:lstStyle/>
          <a:p>
            <a:pPr algn="ctr"/>
            <a:r>
              <a:rPr lang="sv-SE">
                <a:solidFill>
                  <a:srgbClr val="D87A6F"/>
                </a:solidFill>
              </a:rPr>
              <a:t>Struktur</a:t>
            </a:r>
            <a:r>
              <a:rPr lang="sv-SE"/>
              <a:t> och vad analysen ska </a:t>
            </a:r>
            <a:br>
              <a:rPr lang="sv-SE"/>
            </a:br>
            <a:r>
              <a:rPr lang="sv-SE">
                <a:solidFill>
                  <a:srgbClr val="D87A6F"/>
                </a:solidFill>
              </a:rPr>
              <a:t>bidra till</a:t>
            </a:r>
          </a:p>
        </p:txBody>
      </p:sp>
      <p:sp>
        <p:nvSpPr>
          <p:cNvPr id="5" name="Platshållare för text 4">
            <a:extLst>
              <a:ext uri="{FF2B5EF4-FFF2-40B4-BE49-F238E27FC236}">
                <a16:creationId xmlns:a16="http://schemas.microsoft.com/office/drawing/2014/main" id="{D273EBB6-FEBB-6877-F10E-83295EE3B562}"/>
              </a:ext>
            </a:extLst>
          </p:cNvPr>
          <p:cNvSpPr>
            <a:spLocks noGrp="1"/>
          </p:cNvSpPr>
          <p:nvPr>
            <p:ph type="body" sz="quarter" idx="13"/>
          </p:nvPr>
        </p:nvSpPr>
        <p:spPr>
          <a:xfrm>
            <a:off x="2496809" y="2482850"/>
            <a:ext cx="7200000" cy="3883226"/>
          </a:xfrm>
        </p:spPr>
        <p:txBody>
          <a:bodyPr vert="horz" lIns="91440" tIns="45720" rIns="91440" bIns="45720" rtlCol="0" anchor="t">
            <a:noAutofit/>
          </a:bodyPr>
          <a:lstStyle/>
          <a:p>
            <a:pPr marL="0" indent="0">
              <a:buNone/>
            </a:pPr>
            <a:r>
              <a:rPr lang="sv-SE" sz="1400"/>
              <a:t>Ett sista viktigt steg innan ni tar er an resultatsammanställningarna är att reflektera kring nedanstående frågeställningar. Det hjälper er att skapa en struktur för det fortsatta arbetet och att bibehålla fokus på vad analysen ska bidra till.</a:t>
            </a:r>
          </a:p>
          <a:p>
            <a:pPr marL="251460" indent="-251460"/>
            <a:r>
              <a:rPr lang="sv-SE" sz="1400" b="1"/>
              <a:t>Vem är beställare av analysen och vilka är primära mottagare av analysen? </a:t>
            </a:r>
            <a:br>
              <a:rPr lang="sv-SE" sz="1400" b="1"/>
            </a:br>
            <a:r>
              <a:rPr lang="sv-SE" sz="1400"/>
              <a:t>I det här sammanhanget kan analysen vara en presentation eller en rapport som utöver resultat också bör innehålla något framåtsyftande. Oavsett format är frågorna om beställare och primär mottagare viktiga.</a:t>
            </a:r>
            <a:endParaRPr lang="sv-SE" sz="1400">
              <a:cs typeface="Arial"/>
            </a:endParaRPr>
          </a:p>
          <a:p>
            <a:pPr marL="251460" indent="-251460"/>
            <a:r>
              <a:rPr lang="sv-SE" sz="1400" b="1"/>
              <a:t>Vad ska analyseras? </a:t>
            </a:r>
            <a:r>
              <a:rPr lang="sv-SE" sz="1400"/>
              <a:t>Beskriv om analysen avser resultaten i sin helhet eller om några särskilda avgränsningar är gjorda. Är det till exempel en eller ett par av undersökningens områden som analysen avser? Eller är det en särskild fråga eller utmaning som analysen ska belysa?</a:t>
            </a:r>
            <a:endParaRPr lang="sv-SE" sz="1400">
              <a:cs typeface="Arial"/>
            </a:endParaRPr>
          </a:p>
          <a:p>
            <a:pPr marL="251460" indent="-251460"/>
            <a:r>
              <a:rPr lang="sv-SE" sz="1400" b="1"/>
              <a:t>Varför ska det analyseras? </a:t>
            </a:r>
            <a:br>
              <a:rPr lang="sv-SE" sz="1400"/>
            </a:br>
            <a:r>
              <a:rPr lang="sv-SE" sz="1400"/>
              <a:t>Beskriv kortfattat bakgrunden till analysarbetet. Det är extra viktigt om det finns avgränsningar, frågor eller utmaningar som ligger till grund för arbetet eller om det finns mål som analysen kan kopplas till. </a:t>
            </a:r>
            <a:endParaRPr lang="sv-SE" sz="1400">
              <a:cs typeface="Arial"/>
            </a:endParaRPr>
          </a:p>
        </p:txBody>
      </p:sp>
      <p:sp>
        <p:nvSpPr>
          <p:cNvPr id="6" name="Ellips 5">
            <a:extLst>
              <a:ext uri="{FF2B5EF4-FFF2-40B4-BE49-F238E27FC236}">
                <a16:creationId xmlns:a16="http://schemas.microsoft.com/office/drawing/2014/main" id="{5AFBF75C-41D4-E196-D80B-CEE4E0D9D7A9}"/>
              </a:ext>
            </a:extLst>
          </p:cNvPr>
          <p:cNvSpPr/>
          <p:nvPr/>
        </p:nvSpPr>
        <p:spPr>
          <a:xfrm>
            <a:off x="659757" y="294907"/>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 1</a:t>
            </a:r>
            <a:br>
              <a:rPr lang="sv-SE" sz="1200">
                <a:solidFill>
                  <a:schemeClr val="bg2">
                    <a:lumMod val="50000"/>
                  </a:schemeClr>
                </a:solidFill>
                <a:cs typeface="Arial"/>
              </a:rPr>
            </a:br>
            <a:r>
              <a:rPr lang="sv-SE" sz="1200">
                <a:solidFill>
                  <a:schemeClr val="bg2">
                    <a:lumMod val="50000"/>
                  </a:schemeClr>
                </a:solidFill>
                <a:cs typeface="Arial"/>
              </a:rPr>
              <a:t>Beskriv bakgrunden</a:t>
            </a:r>
            <a:endParaRPr lang="sv-SE" sz="1200">
              <a:solidFill>
                <a:schemeClr val="bg2">
                  <a:lumMod val="50000"/>
                </a:schemeClr>
              </a:solidFill>
            </a:endParaRPr>
          </a:p>
        </p:txBody>
      </p:sp>
    </p:spTree>
    <p:extLst>
      <p:ext uri="{BB962C8B-B14F-4D97-AF65-F5344CB8AC3E}">
        <p14:creationId xmlns:p14="http://schemas.microsoft.com/office/powerpoint/2010/main" val="58110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D49E-395E-CC48-1490-99286A9A6789}"/>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57B0A7B-A70E-784B-E240-360761E9E3DB}"/>
              </a:ext>
            </a:extLst>
          </p:cNvPr>
          <p:cNvSpPr>
            <a:spLocks noGrp="1"/>
          </p:cNvSpPr>
          <p:nvPr>
            <p:ph type="title"/>
          </p:nvPr>
        </p:nvSpPr>
        <p:spPr/>
        <p:txBody>
          <a:bodyPr/>
          <a:lstStyle/>
          <a:p>
            <a:pPr algn="ctr"/>
            <a:r>
              <a:rPr lang="sv-SE">
                <a:solidFill>
                  <a:srgbClr val="D87A6F"/>
                </a:solidFill>
              </a:rPr>
              <a:t>Struktur</a:t>
            </a:r>
            <a:r>
              <a:rPr lang="sv-SE"/>
              <a:t> och vad analysen ska </a:t>
            </a:r>
            <a:r>
              <a:rPr lang="sv-SE">
                <a:solidFill>
                  <a:srgbClr val="D87A6F"/>
                </a:solidFill>
              </a:rPr>
              <a:t>bidra till</a:t>
            </a:r>
            <a:endParaRPr lang="sv-SE"/>
          </a:p>
        </p:txBody>
      </p:sp>
      <p:sp>
        <p:nvSpPr>
          <p:cNvPr id="5" name="Platshållare för text 4">
            <a:extLst>
              <a:ext uri="{FF2B5EF4-FFF2-40B4-BE49-F238E27FC236}">
                <a16:creationId xmlns:a16="http://schemas.microsoft.com/office/drawing/2014/main" id="{F0838E5A-30D6-5A61-02AA-C9517CA4BE2C}"/>
              </a:ext>
            </a:extLst>
          </p:cNvPr>
          <p:cNvSpPr>
            <a:spLocks noGrp="1"/>
          </p:cNvSpPr>
          <p:nvPr>
            <p:ph type="body" sz="quarter" idx="13"/>
          </p:nvPr>
        </p:nvSpPr>
        <p:spPr>
          <a:xfrm>
            <a:off x="2496809" y="2710328"/>
            <a:ext cx="7200000" cy="3175672"/>
          </a:xfrm>
        </p:spPr>
        <p:txBody>
          <a:bodyPr vert="horz" lIns="91440" tIns="45720" rIns="91440" bIns="45720" rtlCol="0" anchor="t">
            <a:noAutofit/>
          </a:bodyPr>
          <a:lstStyle/>
          <a:p>
            <a:pPr marL="251460" indent="-251460"/>
            <a:r>
              <a:rPr lang="sv-SE" sz="1400" b="1"/>
              <a:t>Vilka ska involveras? </a:t>
            </a:r>
            <a:br>
              <a:rPr lang="sv-SE" sz="1400" b="1"/>
            </a:br>
            <a:r>
              <a:rPr lang="sv-SE" sz="1400"/>
              <a:t>Skriv ner funktioner, kompetenser eller personer som bör ingå i arbetet. Även om du är ensam med analysen kan det vara en hjälp att tänka in fler perspektiv och aspekter.  </a:t>
            </a:r>
            <a:endParaRPr lang="sv-SE"/>
          </a:p>
          <a:p>
            <a:pPr marL="251460" indent="-251460"/>
            <a:r>
              <a:rPr lang="sv-SE" sz="1400" b="1"/>
              <a:t>Tid och tidsåtgång</a:t>
            </a:r>
            <a:r>
              <a:rPr lang="sv-SE" sz="1400"/>
              <a:t> </a:t>
            </a:r>
            <a:br>
              <a:rPr lang="sv-SE" sz="1400"/>
            </a:br>
            <a:r>
              <a:rPr lang="sv-SE" sz="1400"/>
              <a:t>När startar analysarbetet och när ska det vara slutfört? Hur mycket tid finns avsatt för analysen? Tiden sätter ramarna för ambitionsnivån. </a:t>
            </a:r>
            <a:endParaRPr lang="sv-SE" sz="1400">
              <a:cs typeface="Arial"/>
            </a:endParaRPr>
          </a:p>
          <a:p>
            <a:pPr marL="251460" indent="-251460"/>
            <a:r>
              <a:rPr lang="sv-SE" sz="1400" b="1"/>
              <a:t>Kommunikation</a:t>
            </a:r>
            <a:br>
              <a:rPr lang="sv-SE" sz="1400" b="1"/>
            </a:br>
            <a:r>
              <a:rPr lang="sv-SE" sz="1400"/>
              <a:t>Gör en plan för hur analysen ska kommuniceras med beställare och mottagare. Finns det ytterligare mottagare eller intressenter av analysen? Finns en plan för hur analysen ska kommuniceras med ungdomar i kommunen?</a:t>
            </a:r>
            <a:endParaRPr lang="sv-SE" sz="1400">
              <a:cs typeface="Arial"/>
            </a:endParaRPr>
          </a:p>
        </p:txBody>
      </p:sp>
      <p:sp>
        <p:nvSpPr>
          <p:cNvPr id="6" name="Ellips 5">
            <a:extLst>
              <a:ext uri="{FF2B5EF4-FFF2-40B4-BE49-F238E27FC236}">
                <a16:creationId xmlns:a16="http://schemas.microsoft.com/office/drawing/2014/main" id="{42A3EB70-F685-C5C4-4EE2-7B3C435979AA}"/>
              </a:ext>
            </a:extLst>
          </p:cNvPr>
          <p:cNvSpPr/>
          <p:nvPr/>
        </p:nvSpPr>
        <p:spPr>
          <a:xfrm>
            <a:off x="659757" y="294907"/>
            <a:ext cx="1404395" cy="1168901"/>
          </a:xfrm>
          <a:prstGeom prst="ellipse">
            <a:avLst/>
          </a:prstGeom>
          <a:solidFill>
            <a:srgbClr val="D87A6F">
              <a:alpha val="37000"/>
            </a:srgbClr>
          </a:solidFill>
          <a:ln>
            <a:solidFill>
              <a:srgbClr val="D87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2">
                    <a:lumMod val="50000"/>
                  </a:schemeClr>
                </a:solidFill>
                <a:cs typeface="Arial"/>
              </a:rPr>
              <a:t>Steg 1</a:t>
            </a:r>
            <a:br>
              <a:rPr lang="sv-SE" sz="1200">
                <a:solidFill>
                  <a:schemeClr val="bg2">
                    <a:lumMod val="50000"/>
                  </a:schemeClr>
                </a:solidFill>
                <a:cs typeface="Arial"/>
              </a:rPr>
            </a:br>
            <a:r>
              <a:rPr lang="sv-SE" sz="1200">
                <a:solidFill>
                  <a:schemeClr val="bg2">
                    <a:lumMod val="50000"/>
                  </a:schemeClr>
                </a:solidFill>
                <a:cs typeface="Arial"/>
              </a:rPr>
              <a:t>Beskriv bakgrunden</a:t>
            </a:r>
            <a:endParaRPr lang="sv-SE" sz="1200">
              <a:solidFill>
                <a:schemeClr val="bg2">
                  <a:lumMod val="50000"/>
                </a:schemeClr>
              </a:solidFill>
            </a:endParaRPr>
          </a:p>
        </p:txBody>
      </p:sp>
    </p:spTree>
    <p:extLst>
      <p:ext uri="{BB962C8B-B14F-4D97-AF65-F5344CB8AC3E}">
        <p14:creationId xmlns:p14="http://schemas.microsoft.com/office/powerpoint/2010/main" val="3772455186"/>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580A6DCAED0F48994FC2F913A2C2AD" ma:contentTypeVersion="17" ma:contentTypeDescription="Create a new document." ma:contentTypeScope="" ma:versionID="9865c23b4f3f45821addf60f034e9d79">
  <xsd:schema xmlns:xsd="http://www.w3.org/2001/XMLSchema" xmlns:xs="http://www.w3.org/2001/XMLSchema" xmlns:p="http://schemas.microsoft.com/office/2006/metadata/properties" xmlns:ns2="07000e01-5f67-4023-9f2a-514e08124c62" xmlns:ns3="f728e7fe-0cd4-40eb-8877-f55bd2f6e882" targetNamespace="http://schemas.microsoft.com/office/2006/metadata/properties" ma:root="true" ma:fieldsID="7517205f017fa0d1d87e07411376b796" ns2:_="" ns3:_="">
    <xsd:import namespace="07000e01-5f67-4023-9f2a-514e08124c62"/>
    <xsd:import namespace="f728e7fe-0cd4-40eb-8877-f55bd2f6e8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00e01-5f67-4023-9f2a-514e08124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28e7fe-0cd4-40eb-8877-f55bd2f6e88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211c32c-c8e9-4612-b108-ab061c4066f0}" ma:internalName="TaxCatchAll" ma:showField="CatchAllData" ma:web="f728e7fe-0cd4-40eb-8877-f55bd2f6e88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728e7fe-0cd4-40eb-8877-f55bd2f6e882" xsi:nil="true"/>
    <lcf76f155ced4ddcb4097134ff3c332f xmlns="07000e01-5f67-4023-9f2a-514e08124c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3C2C4E-94E7-4FAF-9803-A214608118A7}">
  <ds:schemaRefs>
    <ds:schemaRef ds:uri="http://schemas.microsoft.com/sharepoint/v3/contenttype/forms"/>
  </ds:schemaRefs>
</ds:datastoreItem>
</file>

<file path=customXml/itemProps2.xml><?xml version="1.0" encoding="utf-8"?>
<ds:datastoreItem xmlns:ds="http://schemas.openxmlformats.org/officeDocument/2006/customXml" ds:itemID="{B7D5CD09-C15B-4030-A475-D6B99CDFE8F4}">
  <ds:schemaRefs>
    <ds:schemaRef ds:uri="07000e01-5f67-4023-9f2a-514e08124c62"/>
    <ds:schemaRef ds:uri="f728e7fe-0cd4-40eb-8877-f55bd2f6e8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139817-3203-4FDA-9510-C6F38D45B190}">
  <ds:schemaRefs>
    <ds:schemaRef ds:uri="07000e01-5f67-4023-9f2a-514e08124c62"/>
    <ds:schemaRef ds:uri="f728e7fe-0cd4-40eb-8877-f55bd2f6e8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Powerpoint-Region Värmland</Template>
  <TotalTime>0</TotalTime>
  <Words>2985</Words>
  <Application>Microsoft Office PowerPoint</Application>
  <PresentationFormat>Bredbild</PresentationFormat>
  <Paragraphs>216</Paragraphs>
  <Slides>28</Slides>
  <Notes>19</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28</vt:i4>
      </vt:variant>
    </vt:vector>
  </HeadingPairs>
  <TitlesOfParts>
    <vt:vector size="36" baseType="lpstr">
      <vt:lpstr>Aptos</vt:lpstr>
      <vt:lpstr>Arial</vt:lpstr>
      <vt:lpstr>Calibri</vt:lpstr>
      <vt:lpstr>Courier New</vt:lpstr>
      <vt:lpstr>Times New Roman</vt:lpstr>
      <vt:lpstr>Region Varmland</vt:lpstr>
      <vt:lpstr>Region Varmland Grå</vt:lpstr>
      <vt:lpstr>Stor rubrik</vt:lpstr>
      <vt:lpstr>Analysstöd för undersökningen  Elevers drogvanor</vt:lpstr>
      <vt:lpstr>Elevers drogvanor är mer  än en enkät!</vt:lpstr>
      <vt:lpstr>Syftet med analysstödet</vt:lpstr>
      <vt:lpstr>Läsanvisning</vt:lpstr>
      <vt:lpstr>Steg 1 Beskriv bakgrunden</vt:lpstr>
      <vt:lpstr>Syftet med Elevers drogvanor</vt:lpstr>
      <vt:lpstr> Metod, målgrupp och samverkan</vt:lpstr>
      <vt:lpstr>Struktur och vad analysen ska  bidra till</vt:lpstr>
      <vt:lpstr>Struktur och vad analysen ska bidra till</vt:lpstr>
      <vt:lpstr>Steg 2 Bearbeta resultatet</vt:lpstr>
      <vt:lpstr>Bearbeta resultatet och  gör jämförelser </vt:lpstr>
      <vt:lpstr>Några medskick och tips</vt:lpstr>
      <vt:lpstr>Sammanställa allt underlag  eller något/några temaområden</vt:lpstr>
      <vt:lpstr>Finns det skillnader i resultatet?</vt:lpstr>
      <vt:lpstr>Steg 3 Analysera resultaten</vt:lpstr>
      <vt:lpstr>PowerPoint-presentation</vt:lpstr>
      <vt:lpstr>Analysera resultaten genom att</vt:lpstr>
      <vt:lpstr>PowerPoint-presentation</vt:lpstr>
      <vt:lpstr>Sätt de identifierade skillnaderna i ett sammanhang</vt:lpstr>
      <vt:lpstr>Intressanta frågetecken</vt:lpstr>
      <vt:lpstr>Steg 4 Slutsatser och förbättringsområden</vt:lpstr>
      <vt:lpstr>PowerPoint-presentation</vt:lpstr>
      <vt:lpstr>Slutsatser</vt:lpstr>
      <vt:lpstr>Förbättringsområden</vt:lpstr>
      <vt:lpstr>Förbättringsområden</vt:lpstr>
      <vt:lpstr>Förbättringsområden</vt:lpstr>
      <vt:lpstr>Referenser</vt:lpstr>
      <vt:lpstr>Lycka till!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Lina Helgerud</dc:creator>
  <cp:lastModifiedBy>Cecilia Nyberg</cp:lastModifiedBy>
  <cp:revision>2</cp:revision>
  <dcterms:created xsi:type="dcterms:W3CDTF">2025-10-16T08:39:21Z</dcterms:created>
  <dcterms:modified xsi:type="dcterms:W3CDTF">2026-01-27T12:17:56Z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0x01010011580A6DCAED0F48994FC2F913A2C2AD</vt:lpwstr>
  </property>
  <property fmtid="{D5CDD505-2E9C-101B-9397-08002B2CF9AE}" pid="3" name="MediaServiceImageTags">
    <vt:lpwstr/>
  </property>
</Properties>
</file>