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1.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7" r:id="rId5"/>
    <p:sldId id="1918" r:id="rId6"/>
    <p:sldId id="358" r:id="rId7"/>
    <p:sldId id="256" r:id="rId8"/>
    <p:sldId id="2075" r:id="rId9"/>
    <p:sldId id="423" r:id="rId10"/>
    <p:sldId id="2070" r:id="rId11"/>
    <p:sldId id="2071" r:id="rId12"/>
    <p:sldId id="2072" r:id="rId13"/>
    <p:sldId id="2073" r:id="rId14"/>
    <p:sldId id="2074" r:id="rId15"/>
    <p:sldId id="2078" r:id="rId16"/>
    <p:sldId id="2080" r:id="rId17"/>
    <p:sldId id="259" r:id="rId18"/>
    <p:sldId id="1916" r:id="rId19"/>
    <p:sldId id="2081"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4E055515-B355-443D-BB8A-2799FFE4B28E}">
          <p14:sldIdLst>
            <p14:sldId id="257"/>
          </p14:sldIdLst>
        </p14:section>
        <p14:section name="Sophia" id="{85489ABC-361A-4053-A733-63822CF06CBF}">
          <p14:sldIdLst>
            <p14:sldId id="1918"/>
            <p14:sldId id="358"/>
            <p14:sldId id="256"/>
          </p14:sldIdLst>
        </p14:section>
        <p14:section name="Anna-Carin" id="{FDE1E610-5E59-40EA-85F4-0D8453766483}">
          <p14:sldIdLst>
            <p14:sldId id="2075"/>
            <p14:sldId id="423"/>
            <p14:sldId id="2070"/>
            <p14:sldId id="2071"/>
          </p14:sldIdLst>
        </p14:section>
        <p14:section name="Sophia" id="{CFFC21B9-1AF9-459C-8514-3B013CA985E2}">
          <p14:sldIdLst>
            <p14:sldId id="2072"/>
            <p14:sldId id="2073"/>
            <p14:sldId id="2074"/>
            <p14:sldId id="2078"/>
            <p14:sldId id="2080"/>
          </p14:sldIdLst>
        </p14:section>
        <p14:section name="Anna-Carin" id="{5BDE5B80-F339-48ED-8130-FD1974EB2C64}">
          <p14:sldIdLst>
            <p14:sldId id="259"/>
            <p14:sldId id="1916"/>
            <p14:sldId id="208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860" autoAdjust="0"/>
  </p:normalViewPr>
  <p:slideViewPr>
    <p:cSldViewPr snapToGrid="0">
      <p:cViewPr varScale="1">
        <p:scale>
          <a:sx n="68" d="100"/>
          <a:sy n="68" d="100"/>
        </p:scale>
        <p:origin x="59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Carin Johansson" userId="17245a5f-e8b7-4155-a53b-a1a9fea37e6c" providerId="ADAL" clId="{C6BBF6E8-B4AA-45A6-A7AC-26A726D856EF}"/>
    <pc:docChg chg="modSld">
      <pc:chgData name="Anna-Carin Johansson" userId="17245a5f-e8b7-4155-a53b-a1a9fea37e6c" providerId="ADAL" clId="{C6BBF6E8-B4AA-45A6-A7AC-26A726D856EF}" dt="2022-02-10T10:46:45.783" v="36" actId="5793"/>
      <pc:docMkLst>
        <pc:docMk/>
      </pc:docMkLst>
      <pc:sldChg chg="modNotesTx">
        <pc:chgData name="Anna-Carin Johansson" userId="17245a5f-e8b7-4155-a53b-a1a9fea37e6c" providerId="ADAL" clId="{C6BBF6E8-B4AA-45A6-A7AC-26A726D856EF}" dt="2022-02-10T10:46:45.783" v="36" actId="5793"/>
        <pc:sldMkLst>
          <pc:docMk/>
          <pc:sldMk cId="3912729864" sldId="1916"/>
        </pc:sldMkLst>
      </pc:sldChg>
      <pc:sldChg chg="modSp mod">
        <pc:chgData name="Anna-Carin Johansson" userId="17245a5f-e8b7-4155-a53b-a1a9fea37e6c" providerId="ADAL" clId="{C6BBF6E8-B4AA-45A6-A7AC-26A726D856EF}" dt="2022-02-10T10:42:26.867" v="31" actId="20577"/>
        <pc:sldMkLst>
          <pc:docMk/>
          <pc:sldMk cId="3504840685" sldId="2081"/>
        </pc:sldMkLst>
        <pc:spChg chg="mod">
          <ac:chgData name="Anna-Carin Johansson" userId="17245a5f-e8b7-4155-a53b-a1a9fea37e6c" providerId="ADAL" clId="{C6BBF6E8-B4AA-45A6-A7AC-26A726D856EF}" dt="2022-02-10T10:42:26.867" v="31" actId="20577"/>
          <ac:spMkLst>
            <pc:docMk/>
            <pc:sldMk cId="3504840685" sldId="2081"/>
            <ac:spMk id="2" creationId="{0C148059-4443-4D98-AD9E-37B33ADCA9B2}"/>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hyperlink" Target="https://www.regionvarmland.se/utveckling-tillvaxt/nya-perspektiv/om-nya-perspektiv/beredningsgrupp/" TargetMode="External"/><Relationship Id="rId2" Type="http://schemas.openxmlformats.org/officeDocument/2006/relationships/hyperlink" Target="https://www.regionvarmland.se/utveckling-tillvaxt/nya-perspektiv/om-nya-perspektiv/styrgrupp/" TargetMode="External"/><Relationship Id="rId1" Type="http://schemas.openxmlformats.org/officeDocument/2006/relationships/hyperlink" Target="https://www.regionvarmland.se/politik/Samverkansrad/varmlandsradet/"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www.regionvarmland.se/utveckling-tillvaxt/nya-perspektiv/om-nya-perspektiv/beredningsgrupp/" TargetMode="External"/><Relationship Id="rId2" Type="http://schemas.openxmlformats.org/officeDocument/2006/relationships/hyperlink" Target="https://www.regionvarmland.se/utveckling-tillvaxt/nya-perspektiv/om-nya-perspektiv/styrgrupp/" TargetMode="External"/><Relationship Id="rId1" Type="http://schemas.openxmlformats.org/officeDocument/2006/relationships/hyperlink" Target="https://www.regionvarmland.se/politik/Samverkansrad/varmlandsradet/"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9CD004-F81D-4594-90DC-93B1FC925B64}"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sv-SE"/>
        </a:p>
      </dgm:t>
    </dgm:pt>
    <dgm:pt modelId="{DBA05D0A-767C-45B1-A865-2F1BA51D09D3}">
      <dgm:prSet phldrT="[Text]" custT="1"/>
      <dgm:spPr/>
      <dgm:t>
        <a:bodyPr/>
        <a:lstStyle/>
        <a:p>
          <a:r>
            <a:rPr lang="sv-SE" sz="1200">
              <a:hlinkClick xmlns:r="http://schemas.openxmlformats.org/officeDocument/2006/relationships" r:id="rId1"/>
            </a:rPr>
            <a:t>Värmlandsrådet</a:t>
          </a:r>
          <a:endParaRPr lang="sv-SE" sz="1200"/>
        </a:p>
      </dgm:t>
    </dgm:pt>
    <dgm:pt modelId="{B0647934-2CE7-45F3-8816-A7815B3902AA}" type="parTrans" cxnId="{57981854-B157-4088-9E9B-BD05B0C10167}">
      <dgm:prSet/>
      <dgm:spPr/>
      <dgm:t>
        <a:bodyPr/>
        <a:lstStyle/>
        <a:p>
          <a:endParaRPr lang="sv-SE"/>
        </a:p>
      </dgm:t>
    </dgm:pt>
    <dgm:pt modelId="{8B57DA68-5327-483C-AD1D-9945B7326372}" type="sibTrans" cxnId="{57981854-B157-4088-9E9B-BD05B0C10167}">
      <dgm:prSet/>
      <dgm:spPr/>
      <dgm:t>
        <a:bodyPr/>
        <a:lstStyle/>
        <a:p>
          <a:endParaRPr lang="sv-SE"/>
        </a:p>
      </dgm:t>
    </dgm:pt>
    <dgm:pt modelId="{673DF811-4755-44B5-BA28-EFA81BB1F786}">
      <dgm:prSet phldrT="[Text]" custT="1"/>
      <dgm:spPr/>
      <dgm:t>
        <a:bodyPr/>
        <a:lstStyle/>
        <a:p>
          <a:r>
            <a:rPr lang="sv-SE" sz="1200">
              <a:hlinkClick xmlns:r="http://schemas.openxmlformats.org/officeDocument/2006/relationships" r:id="rId2"/>
            </a:rPr>
            <a:t>Politiska styrgruppen</a:t>
          </a:r>
          <a:br>
            <a:rPr lang="sv-SE" sz="1200">
              <a:hlinkClick xmlns:r="http://schemas.openxmlformats.org/officeDocument/2006/relationships" r:id="rId2"/>
            </a:rPr>
          </a:br>
          <a:r>
            <a:rPr lang="sv-SE" sz="1200">
              <a:hlinkClick xmlns:r="http://schemas.openxmlformats.org/officeDocument/2006/relationships" r:id="rId2"/>
            </a:rPr>
            <a:t>Nya perspektiv</a:t>
          </a:r>
          <a:endParaRPr lang="sv-SE" sz="1200"/>
        </a:p>
      </dgm:t>
    </dgm:pt>
    <dgm:pt modelId="{38FF1589-A66B-4474-9B13-97E61C5EC3EB}" type="parTrans" cxnId="{89314876-864F-4AE3-BF64-FA6DF24BA879}">
      <dgm:prSet/>
      <dgm:spPr/>
      <dgm:t>
        <a:bodyPr/>
        <a:lstStyle/>
        <a:p>
          <a:endParaRPr lang="sv-SE"/>
        </a:p>
      </dgm:t>
    </dgm:pt>
    <dgm:pt modelId="{D0EDB304-BC73-4E4A-B283-2C0428DB46A9}" type="sibTrans" cxnId="{89314876-864F-4AE3-BF64-FA6DF24BA879}">
      <dgm:prSet/>
      <dgm:spPr/>
      <dgm:t>
        <a:bodyPr/>
        <a:lstStyle/>
        <a:p>
          <a:endParaRPr lang="sv-SE"/>
        </a:p>
      </dgm:t>
    </dgm:pt>
    <dgm:pt modelId="{408EFED9-977B-475B-B132-7EA732536A49}">
      <dgm:prSet phldrT="[Text]" custT="1"/>
      <dgm:spPr/>
      <dgm:t>
        <a:bodyPr/>
        <a:lstStyle/>
        <a:p>
          <a:r>
            <a:rPr lang="sv-SE" sz="1200">
              <a:hlinkClick xmlns:r="http://schemas.openxmlformats.org/officeDocument/2006/relationships" r:id="" action="ppaction://noaction"/>
            </a:rPr>
            <a:t>Samverkansgrupp</a:t>
          </a:r>
        </a:p>
        <a:p>
          <a:r>
            <a:rPr lang="sv-SE" sz="1200">
              <a:hlinkClick xmlns:r="http://schemas.openxmlformats.org/officeDocument/2006/relationships" r:id="" action="ppaction://noaction"/>
            </a:rPr>
            <a:t>Äldrelivet</a:t>
          </a:r>
          <a:endParaRPr lang="sv-SE" sz="1200"/>
        </a:p>
      </dgm:t>
    </dgm:pt>
    <dgm:pt modelId="{48F519A4-910F-4D51-8D33-3162748FC237}" type="parTrans" cxnId="{BBDF03AE-C019-4B1D-AC94-FD9B96DDFF5A}">
      <dgm:prSet/>
      <dgm:spPr/>
      <dgm:t>
        <a:bodyPr/>
        <a:lstStyle/>
        <a:p>
          <a:endParaRPr lang="sv-SE"/>
        </a:p>
      </dgm:t>
    </dgm:pt>
    <dgm:pt modelId="{9FF4AA39-726E-4350-AB87-68F49658CF9F}" type="sibTrans" cxnId="{BBDF03AE-C019-4B1D-AC94-FD9B96DDFF5A}">
      <dgm:prSet/>
      <dgm:spPr/>
      <dgm:t>
        <a:bodyPr/>
        <a:lstStyle/>
        <a:p>
          <a:endParaRPr lang="sv-SE"/>
        </a:p>
      </dgm:t>
    </dgm:pt>
    <dgm:pt modelId="{A1017D17-AF93-4E1C-B3DD-D9F437E43DFF}">
      <dgm:prSet phldrT="[Text]" custT="1"/>
      <dgm:spPr/>
      <dgm:t>
        <a:bodyPr/>
        <a:lstStyle/>
        <a:p>
          <a:r>
            <a:rPr lang="sv-SE" sz="1200">
              <a:hlinkClick xmlns:r="http://schemas.openxmlformats.org/officeDocument/2006/relationships" r:id="" action="ppaction://noaction"/>
            </a:rPr>
            <a:t>Samverkansgrupp</a:t>
          </a:r>
        </a:p>
        <a:p>
          <a:r>
            <a:rPr lang="sv-SE" sz="1200">
              <a:hlinkClick xmlns:r="http://schemas.openxmlformats.org/officeDocument/2006/relationships" r:id="" action="ppaction://noaction"/>
            </a:rPr>
            <a:t>Ungdomslivet</a:t>
          </a:r>
          <a:endParaRPr lang="sv-SE" sz="1200"/>
        </a:p>
      </dgm:t>
    </dgm:pt>
    <dgm:pt modelId="{576D8352-B78A-4815-BD78-3EA0FF54D57E}" type="parTrans" cxnId="{E78F515D-969E-405C-B4B5-3789B4DC8B93}">
      <dgm:prSet/>
      <dgm:spPr/>
      <dgm:t>
        <a:bodyPr/>
        <a:lstStyle/>
        <a:p>
          <a:endParaRPr lang="sv-SE"/>
        </a:p>
      </dgm:t>
    </dgm:pt>
    <dgm:pt modelId="{F8EF9ABE-D820-474A-849D-6AA60F0D53D4}" type="sibTrans" cxnId="{E78F515D-969E-405C-B4B5-3789B4DC8B93}">
      <dgm:prSet/>
      <dgm:spPr/>
      <dgm:t>
        <a:bodyPr/>
        <a:lstStyle/>
        <a:p>
          <a:endParaRPr lang="sv-SE"/>
        </a:p>
      </dgm:t>
    </dgm:pt>
    <dgm:pt modelId="{21C466F0-34A6-488D-BC17-CEDFF5376D03}">
      <dgm:prSet phldrT="[Text]" custT="1"/>
      <dgm:spPr/>
      <dgm:t>
        <a:bodyPr/>
        <a:lstStyle/>
        <a:p>
          <a:r>
            <a:rPr lang="sv-SE" sz="1200">
              <a:hlinkClick xmlns:r="http://schemas.openxmlformats.org/officeDocument/2006/relationships" r:id="" action="ppaction://noaction"/>
            </a:rPr>
            <a:t>Samverkansgrupp</a:t>
          </a:r>
        </a:p>
        <a:p>
          <a:r>
            <a:rPr lang="sv-SE" sz="1200">
              <a:hlinkClick xmlns:r="http://schemas.openxmlformats.org/officeDocument/2006/relationships" r:id="" action="ppaction://noaction"/>
            </a:rPr>
            <a:t>Vuxenlivet</a:t>
          </a:r>
          <a:endParaRPr lang="sv-SE" sz="1200"/>
        </a:p>
      </dgm:t>
    </dgm:pt>
    <dgm:pt modelId="{48D861EE-32C4-4B2C-885A-5316145A2865}" type="parTrans" cxnId="{F3836CAE-4443-4CA0-BB33-3FBD3AA4368E}">
      <dgm:prSet/>
      <dgm:spPr/>
      <dgm:t>
        <a:bodyPr/>
        <a:lstStyle/>
        <a:p>
          <a:endParaRPr lang="sv-SE"/>
        </a:p>
      </dgm:t>
    </dgm:pt>
    <dgm:pt modelId="{38BB2FB8-BDD7-4534-96A2-39B396255DF9}" type="sibTrans" cxnId="{F3836CAE-4443-4CA0-BB33-3FBD3AA4368E}">
      <dgm:prSet/>
      <dgm:spPr/>
      <dgm:t>
        <a:bodyPr/>
        <a:lstStyle/>
        <a:p>
          <a:endParaRPr lang="sv-SE"/>
        </a:p>
      </dgm:t>
    </dgm:pt>
    <dgm:pt modelId="{724D4B94-1389-483F-BC58-9B261E5AD0BB}">
      <dgm:prSet phldrT="[Text]" custT="1"/>
      <dgm:spPr/>
      <dgm:t>
        <a:bodyPr/>
        <a:lstStyle/>
        <a:p>
          <a:r>
            <a:rPr lang="sv-SE" sz="1200">
              <a:hlinkClick xmlns:r="http://schemas.openxmlformats.org/officeDocument/2006/relationships" r:id="rId3"/>
            </a:rPr>
            <a:t>Beredningsgruppen</a:t>
          </a:r>
          <a:endParaRPr lang="sv-SE" sz="1200"/>
        </a:p>
      </dgm:t>
    </dgm:pt>
    <dgm:pt modelId="{CE3DD4C4-F06D-44C4-B9E9-1639251F59FF}" type="parTrans" cxnId="{4BC547B7-7D5E-4015-9861-5E7E1F28D116}">
      <dgm:prSet/>
      <dgm:spPr/>
      <dgm:t>
        <a:bodyPr/>
        <a:lstStyle/>
        <a:p>
          <a:endParaRPr lang="sv-SE"/>
        </a:p>
      </dgm:t>
    </dgm:pt>
    <dgm:pt modelId="{9C4C4B82-4364-47D6-A87F-995EEB133C7E}" type="sibTrans" cxnId="{4BC547B7-7D5E-4015-9861-5E7E1F28D116}">
      <dgm:prSet/>
      <dgm:spPr/>
      <dgm:t>
        <a:bodyPr/>
        <a:lstStyle/>
        <a:p>
          <a:endParaRPr lang="sv-SE"/>
        </a:p>
      </dgm:t>
    </dgm:pt>
    <dgm:pt modelId="{BE4D9754-D3B9-4C3D-BDDB-AA54AE88BF7F}">
      <dgm:prSet phldrT="[Text]" custT="1"/>
      <dgm:spPr>
        <a:gradFill flip="none" rotWithShape="0">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dgm:spPr>
      <dgm:t>
        <a:bodyPr/>
        <a:lstStyle/>
        <a:p>
          <a:r>
            <a:rPr lang="sv-SE" sz="1200"/>
            <a:t>Regional koordinering psykisk hälsa (RKPH)</a:t>
          </a:r>
        </a:p>
      </dgm:t>
    </dgm:pt>
    <dgm:pt modelId="{C2494E5A-0DCB-4E5D-A44B-EF43128EBB69}" type="parTrans" cxnId="{198B0BE8-0FF8-4755-A9B4-C960AE1D0AB9}">
      <dgm:prSet/>
      <dgm:spPr/>
      <dgm:t>
        <a:bodyPr/>
        <a:lstStyle/>
        <a:p>
          <a:endParaRPr lang="sv-SE"/>
        </a:p>
      </dgm:t>
    </dgm:pt>
    <dgm:pt modelId="{B34E52CC-79D1-44D9-9A31-847488A1A692}" type="sibTrans" cxnId="{198B0BE8-0FF8-4755-A9B4-C960AE1D0AB9}">
      <dgm:prSet/>
      <dgm:spPr/>
      <dgm:t>
        <a:bodyPr/>
        <a:lstStyle/>
        <a:p>
          <a:endParaRPr lang="sv-SE"/>
        </a:p>
      </dgm:t>
    </dgm:pt>
    <dgm:pt modelId="{1450AAF2-1746-473F-89B2-535465794EE3}">
      <dgm:prSet phldrT="[Text]" custT="1"/>
      <dgm:spPr>
        <a:solidFill>
          <a:schemeClr val="accent1">
            <a:lumMod val="60000"/>
            <a:lumOff val="40000"/>
          </a:schemeClr>
        </a:solidFill>
      </dgm:spPr>
      <dgm:t>
        <a:bodyPr/>
        <a:lstStyle/>
        <a:p>
          <a:r>
            <a:rPr lang="sv-SE" sz="1200"/>
            <a:t>Samverkan vid utskrivning från </a:t>
          </a:r>
          <a:br>
            <a:rPr lang="sv-SE" sz="1200"/>
          </a:br>
          <a:r>
            <a:rPr lang="sv-SE" sz="1200"/>
            <a:t>slutenvården</a:t>
          </a:r>
        </a:p>
      </dgm:t>
    </dgm:pt>
    <dgm:pt modelId="{18D2BEA2-9A52-46C5-95E6-533A7AAFA0E4}" type="parTrans" cxnId="{1CA1A21F-2298-4C13-9F5E-31AD947D099F}">
      <dgm:prSet/>
      <dgm:spPr/>
      <dgm:t>
        <a:bodyPr/>
        <a:lstStyle/>
        <a:p>
          <a:endParaRPr lang="sv-SE"/>
        </a:p>
      </dgm:t>
    </dgm:pt>
    <dgm:pt modelId="{EBE2151A-F771-40D4-936F-75E10DBF9604}" type="sibTrans" cxnId="{1CA1A21F-2298-4C13-9F5E-31AD947D099F}">
      <dgm:prSet/>
      <dgm:spPr/>
      <dgm:t>
        <a:bodyPr/>
        <a:lstStyle/>
        <a:p>
          <a:endParaRPr lang="sv-SE"/>
        </a:p>
      </dgm:t>
    </dgm:pt>
    <dgm:pt modelId="{B7C84358-C094-46FA-8940-082986988181}">
      <dgm:prSet phldrT="[Text]" custT="1"/>
      <dgm:spPr>
        <a:gradFill flip="none" rotWithShape="0">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dgm:spPr>
      <dgm:t>
        <a:bodyPr/>
        <a:lstStyle/>
        <a:p>
          <a:r>
            <a:rPr lang="sv-SE" sz="1200"/>
            <a:t>Målbild för Nära vård</a:t>
          </a:r>
        </a:p>
      </dgm:t>
    </dgm:pt>
    <dgm:pt modelId="{828F445D-605D-484D-B738-F97F1D4E2E28}" type="parTrans" cxnId="{8ED002A7-793A-4530-BB1A-B3305959352A}">
      <dgm:prSet/>
      <dgm:spPr/>
      <dgm:t>
        <a:bodyPr/>
        <a:lstStyle/>
        <a:p>
          <a:endParaRPr lang="sv-SE"/>
        </a:p>
      </dgm:t>
    </dgm:pt>
    <dgm:pt modelId="{1C0AE2F6-9F3B-46DC-9521-A95D36A85F61}" type="sibTrans" cxnId="{8ED002A7-793A-4530-BB1A-B3305959352A}">
      <dgm:prSet/>
      <dgm:spPr/>
      <dgm:t>
        <a:bodyPr/>
        <a:lstStyle/>
        <a:p>
          <a:endParaRPr lang="sv-SE"/>
        </a:p>
      </dgm:t>
    </dgm:pt>
    <dgm:pt modelId="{DB05EBF9-40CB-4798-BFAF-7C60E76611FD}">
      <dgm:prSet phldrT="[Text]" custT="1"/>
      <dgm:spPr>
        <a:solidFill>
          <a:schemeClr val="accent4">
            <a:lumMod val="40000"/>
            <a:lumOff val="60000"/>
          </a:schemeClr>
        </a:solidFill>
      </dgm:spPr>
      <dgm:t>
        <a:bodyPr/>
        <a:lstStyle/>
        <a:p>
          <a:r>
            <a:rPr lang="sv-SE" sz="1200"/>
            <a:t>Ungdomsmottagningar och psykisk hälsa </a:t>
          </a:r>
        </a:p>
      </dgm:t>
    </dgm:pt>
    <dgm:pt modelId="{4C882E3B-562B-46B7-8629-C3B0F8B91B2C}" type="parTrans" cxnId="{8F1439EF-DEF2-4DA9-A699-A009300B8997}">
      <dgm:prSet/>
      <dgm:spPr/>
      <dgm:t>
        <a:bodyPr/>
        <a:lstStyle/>
        <a:p>
          <a:endParaRPr lang="sv-SE"/>
        </a:p>
      </dgm:t>
    </dgm:pt>
    <dgm:pt modelId="{70ABB631-DF70-414D-92DE-8846A0791098}" type="sibTrans" cxnId="{8F1439EF-DEF2-4DA9-A699-A009300B8997}">
      <dgm:prSet/>
      <dgm:spPr/>
      <dgm:t>
        <a:bodyPr/>
        <a:lstStyle/>
        <a:p>
          <a:endParaRPr lang="sv-SE"/>
        </a:p>
      </dgm:t>
    </dgm:pt>
    <dgm:pt modelId="{BD735792-1318-415B-81E2-800F927C33ED}">
      <dgm:prSet phldrT="[Text]" custT="1"/>
      <dgm:spPr/>
      <dgm:t>
        <a:bodyPr/>
        <a:lstStyle/>
        <a:p>
          <a:r>
            <a:rPr lang="sv-SE" sz="1200">
              <a:hlinkClick xmlns:r="http://schemas.openxmlformats.org/officeDocument/2006/relationships" r:id="" action="ppaction://noaction"/>
            </a:rPr>
            <a:t>Samverkansgrupp</a:t>
          </a:r>
        </a:p>
        <a:p>
          <a:r>
            <a:rPr lang="sv-SE" sz="1200">
              <a:hlinkClick xmlns:r="http://schemas.openxmlformats.org/officeDocument/2006/relationships" r:id="" action="ppaction://noaction"/>
            </a:rPr>
            <a:t>Barnalivet</a:t>
          </a:r>
          <a:endParaRPr lang="sv-SE" sz="1200"/>
        </a:p>
      </dgm:t>
    </dgm:pt>
    <dgm:pt modelId="{504B02A9-6304-4EA0-8F66-0BE91DE82FC9}" type="sibTrans" cxnId="{88113388-0957-4696-8027-E72F2060D4F3}">
      <dgm:prSet/>
      <dgm:spPr/>
      <dgm:t>
        <a:bodyPr/>
        <a:lstStyle/>
        <a:p>
          <a:endParaRPr lang="sv-SE"/>
        </a:p>
      </dgm:t>
    </dgm:pt>
    <dgm:pt modelId="{4C3756B6-DEA4-419C-A4CC-C904A21FEA62}" type="parTrans" cxnId="{88113388-0957-4696-8027-E72F2060D4F3}">
      <dgm:prSet/>
      <dgm:spPr/>
      <dgm:t>
        <a:bodyPr/>
        <a:lstStyle/>
        <a:p>
          <a:endParaRPr lang="sv-SE"/>
        </a:p>
      </dgm:t>
    </dgm:pt>
    <dgm:pt modelId="{A9BD272C-5E7A-4CFB-ABA7-A2C62867A102}">
      <dgm:prSet phldrT="[Text]" custT="1"/>
      <dgm:sp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dgm:spPr>
      <dgm:t>
        <a:bodyPr/>
        <a:lstStyle/>
        <a:p>
          <a:r>
            <a:rPr lang="sv-SE" sz="1200"/>
            <a:t>Politisk referensgrupp </a:t>
          </a:r>
        </a:p>
        <a:p>
          <a:r>
            <a:rPr lang="sv-SE" sz="1200"/>
            <a:t>Nära vård (2021-2022)</a:t>
          </a:r>
        </a:p>
      </dgm:t>
    </dgm:pt>
    <dgm:pt modelId="{EA05BE7D-DBD2-4164-99C0-A5EC807E9973}" type="sibTrans" cxnId="{04A5B44B-0D49-494E-A08D-E6C88423D501}">
      <dgm:prSet/>
      <dgm:spPr/>
      <dgm:t>
        <a:bodyPr/>
        <a:lstStyle/>
        <a:p>
          <a:endParaRPr lang="sv-SE"/>
        </a:p>
      </dgm:t>
    </dgm:pt>
    <dgm:pt modelId="{15893004-CB03-4598-B2EC-934FC38A6718}" type="parTrans" cxnId="{04A5B44B-0D49-494E-A08D-E6C88423D501}">
      <dgm:prSet/>
      <dgm:spPr/>
      <dgm:t>
        <a:bodyPr/>
        <a:lstStyle/>
        <a:p>
          <a:endParaRPr lang="sv-SE"/>
        </a:p>
      </dgm:t>
    </dgm:pt>
    <dgm:pt modelId="{669176F4-1C06-428A-9ED4-9FC11A6430FE}" type="pres">
      <dgm:prSet presAssocID="{879CD004-F81D-4594-90DC-93B1FC925B64}" presName="diagram" presStyleCnt="0">
        <dgm:presLayoutVars>
          <dgm:chPref val="1"/>
          <dgm:dir/>
          <dgm:animOne val="branch"/>
          <dgm:animLvl val="lvl"/>
          <dgm:resizeHandles val="exact"/>
        </dgm:presLayoutVars>
      </dgm:prSet>
      <dgm:spPr/>
    </dgm:pt>
    <dgm:pt modelId="{42CCF7C5-1A2A-4921-8D21-55C29F4BD472}" type="pres">
      <dgm:prSet presAssocID="{DBA05D0A-767C-45B1-A865-2F1BA51D09D3}" presName="root1" presStyleCnt="0"/>
      <dgm:spPr/>
    </dgm:pt>
    <dgm:pt modelId="{F25BDE32-CD2C-4CAA-AB82-B9560E4E43CC}" type="pres">
      <dgm:prSet presAssocID="{DBA05D0A-767C-45B1-A865-2F1BA51D09D3}" presName="LevelOneTextNode" presStyleLbl="node0" presStyleIdx="0" presStyleCnt="2" custScaleX="156297" custScaleY="171571" custLinFactX="-45518" custLinFactY="-16034" custLinFactNeighborX="-100000" custLinFactNeighborY="-100000">
        <dgm:presLayoutVars>
          <dgm:chPref val="3"/>
        </dgm:presLayoutVars>
      </dgm:prSet>
      <dgm:spPr/>
    </dgm:pt>
    <dgm:pt modelId="{E3835E49-D0D6-44E8-AFCC-203A28A40EB3}" type="pres">
      <dgm:prSet presAssocID="{DBA05D0A-767C-45B1-A865-2F1BA51D09D3}" presName="level2hierChild" presStyleCnt="0"/>
      <dgm:spPr/>
    </dgm:pt>
    <dgm:pt modelId="{B1E052B9-7177-48AA-9CE9-739E39296351}" type="pres">
      <dgm:prSet presAssocID="{673DF811-4755-44B5-BA28-EFA81BB1F786}" presName="root1" presStyleCnt="0"/>
      <dgm:spPr/>
    </dgm:pt>
    <dgm:pt modelId="{AD871939-6BC1-4A52-AF16-36225A1772E2}" type="pres">
      <dgm:prSet presAssocID="{673DF811-4755-44B5-BA28-EFA81BB1F786}" presName="LevelOneTextNode" presStyleLbl="node0" presStyleIdx="1" presStyleCnt="2" custScaleX="156297" custScaleY="143202" custLinFactX="-47420" custLinFactNeighborX="-100000" custLinFactNeighborY="-51359">
        <dgm:presLayoutVars>
          <dgm:chPref val="3"/>
        </dgm:presLayoutVars>
      </dgm:prSet>
      <dgm:spPr/>
    </dgm:pt>
    <dgm:pt modelId="{BFE36A3F-7825-4233-AC14-6D022CAE459E}" type="pres">
      <dgm:prSet presAssocID="{673DF811-4755-44B5-BA28-EFA81BB1F786}" presName="level2hierChild" presStyleCnt="0"/>
      <dgm:spPr/>
    </dgm:pt>
    <dgm:pt modelId="{FD883A36-B614-4FF9-ADA2-B53EB92678CF}" type="pres">
      <dgm:prSet presAssocID="{15893004-CB03-4598-B2EC-934FC38A6718}" presName="conn2-1" presStyleLbl="parChTrans1D2" presStyleIdx="0" presStyleCnt="2"/>
      <dgm:spPr/>
    </dgm:pt>
    <dgm:pt modelId="{F18C6670-58BC-45C1-B68D-B114694FDE0B}" type="pres">
      <dgm:prSet presAssocID="{15893004-CB03-4598-B2EC-934FC38A6718}" presName="connTx" presStyleLbl="parChTrans1D2" presStyleIdx="0" presStyleCnt="2"/>
      <dgm:spPr/>
    </dgm:pt>
    <dgm:pt modelId="{9C1827C1-2C5B-4AE3-BC72-CB53C664D948}" type="pres">
      <dgm:prSet presAssocID="{A9BD272C-5E7A-4CFB-ABA7-A2C62867A102}" presName="root2" presStyleCnt="0"/>
      <dgm:spPr/>
    </dgm:pt>
    <dgm:pt modelId="{383D1D17-2E30-4C30-9F4E-E4F604D34444}" type="pres">
      <dgm:prSet presAssocID="{A9BD272C-5E7A-4CFB-ABA7-A2C62867A102}" presName="LevelTwoTextNode" presStyleLbl="node2" presStyleIdx="0" presStyleCnt="2" custScaleX="176151" custScaleY="125388" custLinFactY="-42665" custLinFactNeighborX="-88452" custLinFactNeighborY="-100000">
        <dgm:presLayoutVars>
          <dgm:chPref val="3"/>
        </dgm:presLayoutVars>
      </dgm:prSet>
      <dgm:spPr/>
    </dgm:pt>
    <dgm:pt modelId="{85500E09-6A18-490C-BF49-30FE0B8FA17E}" type="pres">
      <dgm:prSet presAssocID="{A9BD272C-5E7A-4CFB-ABA7-A2C62867A102}" presName="level3hierChild" presStyleCnt="0"/>
      <dgm:spPr/>
    </dgm:pt>
    <dgm:pt modelId="{C3A109CB-A3DE-4DA8-A5BA-88F69037E6B0}" type="pres">
      <dgm:prSet presAssocID="{CE3DD4C4-F06D-44C4-B9E9-1639251F59FF}" presName="conn2-1" presStyleLbl="parChTrans1D2" presStyleIdx="1" presStyleCnt="2"/>
      <dgm:spPr/>
    </dgm:pt>
    <dgm:pt modelId="{1B05DC02-CF51-4EF1-BFAB-84B669AA5938}" type="pres">
      <dgm:prSet presAssocID="{CE3DD4C4-F06D-44C4-B9E9-1639251F59FF}" presName="connTx" presStyleLbl="parChTrans1D2" presStyleIdx="1" presStyleCnt="2"/>
      <dgm:spPr/>
    </dgm:pt>
    <dgm:pt modelId="{36707F6B-E427-42CB-9D8B-A26668E2A4F1}" type="pres">
      <dgm:prSet presAssocID="{724D4B94-1389-483F-BC58-9B261E5AD0BB}" presName="root2" presStyleCnt="0"/>
      <dgm:spPr/>
    </dgm:pt>
    <dgm:pt modelId="{1E8BA26C-D7B0-4C47-A8D2-99F4A9339179}" type="pres">
      <dgm:prSet presAssocID="{724D4B94-1389-483F-BC58-9B261E5AD0BB}" presName="LevelTwoTextNode" presStyleLbl="node2" presStyleIdx="1" presStyleCnt="2" custScaleX="156297" custLinFactY="-6523" custLinFactNeighborX="-33288" custLinFactNeighborY="-100000">
        <dgm:presLayoutVars>
          <dgm:chPref val="3"/>
        </dgm:presLayoutVars>
      </dgm:prSet>
      <dgm:spPr/>
    </dgm:pt>
    <dgm:pt modelId="{223EC8E4-7CD3-4527-8242-3C88EF146660}" type="pres">
      <dgm:prSet presAssocID="{724D4B94-1389-483F-BC58-9B261E5AD0BB}" presName="level3hierChild" presStyleCnt="0"/>
      <dgm:spPr/>
    </dgm:pt>
    <dgm:pt modelId="{3BF835B1-E24D-42BE-A0B4-86C713ED7A2E}" type="pres">
      <dgm:prSet presAssocID="{828F445D-605D-484D-B738-F97F1D4E2E28}" presName="conn2-1" presStyleLbl="parChTrans1D3" presStyleIdx="0" presStyleCnt="8"/>
      <dgm:spPr/>
    </dgm:pt>
    <dgm:pt modelId="{E421D3AB-0D11-4F41-BC12-D23DA2BD743F}" type="pres">
      <dgm:prSet presAssocID="{828F445D-605D-484D-B738-F97F1D4E2E28}" presName="connTx" presStyleLbl="parChTrans1D3" presStyleIdx="0" presStyleCnt="8"/>
      <dgm:spPr/>
    </dgm:pt>
    <dgm:pt modelId="{C62D01B9-A9AF-41C9-A6BA-F7B2E6E056B0}" type="pres">
      <dgm:prSet presAssocID="{B7C84358-C094-46FA-8940-082986988181}" presName="root2" presStyleCnt="0"/>
      <dgm:spPr/>
    </dgm:pt>
    <dgm:pt modelId="{E85EC452-D63F-47B9-84E3-A9789FF28E70}" type="pres">
      <dgm:prSet presAssocID="{B7C84358-C094-46FA-8940-082986988181}" presName="LevelTwoTextNode" presStyleLbl="node3" presStyleIdx="0" presStyleCnt="8" custScaleX="156297" custLinFactX="-200000" custLinFactY="300000" custLinFactNeighborX="-260026" custLinFactNeighborY="310853">
        <dgm:presLayoutVars>
          <dgm:chPref val="3"/>
        </dgm:presLayoutVars>
      </dgm:prSet>
      <dgm:spPr/>
    </dgm:pt>
    <dgm:pt modelId="{8DEA3785-38AE-4BC8-AA17-CFD6E6EC8239}" type="pres">
      <dgm:prSet presAssocID="{B7C84358-C094-46FA-8940-082986988181}" presName="level3hierChild" presStyleCnt="0"/>
      <dgm:spPr/>
    </dgm:pt>
    <dgm:pt modelId="{C8241C73-BA85-4885-A9A4-7E67AE8E3904}" type="pres">
      <dgm:prSet presAssocID="{C2494E5A-0DCB-4E5D-A44B-EF43128EBB69}" presName="conn2-1" presStyleLbl="parChTrans1D3" presStyleIdx="1" presStyleCnt="8"/>
      <dgm:spPr/>
    </dgm:pt>
    <dgm:pt modelId="{F3A3F0A7-D398-49AE-9D61-30FDB565331C}" type="pres">
      <dgm:prSet presAssocID="{C2494E5A-0DCB-4E5D-A44B-EF43128EBB69}" presName="connTx" presStyleLbl="parChTrans1D3" presStyleIdx="1" presStyleCnt="8"/>
      <dgm:spPr/>
    </dgm:pt>
    <dgm:pt modelId="{F0EFAA8F-A9D9-4F61-B4A7-E54CEB44E131}" type="pres">
      <dgm:prSet presAssocID="{BE4D9754-D3B9-4C3D-BDDB-AA54AE88BF7F}" presName="root2" presStyleCnt="0"/>
      <dgm:spPr/>
    </dgm:pt>
    <dgm:pt modelId="{3AAE14F7-CC31-4077-ACDF-A8A3BC7BDA58}" type="pres">
      <dgm:prSet presAssocID="{BE4D9754-D3B9-4C3D-BDDB-AA54AE88BF7F}" presName="LevelTwoTextNode" presStyleLbl="node3" presStyleIdx="1" presStyleCnt="8" custScaleX="156297" custLinFactX="-100000" custLinFactY="200000" custLinFactNeighborX="-189441" custLinFactNeighborY="296414">
        <dgm:presLayoutVars>
          <dgm:chPref val="3"/>
        </dgm:presLayoutVars>
      </dgm:prSet>
      <dgm:spPr/>
    </dgm:pt>
    <dgm:pt modelId="{C63F2C8D-BED8-47F5-B674-94A90F8861E9}" type="pres">
      <dgm:prSet presAssocID="{BE4D9754-D3B9-4C3D-BDDB-AA54AE88BF7F}" presName="level3hierChild" presStyleCnt="0"/>
      <dgm:spPr/>
    </dgm:pt>
    <dgm:pt modelId="{152BD1DD-D979-4511-B925-3C471389B878}" type="pres">
      <dgm:prSet presAssocID="{18D2BEA2-9A52-46C5-95E6-533A7AAFA0E4}" presName="conn2-1" presStyleLbl="parChTrans1D3" presStyleIdx="2" presStyleCnt="8"/>
      <dgm:spPr/>
    </dgm:pt>
    <dgm:pt modelId="{C646FD69-F3E4-4ED1-9E09-6C8806399737}" type="pres">
      <dgm:prSet presAssocID="{18D2BEA2-9A52-46C5-95E6-533A7AAFA0E4}" presName="connTx" presStyleLbl="parChTrans1D3" presStyleIdx="2" presStyleCnt="8"/>
      <dgm:spPr/>
    </dgm:pt>
    <dgm:pt modelId="{6FCAA316-B859-4E12-8325-A4239AF4624E}" type="pres">
      <dgm:prSet presAssocID="{1450AAF2-1746-473F-89B2-535465794EE3}" presName="root2" presStyleCnt="0"/>
      <dgm:spPr/>
    </dgm:pt>
    <dgm:pt modelId="{4FE83910-D5E4-4BA0-AEFA-07988C213761}" type="pres">
      <dgm:prSet presAssocID="{1450AAF2-1746-473F-89B2-535465794EE3}" presName="LevelTwoTextNode" presStyleLbl="node3" presStyleIdx="2" presStyleCnt="8" custScaleX="156297" custLinFactX="-20814" custLinFactY="182349" custLinFactNeighborX="-100000" custLinFactNeighborY="200000">
        <dgm:presLayoutVars>
          <dgm:chPref val="3"/>
        </dgm:presLayoutVars>
      </dgm:prSet>
      <dgm:spPr/>
    </dgm:pt>
    <dgm:pt modelId="{63838DF1-2F0C-4314-903E-3A246E2ED2EA}" type="pres">
      <dgm:prSet presAssocID="{1450AAF2-1746-473F-89B2-535465794EE3}" presName="level3hierChild" presStyleCnt="0"/>
      <dgm:spPr/>
    </dgm:pt>
    <dgm:pt modelId="{45AEC10A-9DCB-496F-8DDC-8A961D1B2576}" type="pres">
      <dgm:prSet presAssocID="{4C882E3B-562B-46B7-8629-C3B0F8B91B2C}" presName="conn2-1" presStyleLbl="parChTrans1D3" presStyleIdx="3" presStyleCnt="8"/>
      <dgm:spPr/>
    </dgm:pt>
    <dgm:pt modelId="{0B82A8A6-6B49-4554-832A-E46EF6651DFF}" type="pres">
      <dgm:prSet presAssocID="{4C882E3B-562B-46B7-8629-C3B0F8B91B2C}" presName="connTx" presStyleLbl="parChTrans1D3" presStyleIdx="3" presStyleCnt="8"/>
      <dgm:spPr/>
    </dgm:pt>
    <dgm:pt modelId="{A0FB7B2E-6C59-43B3-859F-9280F32D1F4B}" type="pres">
      <dgm:prSet presAssocID="{DB05EBF9-40CB-4798-BFAF-7C60E76611FD}" presName="root2" presStyleCnt="0"/>
      <dgm:spPr/>
    </dgm:pt>
    <dgm:pt modelId="{172A0594-770F-4F32-A451-AF80550CDF42}" type="pres">
      <dgm:prSet presAssocID="{DB05EBF9-40CB-4798-BFAF-7C60E76611FD}" presName="LevelTwoTextNode" presStyleLbl="node3" presStyleIdx="3" presStyleCnt="8" custScaleX="156297" custLinFactY="100000" custLinFactNeighborX="85395" custLinFactNeighborY="171254">
        <dgm:presLayoutVars>
          <dgm:chPref val="3"/>
        </dgm:presLayoutVars>
      </dgm:prSet>
      <dgm:spPr/>
    </dgm:pt>
    <dgm:pt modelId="{DF49BB05-AF66-4886-A043-DA987DBA2035}" type="pres">
      <dgm:prSet presAssocID="{DB05EBF9-40CB-4798-BFAF-7C60E76611FD}" presName="level3hierChild" presStyleCnt="0"/>
      <dgm:spPr/>
    </dgm:pt>
    <dgm:pt modelId="{2014BA6B-6250-4156-AF74-E54C9D7BFF1C}" type="pres">
      <dgm:prSet presAssocID="{4C3756B6-DEA4-419C-A4CC-C904A21FEA62}" presName="conn2-1" presStyleLbl="parChTrans1D3" presStyleIdx="4" presStyleCnt="8"/>
      <dgm:spPr/>
    </dgm:pt>
    <dgm:pt modelId="{49BBB1C9-3B41-45D0-B0B5-FFA9A559E8AC}" type="pres">
      <dgm:prSet presAssocID="{4C3756B6-DEA4-419C-A4CC-C904A21FEA62}" presName="connTx" presStyleLbl="parChTrans1D3" presStyleIdx="4" presStyleCnt="8"/>
      <dgm:spPr/>
    </dgm:pt>
    <dgm:pt modelId="{9FA5E6F3-9875-4AB8-9031-BE475F9C6ED3}" type="pres">
      <dgm:prSet presAssocID="{BD735792-1318-415B-81E2-800F927C33ED}" presName="root2" presStyleCnt="0"/>
      <dgm:spPr/>
    </dgm:pt>
    <dgm:pt modelId="{933C07E9-6CC2-4375-927F-1E6B7D575C1F}" type="pres">
      <dgm:prSet presAssocID="{BD735792-1318-415B-81E2-800F927C33ED}" presName="LevelTwoTextNode" presStyleLbl="node3" presStyleIdx="4" presStyleCnt="8" custScaleX="156424" custLinFactX="91614" custLinFactY="-193022" custLinFactNeighborX="100000" custLinFactNeighborY="-200000">
        <dgm:presLayoutVars>
          <dgm:chPref val="3"/>
        </dgm:presLayoutVars>
      </dgm:prSet>
      <dgm:spPr/>
    </dgm:pt>
    <dgm:pt modelId="{F82AEA71-CBE2-4A2F-A08A-BD97DB5B91C1}" type="pres">
      <dgm:prSet presAssocID="{BD735792-1318-415B-81E2-800F927C33ED}" presName="level3hierChild" presStyleCnt="0"/>
      <dgm:spPr/>
    </dgm:pt>
    <dgm:pt modelId="{7D5213AE-C73E-450B-90AC-F5DC8D338890}" type="pres">
      <dgm:prSet presAssocID="{576D8352-B78A-4815-BD78-3EA0FF54D57E}" presName="conn2-1" presStyleLbl="parChTrans1D3" presStyleIdx="5" presStyleCnt="8"/>
      <dgm:spPr/>
    </dgm:pt>
    <dgm:pt modelId="{CAB633FA-7524-46E9-A3F7-C52B87471077}" type="pres">
      <dgm:prSet presAssocID="{576D8352-B78A-4815-BD78-3EA0FF54D57E}" presName="connTx" presStyleLbl="parChTrans1D3" presStyleIdx="5" presStyleCnt="8"/>
      <dgm:spPr/>
    </dgm:pt>
    <dgm:pt modelId="{AA0AD551-02C7-4BE0-9694-86860C92E886}" type="pres">
      <dgm:prSet presAssocID="{A1017D17-AF93-4E1C-B3DD-D9F437E43DFF}" presName="root2" presStyleCnt="0"/>
      <dgm:spPr/>
    </dgm:pt>
    <dgm:pt modelId="{85D6F5D5-4CC9-47CB-8D03-5D4B0798E211}" type="pres">
      <dgm:prSet presAssocID="{A1017D17-AF93-4E1C-B3DD-D9F437E43DFF}" presName="LevelTwoTextNode" presStyleLbl="node3" presStyleIdx="5" presStyleCnt="8" custScaleX="156297" custLinFactX="89968" custLinFactY="-174515" custLinFactNeighborX="100000" custLinFactNeighborY="-200000">
        <dgm:presLayoutVars>
          <dgm:chPref val="3"/>
        </dgm:presLayoutVars>
      </dgm:prSet>
      <dgm:spPr/>
    </dgm:pt>
    <dgm:pt modelId="{2DDE5D27-940E-41AA-96E8-C04597D8AA6E}" type="pres">
      <dgm:prSet presAssocID="{A1017D17-AF93-4E1C-B3DD-D9F437E43DFF}" presName="level3hierChild" presStyleCnt="0"/>
      <dgm:spPr/>
    </dgm:pt>
    <dgm:pt modelId="{064385B9-10DE-4334-8AF0-686F7147966C}" type="pres">
      <dgm:prSet presAssocID="{48D861EE-32C4-4B2C-885A-5316145A2865}" presName="conn2-1" presStyleLbl="parChTrans1D3" presStyleIdx="6" presStyleCnt="8"/>
      <dgm:spPr/>
    </dgm:pt>
    <dgm:pt modelId="{4512A1F1-7A69-49E0-9DCE-B2FDEA9A408E}" type="pres">
      <dgm:prSet presAssocID="{48D861EE-32C4-4B2C-885A-5316145A2865}" presName="connTx" presStyleLbl="parChTrans1D3" presStyleIdx="6" presStyleCnt="8"/>
      <dgm:spPr/>
    </dgm:pt>
    <dgm:pt modelId="{A16E25EB-264B-43B5-A86F-2CD2B1E93CD5}" type="pres">
      <dgm:prSet presAssocID="{21C466F0-34A6-488D-BC17-CEDFF5376D03}" presName="root2" presStyleCnt="0"/>
      <dgm:spPr/>
    </dgm:pt>
    <dgm:pt modelId="{795CF43D-316C-4B76-B58D-C121EE7C3460}" type="pres">
      <dgm:prSet presAssocID="{21C466F0-34A6-488D-BC17-CEDFF5376D03}" presName="LevelTwoTextNode" presStyleLbl="node3" presStyleIdx="6" presStyleCnt="8" custScaleX="156297" custLinFactX="91524" custLinFactY="-165517" custLinFactNeighborX="100000" custLinFactNeighborY="-200000">
        <dgm:presLayoutVars>
          <dgm:chPref val="3"/>
        </dgm:presLayoutVars>
      </dgm:prSet>
      <dgm:spPr/>
    </dgm:pt>
    <dgm:pt modelId="{538D023E-2BA8-43FE-8E11-B0F9F7D7B5D4}" type="pres">
      <dgm:prSet presAssocID="{21C466F0-34A6-488D-BC17-CEDFF5376D03}" presName="level3hierChild" presStyleCnt="0"/>
      <dgm:spPr/>
    </dgm:pt>
    <dgm:pt modelId="{41AD0AE8-5C01-4993-9F64-75A812D42A84}" type="pres">
      <dgm:prSet presAssocID="{48F519A4-910F-4D51-8D33-3162748FC237}" presName="conn2-1" presStyleLbl="parChTrans1D3" presStyleIdx="7" presStyleCnt="8"/>
      <dgm:spPr/>
    </dgm:pt>
    <dgm:pt modelId="{E73CDDBE-EEE4-49A5-86E4-CF08A000EF53}" type="pres">
      <dgm:prSet presAssocID="{48F519A4-910F-4D51-8D33-3162748FC237}" presName="connTx" presStyleLbl="parChTrans1D3" presStyleIdx="7" presStyleCnt="8"/>
      <dgm:spPr/>
    </dgm:pt>
    <dgm:pt modelId="{7536A74F-FB7B-46D0-8ADC-8374E665DAC0}" type="pres">
      <dgm:prSet presAssocID="{408EFED9-977B-475B-B132-7EA732536A49}" presName="root2" presStyleCnt="0"/>
      <dgm:spPr/>
    </dgm:pt>
    <dgm:pt modelId="{6EB6AEC4-A2AD-458B-8F24-5C7759A68608}" type="pres">
      <dgm:prSet presAssocID="{408EFED9-977B-475B-B132-7EA732536A49}" presName="LevelTwoTextNode" presStyleLbl="node3" presStyleIdx="7" presStyleCnt="8" custScaleX="156297" custLinFactX="92127" custLinFactY="-157215" custLinFactNeighborX="100000" custLinFactNeighborY="-200000">
        <dgm:presLayoutVars>
          <dgm:chPref val="3"/>
        </dgm:presLayoutVars>
      </dgm:prSet>
      <dgm:spPr/>
    </dgm:pt>
    <dgm:pt modelId="{4E0B671C-A77D-489F-AF76-511DB3AE9B85}" type="pres">
      <dgm:prSet presAssocID="{408EFED9-977B-475B-B132-7EA732536A49}" presName="level3hierChild" presStyleCnt="0"/>
      <dgm:spPr/>
    </dgm:pt>
  </dgm:ptLst>
  <dgm:cxnLst>
    <dgm:cxn modelId="{85E4400D-67FB-4444-9A94-73AC66F63EE5}" type="presOf" srcId="{48F519A4-910F-4D51-8D33-3162748FC237}" destId="{41AD0AE8-5C01-4993-9F64-75A812D42A84}" srcOrd="0" destOrd="0" presId="urn:microsoft.com/office/officeart/2005/8/layout/hierarchy2"/>
    <dgm:cxn modelId="{F69B4012-015F-4D2C-99A7-715A19019C1A}" type="presOf" srcId="{BE4D9754-D3B9-4C3D-BDDB-AA54AE88BF7F}" destId="{3AAE14F7-CC31-4077-ACDF-A8A3BC7BDA58}" srcOrd="0" destOrd="0" presId="urn:microsoft.com/office/officeart/2005/8/layout/hierarchy2"/>
    <dgm:cxn modelId="{102AC013-570D-46B4-9330-BCC7A4E6A6A6}" type="presOf" srcId="{C2494E5A-0DCB-4E5D-A44B-EF43128EBB69}" destId="{C8241C73-BA85-4885-A9A4-7E67AE8E3904}" srcOrd="0" destOrd="0" presId="urn:microsoft.com/office/officeart/2005/8/layout/hierarchy2"/>
    <dgm:cxn modelId="{6623901C-B3EA-415C-B1B8-BDA2AF2809BF}" type="presOf" srcId="{48D861EE-32C4-4B2C-885A-5316145A2865}" destId="{064385B9-10DE-4334-8AF0-686F7147966C}" srcOrd="0" destOrd="0" presId="urn:microsoft.com/office/officeart/2005/8/layout/hierarchy2"/>
    <dgm:cxn modelId="{16C8DA1C-8E0D-47B2-9535-A4E8090C7597}" type="presOf" srcId="{724D4B94-1389-483F-BC58-9B261E5AD0BB}" destId="{1E8BA26C-D7B0-4C47-A8D2-99F4A9339179}" srcOrd="0" destOrd="0" presId="urn:microsoft.com/office/officeart/2005/8/layout/hierarchy2"/>
    <dgm:cxn modelId="{1CA1A21F-2298-4C13-9F5E-31AD947D099F}" srcId="{724D4B94-1389-483F-BC58-9B261E5AD0BB}" destId="{1450AAF2-1746-473F-89B2-535465794EE3}" srcOrd="2" destOrd="0" parTransId="{18D2BEA2-9A52-46C5-95E6-533A7AAFA0E4}" sibTransId="{EBE2151A-F771-40D4-936F-75E10DBF9604}"/>
    <dgm:cxn modelId="{9EE87837-C07C-4B0A-82B5-237BF5211122}" type="presOf" srcId="{18D2BEA2-9A52-46C5-95E6-533A7AAFA0E4}" destId="{152BD1DD-D979-4511-B925-3C471389B878}" srcOrd="0" destOrd="0" presId="urn:microsoft.com/office/officeart/2005/8/layout/hierarchy2"/>
    <dgm:cxn modelId="{C7DFF337-51AF-4716-BC5A-A82BD9E905B5}" type="presOf" srcId="{879CD004-F81D-4594-90DC-93B1FC925B64}" destId="{669176F4-1C06-428A-9ED4-9FC11A6430FE}" srcOrd="0" destOrd="0" presId="urn:microsoft.com/office/officeart/2005/8/layout/hierarchy2"/>
    <dgm:cxn modelId="{D9766D3A-4A97-4250-8172-D3A7613C8753}" type="presOf" srcId="{18D2BEA2-9A52-46C5-95E6-533A7AAFA0E4}" destId="{C646FD69-F3E4-4ED1-9E09-6C8806399737}" srcOrd="1" destOrd="0" presId="urn:microsoft.com/office/officeart/2005/8/layout/hierarchy2"/>
    <dgm:cxn modelId="{FB42D93B-8FF7-4FEC-B40E-5AF57E178E6D}" type="presOf" srcId="{B7C84358-C094-46FA-8940-082986988181}" destId="{E85EC452-D63F-47B9-84E3-A9789FF28E70}" srcOrd="0" destOrd="0" presId="urn:microsoft.com/office/officeart/2005/8/layout/hierarchy2"/>
    <dgm:cxn modelId="{996A0B3C-AC08-494D-8B73-982458E9B8EE}" type="presOf" srcId="{576D8352-B78A-4815-BD78-3EA0FF54D57E}" destId="{CAB633FA-7524-46E9-A3F7-C52B87471077}" srcOrd="1" destOrd="0" presId="urn:microsoft.com/office/officeart/2005/8/layout/hierarchy2"/>
    <dgm:cxn modelId="{A0E2845C-18F8-45CA-AD7B-CD010318C204}" type="presOf" srcId="{4C882E3B-562B-46B7-8629-C3B0F8B91B2C}" destId="{0B82A8A6-6B49-4554-832A-E46EF6651DFF}" srcOrd="1" destOrd="0" presId="urn:microsoft.com/office/officeart/2005/8/layout/hierarchy2"/>
    <dgm:cxn modelId="{E78F515D-969E-405C-B4B5-3789B4DC8B93}" srcId="{724D4B94-1389-483F-BC58-9B261E5AD0BB}" destId="{A1017D17-AF93-4E1C-B3DD-D9F437E43DFF}" srcOrd="5" destOrd="0" parTransId="{576D8352-B78A-4815-BD78-3EA0FF54D57E}" sibTransId="{F8EF9ABE-D820-474A-849D-6AA60F0D53D4}"/>
    <dgm:cxn modelId="{F2FB7A5F-E6B8-4F43-B79A-CCB5596F47A4}" type="presOf" srcId="{DBA05D0A-767C-45B1-A865-2F1BA51D09D3}" destId="{F25BDE32-CD2C-4CAA-AB82-B9560E4E43CC}" srcOrd="0" destOrd="0" presId="urn:microsoft.com/office/officeart/2005/8/layout/hierarchy2"/>
    <dgm:cxn modelId="{E5CB5865-CE31-4FFE-B2E3-C5D2B45DAD32}" type="presOf" srcId="{48F519A4-910F-4D51-8D33-3162748FC237}" destId="{E73CDDBE-EEE4-49A5-86E4-CF08A000EF53}" srcOrd="1" destOrd="0" presId="urn:microsoft.com/office/officeart/2005/8/layout/hierarchy2"/>
    <dgm:cxn modelId="{04A5B44B-0D49-494E-A08D-E6C88423D501}" srcId="{673DF811-4755-44B5-BA28-EFA81BB1F786}" destId="{A9BD272C-5E7A-4CFB-ABA7-A2C62867A102}" srcOrd="0" destOrd="0" parTransId="{15893004-CB03-4598-B2EC-934FC38A6718}" sibTransId="{EA05BE7D-DBD2-4164-99C0-A5EC807E9973}"/>
    <dgm:cxn modelId="{57981854-B157-4088-9E9B-BD05B0C10167}" srcId="{879CD004-F81D-4594-90DC-93B1FC925B64}" destId="{DBA05D0A-767C-45B1-A865-2F1BA51D09D3}" srcOrd="0" destOrd="0" parTransId="{B0647934-2CE7-45F3-8816-A7815B3902AA}" sibTransId="{8B57DA68-5327-483C-AD1D-9945B7326372}"/>
    <dgm:cxn modelId="{89314876-864F-4AE3-BF64-FA6DF24BA879}" srcId="{879CD004-F81D-4594-90DC-93B1FC925B64}" destId="{673DF811-4755-44B5-BA28-EFA81BB1F786}" srcOrd="1" destOrd="0" parTransId="{38FF1589-A66B-4474-9B13-97E61C5EC3EB}" sibTransId="{D0EDB304-BC73-4E4A-B283-2C0428DB46A9}"/>
    <dgm:cxn modelId="{07959A59-8551-4C70-9ADE-77264A4B095C}" type="presOf" srcId="{4C3756B6-DEA4-419C-A4CC-C904A21FEA62}" destId="{2014BA6B-6250-4156-AF74-E54C9D7BFF1C}" srcOrd="0" destOrd="0" presId="urn:microsoft.com/office/officeart/2005/8/layout/hierarchy2"/>
    <dgm:cxn modelId="{FAD68781-5205-4A9A-B030-179606E20014}" type="presOf" srcId="{15893004-CB03-4598-B2EC-934FC38A6718}" destId="{FD883A36-B614-4FF9-ADA2-B53EB92678CF}" srcOrd="0" destOrd="0" presId="urn:microsoft.com/office/officeart/2005/8/layout/hierarchy2"/>
    <dgm:cxn modelId="{5DDF8683-F080-4E7F-893F-5BBAFD8B2070}" type="presOf" srcId="{DB05EBF9-40CB-4798-BFAF-7C60E76611FD}" destId="{172A0594-770F-4F32-A451-AF80550CDF42}" srcOrd="0" destOrd="0" presId="urn:microsoft.com/office/officeart/2005/8/layout/hierarchy2"/>
    <dgm:cxn modelId="{88113388-0957-4696-8027-E72F2060D4F3}" srcId="{724D4B94-1389-483F-BC58-9B261E5AD0BB}" destId="{BD735792-1318-415B-81E2-800F927C33ED}" srcOrd="4" destOrd="0" parTransId="{4C3756B6-DEA4-419C-A4CC-C904A21FEA62}" sibTransId="{504B02A9-6304-4EA0-8F66-0BE91DE82FC9}"/>
    <dgm:cxn modelId="{ED01D689-A371-4DF4-B127-46EB9E61365A}" type="presOf" srcId="{BD735792-1318-415B-81E2-800F927C33ED}" destId="{933C07E9-6CC2-4375-927F-1E6B7D575C1F}" srcOrd="0" destOrd="0" presId="urn:microsoft.com/office/officeart/2005/8/layout/hierarchy2"/>
    <dgm:cxn modelId="{DC139E8E-F4E1-4640-82B4-061FCBE66804}" type="presOf" srcId="{C2494E5A-0DCB-4E5D-A44B-EF43128EBB69}" destId="{F3A3F0A7-D398-49AE-9D61-30FDB565331C}" srcOrd="1" destOrd="0" presId="urn:microsoft.com/office/officeart/2005/8/layout/hierarchy2"/>
    <dgm:cxn modelId="{EA738192-5300-4B9A-8DBB-E1C3675281F4}" type="presOf" srcId="{408EFED9-977B-475B-B132-7EA732536A49}" destId="{6EB6AEC4-A2AD-458B-8F24-5C7759A68608}" srcOrd="0" destOrd="0" presId="urn:microsoft.com/office/officeart/2005/8/layout/hierarchy2"/>
    <dgm:cxn modelId="{5300A299-1329-4E24-AA45-C0D74CA80D1F}" type="presOf" srcId="{828F445D-605D-484D-B738-F97F1D4E2E28}" destId="{3BF835B1-E24D-42BE-A0B4-86C713ED7A2E}" srcOrd="0" destOrd="0" presId="urn:microsoft.com/office/officeart/2005/8/layout/hierarchy2"/>
    <dgm:cxn modelId="{0F0C369D-EA9C-4305-A7C7-1005D048764E}" type="presOf" srcId="{828F445D-605D-484D-B738-F97F1D4E2E28}" destId="{E421D3AB-0D11-4F41-BC12-D23DA2BD743F}" srcOrd="1" destOrd="0" presId="urn:microsoft.com/office/officeart/2005/8/layout/hierarchy2"/>
    <dgm:cxn modelId="{6E5191A0-86D1-4F3B-B737-5D10C9C5014C}" type="presOf" srcId="{576D8352-B78A-4815-BD78-3EA0FF54D57E}" destId="{7D5213AE-C73E-450B-90AC-F5DC8D338890}" srcOrd="0" destOrd="0" presId="urn:microsoft.com/office/officeart/2005/8/layout/hierarchy2"/>
    <dgm:cxn modelId="{8ED002A7-793A-4530-BB1A-B3305959352A}" srcId="{724D4B94-1389-483F-BC58-9B261E5AD0BB}" destId="{B7C84358-C094-46FA-8940-082986988181}" srcOrd="0" destOrd="0" parTransId="{828F445D-605D-484D-B738-F97F1D4E2E28}" sibTransId="{1C0AE2F6-9F3B-46DC-9521-A95D36A85F61}"/>
    <dgm:cxn modelId="{BBDF03AE-C019-4B1D-AC94-FD9B96DDFF5A}" srcId="{724D4B94-1389-483F-BC58-9B261E5AD0BB}" destId="{408EFED9-977B-475B-B132-7EA732536A49}" srcOrd="7" destOrd="0" parTransId="{48F519A4-910F-4D51-8D33-3162748FC237}" sibTransId="{9FF4AA39-726E-4350-AB87-68F49658CF9F}"/>
    <dgm:cxn modelId="{F3836CAE-4443-4CA0-BB33-3FBD3AA4368E}" srcId="{724D4B94-1389-483F-BC58-9B261E5AD0BB}" destId="{21C466F0-34A6-488D-BC17-CEDFF5376D03}" srcOrd="6" destOrd="0" parTransId="{48D861EE-32C4-4B2C-885A-5316145A2865}" sibTransId="{38BB2FB8-BDD7-4534-96A2-39B396255DF9}"/>
    <dgm:cxn modelId="{4BC547B7-7D5E-4015-9861-5E7E1F28D116}" srcId="{673DF811-4755-44B5-BA28-EFA81BB1F786}" destId="{724D4B94-1389-483F-BC58-9B261E5AD0BB}" srcOrd="1" destOrd="0" parTransId="{CE3DD4C4-F06D-44C4-B9E9-1639251F59FF}" sibTransId="{9C4C4B82-4364-47D6-A87F-995EEB133C7E}"/>
    <dgm:cxn modelId="{A36438B9-C530-4C5F-AEFC-67BDF329A93D}" type="presOf" srcId="{48D861EE-32C4-4B2C-885A-5316145A2865}" destId="{4512A1F1-7A69-49E0-9DCE-B2FDEA9A408E}" srcOrd="1" destOrd="0" presId="urn:microsoft.com/office/officeart/2005/8/layout/hierarchy2"/>
    <dgm:cxn modelId="{436C3EB9-0284-453D-942E-3B775C69C658}" type="presOf" srcId="{A1017D17-AF93-4E1C-B3DD-D9F437E43DFF}" destId="{85D6F5D5-4CC9-47CB-8D03-5D4B0798E211}" srcOrd="0" destOrd="0" presId="urn:microsoft.com/office/officeart/2005/8/layout/hierarchy2"/>
    <dgm:cxn modelId="{59C410C3-DF4E-44B5-BD2D-E274512FDEBB}" type="presOf" srcId="{CE3DD4C4-F06D-44C4-B9E9-1639251F59FF}" destId="{1B05DC02-CF51-4EF1-BFAB-84B669AA5938}" srcOrd="1" destOrd="0" presId="urn:microsoft.com/office/officeart/2005/8/layout/hierarchy2"/>
    <dgm:cxn modelId="{198812C3-678D-4915-8CF4-537549258E40}" type="presOf" srcId="{A9BD272C-5E7A-4CFB-ABA7-A2C62867A102}" destId="{383D1D17-2E30-4C30-9F4E-E4F604D34444}" srcOrd="0" destOrd="0" presId="urn:microsoft.com/office/officeart/2005/8/layout/hierarchy2"/>
    <dgm:cxn modelId="{55C4BFCF-915B-46C7-A7AB-46DA14BE863F}" type="presOf" srcId="{21C466F0-34A6-488D-BC17-CEDFF5376D03}" destId="{795CF43D-316C-4B76-B58D-C121EE7C3460}" srcOrd="0" destOrd="0" presId="urn:microsoft.com/office/officeart/2005/8/layout/hierarchy2"/>
    <dgm:cxn modelId="{BEB5C2D7-97FA-40B2-A81D-200C81E92526}" type="presOf" srcId="{4C3756B6-DEA4-419C-A4CC-C904A21FEA62}" destId="{49BBB1C9-3B41-45D0-B0B5-FFA9A559E8AC}" srcOrd="1" destOrd="0" presId="urn:microsoft.com/office/officeart/2005/8/layout/hierarchy2"/>
    <dgm:cxn modelId="{2F548FDB-DA38-4A5B-AE77-BF1769D436DE}" type="presOf" srcId="{15893004-CB03-4598-B2EC-934FC38A6718}" destId="{F18C6670-58BC-45C1-B68D-B114694FDE0B}" srcOrd="1" destOrd="0" presId="urn:microsoft.com/office/officeart/2005/8/layout/hierarchy2"/>
    <dgm:cxn modelId="{198B0BE8-0FF8-4755-A9B4-C960AE1D0AB9}" srcId="{724D4B94-1389-483F-BC58-9B261E5AD0BB}" destId="{BE4D9754-D3B9-4C3D-BDDB-AA54AE88BF7F}" srcOrd="1" destOrd="0" parTransId="{C2494E5A-0DCB-4E5D-A44B-EF43128EBB69}" sibTransId="{B34E52CC-79D1-44D9-9A31-847488A1A692}"/>
    <dgm:cxn modelId="{35E253ED-11DA-488C-BD6F-EA68067B9889}" type="presOf" srcId="{1450AAF2-1746-473F-89B2-535465794EE3}" destId="{4FE83910-D5E4-4BA0-AEFA-07988C213761}" srcOrd="0" destOrd="0" presId="urn:microsoft.com/office/officeart/2005/8/layout/hierarchy2"/>
    <dgm:cxn modelId="{8F1439EF-DEF2-4DA9-A699-A009300B8997}" srcId="{724D4B94-1389-483F-BC58-9B261E5AD0BB}" destId="{DB05EBF9-40CB-4798-BFAF-7C60E76611FD}" srcOrd="3" destOrd="0" parTransId="{4C882E3B-562B-46B7-8629-C3B0F8B91B2C}" sibTransId="{70ABB631-DF70-414D-92DE-8846A0791098}"/>
    <dgm:cxn modelId="{480234FB-1FA7-4007-B99E-7BBC623805CB}" type="presOf" srcId="{4C882E3B-562B-46B7-8629-C3B0F8B91B2C}" destId="{45AEC10A-9DCB-496F-8DDC-8A961D1B2576}" srcOrd="0" destOrd="0" presId="urn:microsoft.com/office/officeart/2005/8/layout/hierarchy2"/>
    <dgm:cxn modelId="{4806B4FB-969E-43A1-A226-6D71E616FAFE}" type="presOf" srcId="{CE3DD4C4-F06D-44C4-B9E9-1639251F59FF}" destId="{C3A109CB-A3DE-4DA8-A5BA-88F69037E6B0}" srcOrd="0" destOrd="0" presId="urn:microsoft.com/office/officeart/2005/8/layout/hierarchy2"/>
    <dgm:cxn modelId="{8C692DFD-91DA-4303-92AF-53B1A494DA91}" type="presOf" srcId="{673DF811-4755-44B5-BA28-EFA81BB1F786}" destId="{AD871939-6BC1-4A52-AF16-36225A1772E2}" srcOrd="0" destOrd="0" presId="urn:microsoft.com/office/officeart/2005/8/layout/hierarchy2"/>
    <dgm:cxn modelId="{1E54CAA0-B8EC-450C-A161-6BA715A9BB06}" type="presParOf" srcId="{669176F4-1C06-428A-9ED4-9FC11A6430FE}" destId="{42CCF7C5-1A2A-4921-8D21-55C29F4BD472}" srcOrd="0" destOrd="0" presId="urn:microsoft.com/office/officeart/2005/8/layout/hierarchy2"/>
    <dgm:cxn modelId="{87F0FA61-E692-4968-80BF-E105FBF19DA8}" type="presParOf" srcId="{42CCF7C5-1A2A-4921-8D21-55C29F4BD472}" destId="{F25BDE32-CD2C-4CAA-AB82-B9560E4E43CC}" srcOrd="0" destOrd="0" presId="urn:microsoft.com/office/officeart/2005/8/layout/hierarchy2"/>
    <dgm:cxn modelId="{3632B89A-0C24-412F-84A9-C1315A42CC9E}" type="presParOf" srcId="{42CCF7C5-1A2A-4921-8D21-55C29F4BD472}" destId="{E3835E49-D0D6-44E8-AFCC-203A28A40EB3}" srcOrd="1" destOrd="0" presId="urn:microsoft.com/office/officeart/2005/8/layout/hierarchy2"/>
    <dgm:cxn modelId="{9B06B92B-264B-45FE-855A-902005E77CCA}" type="presParOf" srcId="{669176F4-1C06-428A-9ED4-9FC11A6430FE}" destId="{B1E052B9-7177-48AA-9CE9-739E39296351}" srcOrd="1" destOrd="0" presId="urn:microsoft.com/office/officeart/2005/8/layout/hierarchy2"/>
    <dgm:cxn modelId="{07915446-5D8E-44B8-B889-AAFA50F01A95}" type="presParOf" srcId="{B1E052B9-7177-48AA-9CE9-739E39296351}" destId="{AD871939-6BC1-4A52-AF16-36225A1772E2}" srcOrd="0" destOrd="0" presId="urn:microsoft.com/office/officeart/2005/8/layout/hierarchy2"/>
    <dgm:cxn modelId="{D3BB2134-5E16-4E71-8645-EE556226AB1A}" type="presParOf" srcId="{B1E052B9-7177-48AA-9CE9-739E39296351}" destId="{BFE36A3F-7825-4233-AC14-6D022CAE459E}" srcOrd="1" destOrd="0" presId="urn:microsoft.com/office/officeart/2005/8/layout/hierarchy2"/>
    <dgm:cxn modelId="{5EDDFBAB-1BB3-4FF6-BB9E-A04A98CDB76A}" type="presParOf" srcId="{BFE36A3F-7825-4233-AC14-6D022CAE459E}" destId="{FD883A36-B614-4FF9-ADA2-B53EB92678CF}" srcOrd="0" destOrd="0" presId="urn:microsoft.com/office/officeart/2005/8/layout/hierarchy2"/>
    <dgm:cxn modelId="{02437F68-DCB1-4AF5-B2BA-9BBDC792FB70}" type="presParOf" srcId="{FD883A36-B614-4FF9-ADA2-B53EB92678CF}" destId="{F18C6670-58BC-45C1-B68D-B114694FDE0B}" srcOrd="0" destOrd="0" presId="urn:microsoft.com/office/officeart/2005/8/layout/hierarchy2"/>
    <dgm:cxn modelId="{A3DAF41E-2AD8-4F91-B0E8-A277415C827C}" type="presParOf" srcId="{BFE36A3F-7825-4233-AC14-6D022CAE459E}" destId="{9C1827C1-2C5B-4AE3-BC72-CB53C664D948}" srcOrd="1" destOrd="0" presId="urn:microsoft.com/office/officeart/2005/8/layout/hierarchy2"/>
    <dgm:cxn modelId="{842A84CF-A5B0-4315-88E0-090F740B4363}" type="presParOf" srcId="{9C1827C1-2C5B-4AE3-BC72-CB53C664D948}" destId="{383D1D17-2E30-4C30-9F4E-E4F604D34444}" srcOrd="0" destOrd="0" presId="urn:microsoft.com/office/officeart/2005/8/layout/hierarchy2"/>
    <dgm:cxn modelId="{3DEC5832-9DDD-4214-8ADD-C384FE6EC2E2}" type="presParOf" srcId="{9C1827C1-2C5B-4AE3-BC72-CB53C664D948}" destId="{85500E09-6A18-490C-BF49-30FE0B8FA17E}" srcOrd="1" destOrd="0" presId="urn:microsoft.com/office/officeart/2005/8/layout/hierarchy2"/>
    <dgm:cxn modelId="{E0B6636A-015B-45D2-A955-4F8D1B49F84D}" type="presParOf" srcId="{BFE36A3F-7825-4233-AC14-6D022CAE459E}" destId="{C3A109CB-A3DE-4DA8-A5BA-88F69037E6B0}" srcOrd="2" destOrd="0" presId="urn:microsoft.com/office/officeart/2005/8/layout/hierarchy2"/>
    <dgm:cxn modelId="{E77700CC-2582-4A85-8D95-2896D7D5715F}" type="presParOf" srcId="{C3A109CB-A3DE-4DA8-A5BA-88F69037E6B0}" destId="{1B05DC02-CF51-4EF1-BFAB-84B669AA5938}" srcOrd="0" destOrd="0" presId="urn:microsoft.com/office/officeart/2005/8/layout/hierarchy2"/>
    <dgm:cxn modelId="{4CF8180E-24A7-4D6E-BAC0-4D51EDC20DB6}" type="presParOf" srcId="{BFE36A3F-7825-4233-AC14-6D022CAE459E}" destId="{36707F6B-E427-42CB-9D8B-A26668E2A4F1}" srcOrd="3" destOrd="0" presId="urn:microsoft.com/office/officeart/2005/8/layout/hierarchy2"/>
    <dgm:cxn modelId="{FC32BD16-C0DA-42D3-966B-839EF7792950}" type="presParOf" srcId="{36707F6B-E427-42CB-9D8B-A26668E2A4F1}" destId="{1E8BA26C-D7B0-4C47-A8D2-99F4A9339179}" srcOrd="0" destOrd="0" presId="urn:microsoft.com/office/officeart/2005/8/layout/hierarchy2"/>
    <dgm:cxn modelId="{7DF03354-F2EB-4A49-BA48-5A1B617B57D4}" type="presParOf" srcId="{36707F6B-E427-42CB-9D8B-A26668E2A4F1}" destId="{223EC8E4-7CD3-4527-8242-3C88EF146660}" srcOrd="1" destOrd="0" presId="urn:microsoft.com/office/officeart/2005/8/layout/hierarchy2"/>
    <dgm:cxn modelId="{498A7A4E-8FCB-455F-AA04-249081FAB10D}" type="presParOf" srcId="{223EC8E4-7CD3-4527-8242-3C88EF146660}" destId="{3BF835B1-E24D-42BE-A0B4-86C713ED7A2E}" srcOrd="0" destOrd="0" presId="urn:microsoft.com/office/officeart/2005/8/layout/hierarchy2"/>
    <dgm:cxn modelId="{3E220A21-F99A-4881-98DE-4832CBB2EED9}" type="presParOf" srcId="{3BF835B1-E24D-42BE-A0B4-86C713ED7A2E}" destId="{E421D3AB-0D11-4F41-BC12-D23DA2BD743F}" srcOrd="0" destOrd="0" presId="urn:microsoft.com/office/officeart/2005/8/layout/hierarchy2"/>
    <dgm:cxn modelId="{6CBB719A-107D-4F9A-BE66-61267AA7A882}" type="presParOf" srcId="{223EC8E4-7CD3-4527-8242-3C88EF146660}" destId="{C62D01B9-A9AF-41C9-A6BA-F7B2E6E056B0}" srcOrd="1" destOrd="0" presId="urn:microsoft.com/office/officeart/2005/8/layout/hierarchy2"/>
    <dgm:cxn modelId="{66976D6E-A505-41B6-99AF-8AFBBC2AE491}" type="presParOf" srcId="{C62D01B9-A9AF-41C9-A6BA-F7B2E6E056B0}" destId="{E85EC452-D63F-47B9-84E3-A9789FF28E70}" srcOrd="0" destOrd="0" presId="urn:microsoft.com/office/officeart/2005/8/layout/hierarchy2"/>
    <dgm:cxn modelId="{BAE54190-18EE-495D-A788-DD97FCFB0E44}" type="presParOf" srcId="{C62D01B9-A9AF-41C9-A6BA-F7B2E6E056B0}" destId="{8DEA3785-38AE-4BC8-AA17-CFD6E6EC8239}" srcOrd="1" destOrd="0" presId="urn:microsoft.com/office/officeart/2005/8/layout/hierarchy2"/>
    <dgm:cxn modelId="{3E847C59-BE58-4204-93F2-7A46AEFF2364}" type="presParOf" srcId="{223EC8E4-7CD3-4527-8242-3C88EF146660}" destId="{C8241C73-BA85-4885-A9A4-7E67AE8E3904}" srcOrd="2" destOrd="0" presId="urn:microsoft.com/office/officeart/2005/8/layout/hierarchy2"/>
    <dgm:cxn modelId="{578F0B9C-4F55-49BE-9E64-A5B2D59220A5}" type="presParOf" srcId="{C8241C73-BA85-4885-A9A4-7E67AE8E3904}" destId="{F3A3F0A7-D398-49AE-9D61-30FDB565331C}" srcOrd="0" destOrd="0" presId="urn:microsoft.com/office/officeart/2005/8/layout/hierarchy2"/>
    <dgm:cxn modelId="{38E20AF4-69AC-4C08-858D-2886D9F3C1FB}" type="presParOf" srcId="{223EC8E4-7CD3-4527-8242-3C88EF146660}" destId="{F0EFAA8F-A9D9-4F61-B4A7-E54CEB44E131}" srcOrd="3" destOrd="0" presId="urn:microsoft.com/office/officeart/2005/8/layout/hierarchy2"/>
    <dgm:cxn modelId="{85D1F8FB-3924-48C5-91A3-36FB671453F5}" type="presParOf" srcId="{F0EFAA8F-A9D9-4F61-B4A7-E54CEB44E131}" destId="{3AAE14F7-CC31-4077-ACDF-A8A3BC7BDA58}" srcOrd="0" destOrd="0" presId="urn:microsoft.com/office/officeart/2005/8/layout/hierarchy2"/>
    <dgm:cxn modelId="{6A9B3D7A-C881-4FB4-855C-EDCAECC8B966}" type="presParOf" srcId="{F0EFAA8F-A9D9-4F61-B4A7-E54CEB44E131}" destId="{C63F2C8D-BED8-47F5-B674-94A90F8861E9}" srcOrd="1" destOrd="0" presId="urn:microsoft.com/office/officeart/2005/8/layout/hierarchy2"/>
    <dgm:cxn modelId="{0A2F9F25-5267-4C9D-AD40-0B8F8C2A43A1}" type="presParOf" srcId="{223EC8E4-7CD3-4527-8242-3C88EF146660}" destId="{152BD1DD-D979-4511-B925-3C471389B878}" srcOrd="4" destOrd="0" presId="urn:microsoft.com/office/officeart/2005/8/layout/hierarchy2"/>
    <dgm:cxn modelId="{CD821FFC-9D82-410D-93B4-B33E1C081F9F}" type="presParOf" srcId="{152BD1DD-D979-4511-B925-3C471389B878}" destId="{C646FD69-F3E4-4ED1-9E09-6C8806399737}" srcOrd="0" destOrd="0" presId="urn:microsoft.com/office/officeart/2005/8/layout/hierarchy2"/>
    <dgm:cxn modelId="{89D338B6-7611-4DF4-BF44-62780E3F462F}" type="presParOf" srcId="{223EC8E4-7CD3-4527-8242-3C88EF146660}" destId="{6FCAA316-B859-4E12-8325-A4239AF4624E}" srcOrd="5" destOrd="0" presId="urn:microsoft.com/office/officeart/2005/8/layout/hierarchy2"/>
    <dgm:cxn modelId="{7CB42DE8-D655-4BED-9D2B-3AE11A10416D}" type="presParOf" srcId="{6FCAA316-B859-4E12-8325-A4239AF4624E}" destId="{4FE83910-D5E4-4BA0-AEFA-07988C213761}" srcOrd="0" destOrd="0" presId="urn:microsoft.com/office/officeart/2005/8/layout/hierarchy2"/>
    <dgm:cxn modelId="{987EF0CD-1C7D-47F4-90AB-53D64C1C57F6}" type="presParOf" srcId="{6FCAA316-B859-4E12-8325-A4239AF4624E}" destId="{63838DF1-2F0C-4314-903E-3A246E2ED2EA}" srcOrd="1" destOrd="0" presId="urn:microsoft.com/office/officeart/2005/8/layout/hierarchy2"/>
    <dgm:cxn modelId="{EDE26D72-744B-44F7-B73F-D1D0FEC13698}" type="presParOf" srcId="{223EC8E4-7CD3-4527-8242-3C88EF146660}" destId="{45AEC10A-9DCB-496F-8DDC-8A961D1B2576}" srcOrd="6" destOrd="0" presId="urn:microsoft.com/office/officeart/2005/8/layout/hierarchy2"/>
    <dgm:cxn modelId="{1FF4C2B1-3177-46B6-BCBD-E9E9AD6EFF12}" type="presParOf" srcId="{45AEC10A-9DCB-496F-8DDC-8A961D1B2576}" destId="{0B82A8A6-6B49-4554-832A-E46EF6651DFF}" srcOrd="0" destOrd="0" presId="urn:microsoft.com/office/officeart/2005/8/layout/hierarchy2"/>
    <dgm:cxn modelId="{C77BB965-3CDA-4F31-92BF-5236D17B4068}" type="presParOf" srcId="{223EC8E4-7CD3-4527-8242-3C88EF146660}" destId="{A0FB7B2E-6C59-43B3-859F-9280F32D1F4B}" srcOrd="7" destOrd="0" presId="urn:microsoft.com/office/officeart/2005/8/layout/hierarchy2"/>
    <dgm:cxn modelId="{287E1A00-A6F8-4D80-9035-F5D91391A6B3}" type="presParOf" srcId="{A0FB7B2E-6C59-43B3-859F-9280F32D1F4B}" destId="{172A0594-770F-4F32-A451-AF80550CDF42}" srcOrd="0" destOrd="0" presId="urn:microsoft.com/office/officeart/2005/8/layout/hierarchy2"/>
    <dgm:cxn modelId="{C4E4F56F-3CBE-4CC8-910E-4CFEF7D20767}" type="presParOf" srcId="{A0FB7B2E-6C59-43B3-859F-9280F32D1F4B}" destId="{DF49BB05-AF66-4886-A043-DA987DBA2035}" srcOrd="1" destOrd="0" presId="urn:microsoft.com/office/officeart/2005/8/layout/hierarchy2"/>
    <dgm:cxn modelId="{3A8AC2CB-1BBF-4322-A8D1-DD838877F0E5}" type="presParOf" srcId="{223EC8E4-7CD3-4527-8242-3C88EF146660}" destId="{2014BA6B-6250-4156-AF74-E54C9D7BFF1C}" srcOrd="8" destOrd="0" presId="urn:microsoft.com/office/officeart/2005/8/layout/hierarchy2"/>
    <dgm:cxn modelId="{D13A7F08-2EB9-49C0-88FF-FA9C9AE4B935}" type="presParOf" srcId="{2014BA6B-6250-4156-AF74-E54C9D7BFF1C}" destId="{49BBB1C9-3B41-45D0-B0B5-FFA9A559E8AC}" srcOrd="0" destOrd="0" presId="urn:microsoft.com/office/officeart/2005/8/layout/hierarchy2"/>
    <dgm:cxn modelId="{26C3C75B-8197-419C-8BFD-979832052188}" type="presParOf" srcId="{223EC8E4-7CD3-4527-8242-3C88EF146660}" destId="{9FA5E6F3-9875-4AB8-9031-BE475F9C6ED3}" srcOrd="9" destOrd="0" presId="urn:microsoft.com/office/officeart/2005/8/layout/hierarchy2"/>
    <dgm:cxn modelId="{2975544B-1B02-4CBD-8B7C-49A06E6CDD64}" type="presParOf" srcId="{9FA5E6F3-9875-4AB8-9031-BE475F9C6ED3}" destId="{933C07E9-6CC2-4375-927F-1E6B7D575C1F}" srcOrd="0" destOrd="0" presId="urn:microsoft.com/office/officeart/2005/8/layout/hierarchy2"/>
    <dgm:cxn modelId="{56EA2105-88DB-4EF9-A14A-C29B120F2B66}" type="presParOf" srcId="{9FA5E6F3-9875-4AB8-9031-BE475F9C6ED3}" destId="{F82AEA71-CBE2-4A2F-A08A-BD97DB5B91C1}" srcOrd="1" destOrd="0" presId="urn:microsoft.com/office/officeart/2005/8/layout/hierarchy2"/>
    <dgm:cxn modelId="{D88D5808-EFFD-4F80-A1BB-DBCF86A34B70}" type="presParOf" srcId="{223EC8E4-7CD3-4527-8242-3C88EF146660}" destId="{7D5213AE-C73E-450B-90AC-F5DC8D338890}" srcOrd="10" destOrd="0" presId="urn:microsoft.com/office/officeart/2005/8/layout/hierarchy2"/>
    <dgm:cxn modelId="{E6816D8F-A09F-4436-BF74-89AA5863308C}" type="presParOf" srcId="{7D5213AE-C73E-450B-90AC-F5DC8D338890}" destId="{CAB633FA-7524-46E9-A3F7-C52B87471077}" srcOrd="0" destOrd="0" presId="urn:microsoft.com/office/officeart/2005/8/layout/hierarchy2"/>
    <dgm:cxn modelId="{611145D4-1BA6-4D27-9FD5-3D4E8FF55604}" type="presParOf" srcId="{223EC8E4-7CD3-4527-8242-3C88EF146660}" destId="{AA0AD551-02C7-4BE0-9694-86860C92E886}" srcOrd="11" destOrd="0" presId="urn:microsoft.com/office/officeart/2005/8/layout/hierarchy2"/>
    <dgm:cxn modelId="{A587EDB4-3BAC-4CFC-A32F-46F02E4BCB44}" type="presParOf" srcId="{AA0AD551-02C7-4BE0-9694-86860C92E886}" destId="{85D6F5D5-4CC9-47CB-8D03-5D4B0798E211}" srcOrd="0" destOrd="0" presId="urn:microsoft.com/office/officeart/2005/8/layout/hierarchy2"/>
    <dgm:cxn modelId="{4D864E6F-C4FE-4D4F-A7BA-8A3E1BAF7C38}" type="presParOf" srcId="{AA0AD551-02C7-4BE0-9694-86860C92E886}" destId="{2DDE5D27-940E-41AA-96E8-C04597D8AA6E}" srcOrd="1" destOrd="0" presId="urn:microsoft.com/office/officeart/2005/8/layout/hierarchy2"/>
    <dgm:cxn modelId="{5B450673-8036-432E-A44B-87BBB20A845A}" type="presParOf" srcId="{223EC8E4-7CD3-4527-8242-3C88EF146660}" destId="{064385B9-10DE-4334-8AF0-686F7147966C}" srcOrd="12" destOrd="0" presId="urn:microsoft.com/office/officeart/2005/8/layout/hierarchy2"/>
    <dgm:cxn modelId="{CFDB017F-BABE-4952-920B-4447C5EB5875}" type="presParOf" srcId="{064385B9-10DE-4334-8AF0-686F7147966C}" destId="{4512A1F1-7A69-49E0-9DCE-B2FDEA9A408E}" srcOrd="0" destOrd="0" presId="urn:microsoft.com/office/officeart/2005/8/layout/hierarchy2"/>
    <dgm:cxn modelId="{2736DDAD-2026-4105-9C95-4B4A5A302C9B}" type="presParOf" srcId="{223EC8E4-7CD3-4527-8242-3C88EF146660}" destId="{A16E25EB-264B-43B5-A86F-2CD2B1E93CD5}" srcOrd="13" destOrd="0" presId="urn:microsoft.com/office/officeart/2005/8/layout/hierarchy2"/>
    <dgm:cxn modelId="{4F161C07-3608-4FFE-B507-8E1429EE5B65}" type="presParOf" srcId="{A16E25EB-264B-43B5-A86F-2CD2B1E93CD5}" destId="{795CF43D-316C-4B76-B58D-C121EE7C3460}" srcOrd="0" destOrd="0" presId="urn:microsoft.com/office/officeart/2005/8/layout/hierarchy2"/>
    <dgm:cxn modelId="{A993CF6E-2CAE-4404-AA67-9553F4385209}" type="presParOf" srcId="{A16E25EB-264B-43B5-A86F-2CD2B1E93CD5}" destId="{538D023E-2BA8-43FE-8E11-B0F9F7D7B5D4}" srcOrd="1" destOrd="0" presId="urn:microsoft.com/office/officeart/2005/8/layout/hierarchy2"/>
    <dgm:cxn modelId="{9839F95B-3FBA-44CA-AA6E-0466C878798F}" type="presParOf" srcId="{223EC8E4-7CD3-4527-8242-3C88EF146660}" destId="{41AD0AE8-5C01-4993-9F64-75A812D42A84}" srcOrd="14" destOrd="0" presId="urn:microsoft.com/office/officeart/2005/8/layout/hierarchy2"/>
    <dgm:cxn modelId="{03F4A111-8219-46FA-A093-F38F9596BDB6}" type="presParOf" srcId="{41AD0AE8-5C01-4993-9F64-75A812D42A84}" destId="{E73CDDBE-EEE4-49A5-86E4-CF08A000EF53}" srcOrd="0" destOrd="0" presId="urn:microsoft.com/office/officeart/2005/8/layout/hierarchy2"/>
    <dgm:cxn modelId="{332BD43C-BAB5-48EE-8778-05B726645CC0}" type="presParOf" srcId="{223EC8E4-7CD3-4527-8242-3C88EF146660}" destId="{7536A74F-FB7B-46D0-8ADC-8374E665DAC0}" srcOrd="15" destOrd="0" presId="urn:microsoft.com/office/officeart/2005/8/layout/hierarchy2"/>
    <dgm:cxn modelId="{1F196D1A-586E-4162-8155-4BB03CA2ED43}" type="presParOf" srcId="{7536A74F-FB7B-46D0-8ADC-8374E665DAC0}" destId="{6EB6AEC4-A2AD-458B-8F24-5C7759A68608}" srcOrd="0" destOrd="0" presId="urn:microsoft.com/office/officeart/2005/8/layout/hierarchy2"/>
    <dgm:cxn modelId="{F1286277-897B-4BDE-86F4-B9ADF12C0DF7}" type="presParOf" srcId="{7536A74F-FB7B-46D0-8ADC-8374E665DAC0}" destId="{4E0B671C-A77D-489F-AF76-511DB3AE9B85}"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5BDE32-CD2C-4CAA-AB82-B9560E4E43CC}">
      <dsp:nvSpPr>
        <dsp:cNvPr id="0" name=""/>
        <dsp:cNvSpPr/>
      </dsp:nvSpPr>
      <dsp:spPr>
        <a:xfrm>
          <a:off x="1223535" y="41488"/>
          <a:ext cx="1501197" cy="82395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hlinkClick xmlns:r="http://schemas.openxmlformats.org/officeDocument/2006/relationships" r:id="rId1"/>
            </a:rPr>
            <a:t>Värmlandsrådet</a:t>
          </a:r>
          <a:endParaRPr lang="sv-SE" sz="1200" kern="1200"/>
        </a:p>
      </dsp:txBody>
      <dsp:txXfrm>
        <a:off x="1247668" y="65621"/>
        <a:ext cx="1452931" cy="775684"/>
      </dsp:txXfrm>
    </dsp:sp>
    <dsp:sp modelId="{AD871939-6BC1-4A52-AF16-36225A1772E2}">
      <dsp:nvSpPr>
        <dsp:cNvPr id="0" name=""/>
        <dsp:cNvSpPr/>
      </dsp:nvSpPr>
      <dsp:spPr>
        <a:xfrm>
          <a:off x="1205267" y="1248068"/>
          <a:ext cx="1501197" cy="687711"/>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hlinkClick xmlns:r="http://schemas.openxmlformats.org/officeDocument/2006/relationships" r:id="rId2"/>
            </a:rPr>
            <a:t>Politiska styrgruppen</a:t>
          </a:r>
          <a:br>
            <a:rPr lang="sv-SE" sz="1200" kern="1200">
              <a:hlinkClick xmlns:r="http://schemas.openxmlformats.org/officeDocument/2006/relationships" r:id="rId2"/>
            </a:rPr>
          </a:br>
          <a:r>
            <a:rPr lang="sv-SE" sz="1200" kern="1200">
              <a:hlinkClick xmlns:r="http://schemas.openxmlformats.org/officeDocument/2006/relationships" r:id="rId2"/>
            </a:rPr>
            <a:t>Nya perspektiv</a:t>
          </a:r>
          <a:endParaRPr lang="sv-SE" sz="1200" kern="1200"/>
        </a:p>
      </dsp:txBody>
      <dsp:txXfrm>
        <a:off x="1225409" y="1268210"/>
        <a:ext cx="1460913" cy="647427"/>
      </dsp:txXfrm>
    </dsp:sp>
    <dsp:sp modelId="{FD883A36-B614-4FF9-ADA2-B53EB92678CF}">
      <dsp:nvSpPr>
        <dsp:cNvPr id="0" name=""/>
        <dsp:cNvSpPr/>
      </dsp:nvSpPr>
      <dsp:spPr>
        <a:xfrm rot="19383875">
          <a:off x="2587133" y="1224679"/>
          <a:ext cx="1189227" cy="19865"/>
        </a:xfrm>
        <a:custGeom>
          <a:avLst/>
          <a:gdLst/>
          <a:ahLst/>
          <a:cxnLst/>
          <a:rect l="0" t="0" r="0" b="0"/>
          <a:pathLst>
            <a:path>
              <a:moveTo>
                <a:pt x="0" y="9932"/>
              </a:moveTo>
              <a:lnTo>
                <a:pt x="1189227" y="993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3152016" y="1204881"/>
        <a:ext cx="59461" cy="59461"/>
      </dsp:txXfrm>
    </dsp:sp>
    <dsp:sp modelId="{383D1D17-2E30-4C30-9F4E-E4F604D34444}">
      <dsp:nvSpPr>
        <dsp:cNvPr id="0" name=""/>
        <dsp:cNvSpPr/>
      </dsp:nvSpPr>
      <dsp:spPr>
        <a:xfrm>
          <a:off x="3657030" y="576219"/>
          <a:ext cx="1691890" cy="602161"/>
        </a:xfrm>
        <a:prstGeom prst="roundRect">
          <a:avLst>
            <a:gd name="adj" fmla="val 10000"/>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t>Politisk referensgrupp </a:t>
          </a:r>
        </a:p>
        <a:p>
          <a:pPr marL="0" lvl="0" indent="0" algn="ctr" defTabSz="533400">
            <a:lnSpc>
              <a:spcPct val="90000"/>
            </a:lnSpc>
            <a:spcBef>
              <a:spcPct val="0"/>
            </a:spcBef>
            <a:spcAft>
              <a:spcPct val="35000"/>
            </a:spcAft>
            <a:buNone/>
          </a:pPr>
          <a:r>
            <a:rPr lang="sv-SE" sz="1200" kern="1200"/>
            <a:t>Nära vård (2021-2022)</a:t>
          </a:r>
        </a:p>
      </dsp:txBody>
      <dsp:txXfrm>
        <a:off x="3674667" y="593856"/>
        <a:ext cx="1656616" cy="566887"/>
      </dsp:txXfrm>
    </dsp:sp>
    <dsp:sp modelId="{C3A109CB-A3DE-4DA8-A5BA-88F69037E6B0}">
      <dsp:nvSpPr>
        <dsp:cNvPr id="0" name=""/>
        <dsp:cNvSpPr/>
      </dsp:nvSpPr>
      <dsp:spPr>
        <a:xfrm rot="167481">
          <a:off x="2705585" y="1618081"/>
          <a:ext cx="1482161" cy="19865"/>
        </a:xfrm>
        <a:custGeom>
          <a:avLst/>
          <a:gdLst/>
          <a:ahLst/>
          <a:cxnLst/>
          <a:rect l="0" t="0" r="0" b="0"/>
          <a:pathLst>
            <a:path>
              <a:moveTo>
                <a:pt x="0" y="9932"/>
              </a:moveTo>
              <a:lnTo>
                <a:pt x="1482161" y="993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3409612" y="1590960"/>
        <a:ext cx="74108" cy="74108"/>
      </dsp:txXfrm>
    </dsp:sp>
    <dsp:sp modelId="{1E8BA26C-D7B0-4C47-A8D2-99F4A9339179}">
      <dsp:nvSpPr>
        <dsp:cNvPr id="0" name=""/>
        <dsp:cNvSpPr/>
      </dsp:nvSpPr>
      <dsp:spPr>
        <a:xfrm>
          <a:off x="4186867" y="1423985"/>
          <a:ext cx="1501197" cy="480238"/>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hlinkClick xmlns:r="http://schemas.openxmlformats.org/officeDocument/2006/relationships" r:id="rId3"/>
            </a:rPr>
            <a:t>Beredningsgruppen</a:t>
          </a:r>
          <a:endParaRPr lang="sv-SE" sz="1200" kern="1200"/>
        </a:p>
      </dsp:txBody>
      <dsp:txXfrm>
        <a:off x="4200933" y="1438051"/>
        <a:ext cx="1473065" cy="452106"/>
      </dsp:txXfrm>
    </dsp:sp>
    <dsp:sp modelId="{3BF835B1-E24D-42BE-A0B4-86C713ED7A2E}">
      <dsp:nvSpPr>
        <dsp:cNvPr id="0" name=""/>
        <dsp:cNvSpPr/>
      </dsp:nvSpPr>
      <dsp:spPr>
        <a:xfrm rot="9470949">
          <a:off x="1825534" y="2410249"/>
          <a:ext cx="4010530" cy="19865"/>
        </a:xfrm>
        <a:custGeom>
          <a:avLst/>
          <a:gdLst/>
          <a:ahLst/>
          <a:cxnLst/>
          <a:rect l="0" t="0" r="0" b="0"/>
          <a:pathLst>
            <a:path>
              <a:moveTo>
                <a:pt x="0" y="9932"/>
              </a:moveTo>
              <a:lnTo>
                <a:pt x="4010530" y="993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sv-SE" sz="1400" kern="1200"/>
        </a:p>
      </dsp:txBody>
      <dsp:txXfrm rot="10800000">
        <a:off x="3730536" y="2319919"/>
        <a:ext cx="200526" cy="200526"/>
      </dsp:txXfrm>
    </dsp:sp>
    <dsp:sp modelId="{E85EC452-D63F-47B9-84E3-A9789FF28E70}">
      <dsp:nvSpPr>
        <dsp:cNvPr id="0" name=""/>
        <dsp:cNvSpPr/>
      </dsp:nvSpPr>
      <dsp:spPr>
        <a:xfrm>
          <a:off x="1973534" y="2936141"/>
          <a:ext cx="1501197" cy="480238"/>
        </a:xfrm>
        <a:prstGeom prst="roundRect">
          <a:avLst>
            <a:gd name="adj" fmla="val 10000"/>
          </a:avLst>
        </a:prstGeom>
        <a:gradFill flip="none" rotWithShape="0">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t>Målbild för Nära vård</a:t>
          </a:r>
        </a:p>
      </dsp:txBody>
      <dsp:txXfrm>
        <a:off x="1987600" y="2950207"/>
        <a:ext cx="1473065" cy="452106"/>
      </dsp:txXfrm>
    </dsp:sp>
    <dsp:sp modelId="{C8241C73-BA85-4885-A9A4-7E67AE8E3904}">
      <dsp:nvSpPr>
        <dsp:cNvPr id="0" name=""/>
        <dsp:cNvSpPr/>
      </dsp:nvSpPr>
      <dsp:spPr>
        <a:xfrm rot="8632993">
          <a:off x="3365008" y="2411596"/>
          <a:ext cx="2570012" cy="19865"/>
        </a:xfrm>
        <a:custGeom>
          <a:avLst/>
          <a:gdLst/>
          <a:ahLst/>
          <a:cxnLst/>
          <a:rect l="0" t="0" r="0" b="0"/>
          <a:pathLst>
            <a:path>
              <a:moveTo>
                <a:pt x="0" y="9932"/>
              </a:moveTo>
              <a:lnTo>
                <a:pt x="2570012" y="993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sv-SE" sz="900" kern="1200"/>
        </a:p>
      </dsp:txBody>
      <dsp:txXfrm rot="10800000">
        <a:off x="4585764" y="2357279"/>
        <a:ext cx="128500" cy="128500"/>
      </dsp:txXfrm>
    </dsp:sp>
    <dsp:sp modelId="{3AAE14F7-CC31-4077-ACDF-A8A3BC7BDA58}">
      <dsp:nvSpPr>
        <dsp:cNvPr id="0" name=""/>
        <dsp:cNvSpPr/>
      </dsp:nvSpPr>
      <dsp:spPr>
        <a:xfrm>
          <a:off x="3611964" y="2938835"/>
          <a:ext cx="1501197" cy="480238"/>
        </a:xfrm>
        <a:prstGeom prst="roundRect">
          <a:avLst>
            <a:gd name="adj" fmla="val 10000"/>
          </a:avLst>
        </a:prstGeom>
        <a:gradFill flip="none" rotWithShape="0">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t>Regional koordinering psykisk hälsa (RKPH)</a:t>
          </a:r>
        </a:p>
      </dsp:txBody>
      <dsp:txXfrm>
        <a:off x="3626030" y="2952901"/>
        <a:ext cx="1473065" cy="452106"/>
      </dsp:txXfrm>
    </dsp:sp>
    <dsp:sp modelId="{152BD1DD-D979-4511-B925-3C471389B878}">
      <dsp:nvSpPr>
        <dsp:cNvPr id="0" name=""/>
        <dsp:cNvSpPr/>
      </dsp:nvSpPr>
      <dsp:spPr>
        <a:xfrm rot="6403354">
          <a:off x="4666610" y="2413841"/>
          <a:ext cx="1586432" cy="19865"/>
        </a:xfrm>
        <a:custGeom>
          <a:avLst/>
          <a:gdLst/>
          <a:ahLst/>
          <a:cxnLst/>
          <a:rect l="0" t="0" r="0" b="0"/>
          <a:pathLst>
            <a:path>
              <a:moveTo>
                <a:pt x="0" y="9932"/>
              </a:moveTo>
              <a:lnTo>
                <a:pt x="1586432" y="993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rot="10800000">
        <a:off x="5420166" y="2384113"/>
        <a:ext cx="79321" cy="79321"/>
      </dsp:txXfrm>
    </dsp:sp>
    <dsp:sp modelId="{4FE83910-D5E4-4BA0-AEFA-07988C213761}">
      <dsp:nvSpPr>
        <dsp:cNvPr id="0" name=""/>
        <dsp:cNvSpPr/>
      </dsp:nvSpPr>
      <dsp:spPr>
        <a:xfrm>
          <a:off x="5231588" y="2943325"/>
          <a:ext cx="1501197" cy="480238"/>
        </a:xfrm>
        <a:prstGeom prst="roundRect">
          <a:avLst>
            <a:gd name="adj" fmla="val 10000"/>
          </a:avLst>
        </a:prstGeom>
        <a:solidFill>
          <a:schemeClr val="accent1">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t>Samverkan vid utskrivning från </a:t>
          </a:r>
          <a:br>
            <a:rPr lang="sv-SE" sz="1200" kern="1200"/>
          </a:br>
          <a:r>
            <a:rPr lang="sv-SE" sz="1200" kern="1200"/>
            <a:t>slutenvården</a:t>
          </a:r>
        </a:p>
      </dsp:txBody>
      <dsp:txXfrm>
        <a:off x="5245654" y="2957391"/>
        <a:ext cx="1473065" cy="452106"/>
      </dsp:txXfrm>
    </dsp:sp>
    <dsp:sp modelId="{45AEC10A-9DCB-496F-8DDC-8A961D1B2576}">
      <dsp:nvSpPr>
        <dsp:cNvPr id="0" name=""/>
        <dsp:cNvSpPr/>
      </dsp:nvSpPr>
      <dsp:spPr>
        <a:xfrm rot="2715694">
          <a:off x="5367456" y="2423218"/>
          <a:ext cx="2165330" cy="19865"/>
        </a:xfrm>
        <a:custGeom>
          <a:avLst/>
          <a:gdLst/>
          <a:ahLst/>
          <a:cxnLst/>
          <a:rect l="0" t="0" r="0" b="0"/>
          <a:pathLst>
            <a:path>
              <a:moveTo>
                <a:pt x="0" y="9932"/>
              </a:moveTo>
              <a:lnTo>
                <a:pt x="2165330" y="993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sv-SE" sz="700" kern="1200"/>
        </a:p>
      </dsp:txBody>
      <dsp:txXfrm>
        <a:off x="6395988" y="2379018"/>
        <a:ext cx="108266" cy="108266"/>
      </dsp:txXfrm>
    </dsp:sp>
    <dsp:sp modelId="{172A0594-770F-4F32-A451-AF80550CDF42}">
      <dsp:nvSpPr>
        <dsp:cNvPr id="0" name=""/>
        <dsp:cNvSpPr/>
      </dsp:nvSpPr>
      <dsp:spPr>
        <a:xfrm>
          <a:off x="7212179" y="2962079"/>
          <a:ext cx="1501197" cy="480238"/>
        </a:xfrm>
        <a:prstGeom prst="roundRect">
          <a:avLst>
            <a:gd name="adj" fmla="val 10000"/>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t>Ungdomsmottagningar och psykisk hälsa </a:t>
          </a:r>
        </a:p>
      </dsp:txBody>
      <dsp:txXfrm>
        <a:off x="7226245" y="2976145"/>
        <a:ext cx="1473065" cy="452106"/>
      </dsp:txXfrm>
    </dsp:sp>
    <dsp:sp modelId="{2014BA6B-6250-4156-AF74-E54C9D7BFF1C}">
      <dsp:nvSpPr>
        <dsp:cNvPr id="0" name=""/>
        <dsp:cNvSpPr/>
      </dsp:nvSpPr>
      <dsp:spPr>
        <a:xfrm rot="20197463">
          <a:off x="5574314" y="1104300"/>
          <a:ext cx="2771825" cy="19865"/>
        </a:xfrm>
        <a:custGeom>
          <a:avLst/>
          <a:gdLst/>
          <a:ahLst/>
          <a:cxnLst/>
          <a:rect l="0" t="0" r="0" b="0"/>
          <a:pathLst>
            <a:path>
              <a:moveTo>
                <a:pt x="0" y="9932"/>
              </a:moveTo>
              <a:lnTo>
                <a:pt x="2771825" y="993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sv-SE" sz="900" kern="1200"/>
        </a:p>
      </dsp:txBody>
      <dsp:txXfrm>
        <a:off x="6890931" y="1044937"/>
        <a:ext cx="138591" cy="138591"/>
      </dsp:txXfrm>
    </dsp:sp>
    <dsp:sp modelId="{933C07E9-6CC2-4375-927F-1E6B7D575C1F}">
      <dsp:nvSpPr>
        <dsp:cNvPr id="0" name=""/>
        <dsp:cNvSpPr/>
      </dsp:nvSpPr>
      <dsp:spPr>
        <a:xfrm>
          <a:off x="8232388" y="324243"/>
          <a:ext cx="1502417" cy="480238"/>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hlinkClick xmlns:r="http://schemas.openxmlformats.org/officeDocument/2006/relationships" r:id="" action="ppaction://noaction"/>
            </a:rPr>
            <a:t>Samverkansgrupp</a:t>
          </a:r>
        </a:p>
        <a:p>
          <a:pPr marL="0" lvl="0" indent="0" algn="ctr" defTabSz="533400">
            <a:lnSpc>
              <a:spcPct val="90000"/>
            </a:lnSpc>
            <a:spcBef>
              <a:spcPct val="0"/>
            </a:spcBef>
            <a:spcAft>
              <a:spcPct val="35000"/>
            </a:spcAft>
            <a:buNone/>
          </a:pPr>
          <a:r>
            <a:rPr lang="sv-SE" sz="1200" kern="1200">
              <a:hlinkClick xmlns:r="http://schemas.openxmlformats.org/officeDocument/2006/relationships" r:id="" action="ppaction://noaction"/>
            </a:rPr>
            <a:t>Barnalivet</a:t>
          </a:r>
          <a:endParaRPr lang="sv-SE" sz="1200" kern="1200"/>
        </a:p>
      </dsp:txBody>
      <dsp:txXfrm>
        <a:off x="8246454" y="338309"/>
        <a:ext cx="1474285" cy="452106"/>
      </dsp:txXfrm>
    </dsp:sp>
    <dsp:sp modelId="{7D5213AE-C73E-450B-90AC-F5DC8D338890}">
      <dsp:nvSpPr>
        <dsp:cNvPr id="0" name=""/>
        <dsp:cNvSpPr/>
      </dsp:nvSpPr>
      <dsp:spPr>
        <a:xfrm rot="20983210">
          <a:off x="5667440" y="1424876"/>
          <a:ext cx="2569764" cy="19865"/>
        </a:xfrm>
        <a:custGeom>
          <a:avLst/>
          <a:gdLst/>
          <a:ahLst/>
          <a:cxnLst/>
          <a:rect l="0" t="0" r="0" b="0"/>
          <a:pathLst>
            <a:path>
              <a:moveTo>
                <a:pt x="0" y="9932"/>
              </a:moveTo>
              <a:lnTo>
                <a:pt x="2569764" y="993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sv-SE" sz="900" kern="1200"/>
        </a:p>
      </dsp:txBody>
      <dsp:txXfrm>
        <a:off x="6888078" y="1370565"/>
        <a:ext cx="128488" cy="128488"/>
      </dsp:txXfrm>
    </dsp:sp>
    <dsp:sp modelId="{85D6F5D5-4CC9-47CB-8D03-5D4B0798E211}">
      <dsp:nvSpPr>
        <dsp:cNvPr id="0" name=""/>
        <dsp:cNvSpPr/>
      </dsp:nvSpPr>
      <dsp:spPr>
        <a:xfrm>
          <a:off x="8216579" y="965395"/>
          <a:ext cx="1501197" cy="480238"/>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hlinkClick xmlns:r="http://schemas.openxmlformats.org/officeDocument/2006/relationships" r:id="" action="ppaction://noaction"/>
            </a:rPr>
            <a:t>Samverkansgrupp</a:t>
          </a:r>
        </a:p>
        <a:p>
          <a:pPr marL="0" lvl="0" indent="0" algn="ctr" defTabSz="533400">
            <a:lnSpc>
              <a:spcPct val="90000"/>
            </a:lnSpc>
            <a:spcBef>
              <a:spcPct val="0"/>
            </a:spcBef>
            <a:spcAft>
              <a:spcPct val="35000"/>
            </a:spcAft>
            <a:buNone/>
          </a:pPr>
          <a:r>
            <a:rPr lang="sv-SE" sz="1200" kern="1200">
              <a:hlinkClick xmlns:r="http://schemas.openxmlformats.org/officeDocument/2006/relationships" r:id="" action="ppaction://noaction"/>
            </a:rPr>
            <a:t>Ungdomslivet</a:t>
          </a:r>
          <a:endParaRPr lang="sv-SE" sz="1200" kern="1200"/>
        </a:p>
      </dsp:txBody>
      <dsp:txXfrm>
        <a:off x="8230645" y="979461"/>
        <a:ext cx="1473065" cy="452106"/>
      </dsp:txXfrm>
    </dsp:sp>
    <dsp:sp modelId="{064385B9-10DE-4334-8AF0-686F7147966C}">
      <dsp:nvSpPr>
        <dsp:cNvPr id="0" name=""/>
        <dsp:cNvSpPr/>
      </dsp:nvSpPr>
      <dsp:spPr>
        <a:xfrm rot="184852">
          <a:off x="5686224" y="1722619"/>
          <a:ext cx="2547140" cy="19865"/>
        </a:xfrm>
        <a:custGeom>
          <a:avLst/>
          <a:gdLst/>
          <a:ahLst/>
          <a:cxnLst/>
          <a:rect l="0" t="0" r="0" b="0"/>
          <a:pathLst>
            <a:path>
              <a:moveTo>
                <a:pt x="0" y="9932"/>
              </a:moveTo>
              <a:lnTo>
                <a:pt x="2547140" y="993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sv-SE" sz="900" kern="1200"/>
        </a:p>
      </dsp:txBody>
      <dsp:txXfrm>
        <a:off x="6896116" y="1668874"/>
        <a:ext cx="127357" cy="127357"/>
      </dsp:txXfrm>
    </dsp:sp>
    <dsp:sp modelId="{795CF43D-316C-4B76-B58D-C121EE7C3460}">
      <dsp:nvSpPr>
        <dsp:cNvPr id="0" name=""/>
        <dsp:cNvSpPr/>
      </dsp:nvSpPr>
      <dsp:spPr>
        <a:xfrm>
          <a:off x="8231524" y="1560881"/>
          <a:ext cx="1501197" cy="480238"/>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hlinkClick xmlns:r="http://schemas.openxmlformats.org/officeDocument/2006/relationships" r:id="" action="ppaction://noaction"/>
            </a:rPr>
            <a:t>Samverkansgrupp</a:t>
          </a:r>
        </a:p>
        <a:p>
          <a:pPr marL="0" lvl="0" indent="0" algn="ctr" defTabSz="533400">
            <a:lnSpc>
              <a:spcPct val="90000"/>
            </a:lnSpc>
            <a:spcBef>
              <a:spcPct val="0"/>
            </a:spcBef>
            <a:spcAft>
              <a:spcPct val="35000"/>
            </a:spcAft>
            <a:buNone/>
          </a:pPr>
          <a:r>
            <a:rPr lang="sv-SE" sz="1200" kern="1200">
              <a:hlinkClick xmlns:r="http://schemas.openxmlformats.org/officeDocument/2006/relationships" r:id="" action="ppaction://noaction"/>
            </a:rPr>
            <a:t>Vuxenlivet</a:t>
          </a:r>
          <a:endParaRPr lang="sv-SE" sz="1200" kern="1200"/>
        </a:p>
      </dsp:txBody>
      <dsp:txXfrm>
        <a:off x="8245590" y="1574947"/>
        <a:ext cx="1473065" cy="452106"/>
      </dsp:txXfrm>
    </dsp:sp>
    <dsp:sp modelId="{41AD0AE8-5C01-4993-9F64-75A812D42A84}">
      <dsp:nvSpPr>
        <dsp:cNvPr id="0" name=""/>
        <dsp:cNvSpPr/>
      </dsp:nvSpPr>
      <dsp:spPr>
        <a:xfrm rot="957576">
          <a:off x="5636966" y="2018691"/>
          <a:ext cx="2651448" cy="19865"/>
        </a:xfrm>
        <a:custGeom>
          <a:avLst/>
          <a:gdLst/>
          <a:ahLst/>
          <a:cxnLst/>
          <a:rect l="0" t="0" r="0" b="0"/>
          <a:pathLst>
            <a:path>
              <a:moveTo>
                <a:pt x="0" y="9932"/>
              </a:moveTo>
              <a:lnTo>
                <a:pt x="2651448" y="993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sv-SE" sz="900" kern="1200"/>
        </a:p>
      </dsp:txBody>
      <dsp:txXfrm>
        <a:off x="6896404" y="1962338"/>
        <a:ext cx="132572" cy="132572"/>
      </dsp:txXfrm>
    </dsp:sp>
    <dsp:sp modelId="{6EB6AEC4-A2AD-458B-8F24-5C7759A68608}">
      <dsp:nvSpPr>
        <dsp:cNvPr id="0" name=""/>
        <dsp:cNvSpPr/>
      </dsp:nvSpPr>
      <dsp:spPr>
        <a:xfrm>
          <a:off x="8237315" y="2153025"/>
          <a:ext cx="1501197" cy="480238"/>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a:hlinkClick xmlns:r="http://schemas.openxmlformats.org/officeDocument/2006/relationships" r:id="" action="ppaction://noaction"/>
            </a:rPr>
            <a:t>Samverkansgrupp</a:t>
          </a:r>
        </a:p>
        <a:p>
          <a:pPr marL="0" lvl="0" indent="0" algn="ctr" defTabSz="533400">
            <a:lnSpc>
              <a:spcPct val="90000"/>
            </a:lnSpc>
            <a:spcBef>
              <a:spcPct val="0"/>
            </a:spcBef>
            <a:spcAft>
              <a:spcPct val="35000"/>
            </a:spcAft>
            <a:buNone/>
          </a:pPr>
          <a:r>
            <a:rPr lang="sv-SE" sz="1200" kern="1200">
              <a:hlinkClick xmlns:r="http://schemas.openxmlformats.org/officeDocument/2006/relationships" r:id="" action="ppaction://noaction"/>
            </a:rPr>
            <a:t>Äldrelivet</a:t>
          </a:r>
          <a:endParaRPr lang="sv-SE" sz="1200" kern="1200"/>
        </a:p>
      </dsp:txBody>
      <dsp:txXfrm>
        <a:off x="8251381" y="2167091"/>
        <a:ext cx="1473065" cy="45210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2-02-08T09:15:39.033"/>
    </inkml:context>
    <inkml:brush xml:id="br0">
      <inkml:brushProperty name="width" value="0.1" units="cm"/>
      <inkml:brushProperty name="height" value="0.1" units="cm"/>
      <inkml:brushProperty name="color" value="#E71224"/>
    </inkml:brush>
  </inkml:definitions>
  <inkml:trace contextRef="#ctx0" brushRef="#br0">13747 16287 16383 0 0,'0'-6'0'0'0,"0"-7"0"0"0,-5-2 0 0 0,-3-4 0 0 0,-5-4 0 0 0,0-4 0 0 0,-4 2 0 0 0,-5 0 0 0 0,-4-1 0 0 0,2-3 0 0 0,0 5 0 0 0,-3 0 0 0 0,-7 4 0 0 0,-9 5 0 0 0,-10 0 0 0 0,0-3 0 0 0,-10-5 0 0 0,-4 3 0 0 0,-9 3 0 0 0,-8 0 0 0 0,-7 2 0 0 0,-11-7 0 0 0,-11 0 0 0 0,-20 3 0 0 0,-17 5 0 0 0,-5 6 0 0 0,1 3 0 0 0,-14 3 0 0 0,5 2 0 0 0,7 0 0 0 0,8 1 0 0 0,22 0 0 0 0,17 0 0 0 0,14 0 0 0 0,19-1 0 0 0,15 0 0 0 0,14 0 0 0 0,8 0 0 0 0,5 0 0 0 0,3 0 0 0 0,1 0 0 0 0,-6 6 0 0 0,-14 1 0 0 0,-10 1 0 0 0,0-3 0 0 0,-2 0 0 0 0,4-3 0 0 0,-5 5 0 0 0,3 1 0 0 0,5 5 0 0 0,7 1 0 0 0,5-3 0 0 0,5-3 0 0 0,3-3 0 0 0,7 4 0 0 0,3 5 0 0 0,0 7 0 0 0,-2-1 0 0 0,4 9 0 0 0,1-2 0 0 0,3 1 0 0 0,5 6 0 0 0,-6 5 0 0 0,0 0 0 0 0,3-1 0 0 0,5 0 0 0 0,5-2 0 0 0,2-1 0 0 0,-2-1 0 0 0,-1 0 0 0 0,1 0 0 0 0,-3-1 0 0 0,-1 1 0 0 0,2-1 0 0 0,2 0 0 0 0,-3 1 0 0 0,0 5 0 0 0,2 2 0 0 0,2 0 0 0 0,-4-1 0 0 0,0-3 0 0 0,-3 5 0 0 0,-1 1 0 0 0,3-2 0 0 0,3-1 0 0 0,3-3 0 0 0,2-1 0 0 0,2-1 0 0 0,1-1 0 0 0,0-1 0 0 0,1 0 0 0 0,-1 0 0 0 0,1 1 0 0 0,-1-1 0 0 0,6-5 0 0 0,8-2 0 0 0,18 0 0 0 0,9 2 0 0 0,4-5 0 0 0,-6 1 0 0 0,-4-5 0 0 0,4 6 0 0 0,1 0 0 0 0,-1-6 0 0 0,-2-5 0 0 0,0-6 0 0 0,4 2 0 0 0,1 0 0 0 0,-1-3 0 0 0,-1 4 0 0 0,-3-1 0 0 0,-1-1 0 0 0,-1 3 0 0 0,-1 0 0 0 0,-1-3 0 0 0,6-2 0 0 0,2-3 0 0 0,0 4 0 0 0,-2 1 0 0 0,-2-2 0 0 0,-1-1 0 0 0,-1 3 0 0 0,-1 1 0 0 0,6-2 0 0 0,1-2 0 0 0,-1-2 0 0 0,-1-2 0 0 0,-1 5 0 0 0,-2 1 0 0 0,4-1 0 0 0,8-2 0 0 0,-5 5 0 0 0,-5 0 0 0 0,4-2 0 0 0,0-2 0 0 0,-2-2 0 0 0,5-2 0 0 0,-1-1 0 0 0,4 0 0 0 0,0-2 0 0 0,3 7 0 0 0,4 1 0 0 0,-1 0 0 0 0,-5-2 0 0 0,2-1 0 0 0,-3-1 0 0 0,-4-2 0 0 0,-3 0 0 0 0,2-1 0 0 0,0 0 0 0 0,-2-1 0 0 0,-1 1 0 0 0,-3 0 0 0 0,-2-1 0 0 0,-1 1 0 0 0,0 0 0 0 0,-1 0 0 0 0,1 0 0 0 0,-1 0 0 0 0,0 0 0 0 0,0-5 0 0 0,6-3 0 0 0,8-5 0 0 0,2 0 0 0 0,-3-4 0 0 0,-2 1 0 0 0,-4 3 0 0 0,-2-2 0 0 0,3 2 0 0 0,7 3 0 0 0,0-3 0 0 0,-2 1 0 0 0,-3 3 0 0 0,-3-3 0 0 0,2 0 0 0 0,1-3 0 0 0,4 1 0 0 0,0-3 0 0 0,-3 2 0 0 0,-2 2 0 0 0,-4 5 0 0 0,-1-3 0 0 0,-3 1 0 0 0,0 2 0 0 0,-1-4 0 0 0,0 1 0 0 0,-5-4 0 0 0,-3 1 0 0 0,1 3 0 0 0,2 3 0 0 0,-5-3 0 0 0,1 1 0 0 0,1-4 0 0 0,2-5 0 0 0,2-6 0 0 0,3-3 0 0 0,0 2 0 0 0,2 1 0 0 0,-6-2 0 0 0,-8-2 0 0 0,0 4 0 0 0,1-5 0 0 0,2-3 0 0 0,-1-7 0 0 0,-6-4 0 0 0,1 7 0 0 0,-3 4 0 0 0,-3 1 0 0 0,-4 1 0 0 0,2 0 0 0 0,1-1 0 0 0,-3 0 0 0 0,-1-1 0 0 0,-3 0 0 0 0,-1 0 0 0 0,-1-1 0 0 0,-1 0 0 0 0,-1 1 0 0 0,1-1 0 0 0,0 0 0 0 0,-1 1 0 0 0,1-1 0 0 0,-6 0 0 0 0,-7-5 0 0 0,-8 4 0 0 0,0 1 0 0 0,-1 2 0 0 0,-4 0 0 0 0,3 0 0 0 0,-1 6 0 0 0,5 0 0 0 0,-1 6 0 0 0,-8 6 0 0 0,0 5 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CE811A-67EB-4BB8-A231-CBF382D79ED9}" type="datetimeFigureOut">
              <a:rPr lang="sv-SE" smtClean="0"/>
              <a:t>2022-02-10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13EED9-B829-40B4-9B88-BC42BA0C8876}" type="slidenum">
              <a:rPr lang="sv-SE" smtClean="0"/>
              <a:t>‹#›</a:t>
            </a:fld>
            <a:endParaRPr lang="sv-SE"/>
          </a:p>
        </p:txBody>
      </p:sp>
    </p:spTree>
    <p:extLst>
      <p:ext uri="{BB962C8B-B14F-4D97-AF65-F5344CB8AC3E}">
        <p14:creationId xmlns:p14="http://schemas.microsoft.com/office/powerpoint/2010/main" val="409341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regionvarmland.se/konsekvensanalyscovid"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Information: </a:t>
            </a:r>
            <a:r>
              <a:rPr lang="sv-SE" dirty="0" err="1"/>
              <a:t>änds</a:t>
            </a:r>
            <a:r>
              <a:rPr lang="sv-SE" dirty="0"/>
              <a:t> från CCC och kommer finnas på </a:t>
            </a:r>
            <a:r>
              <a:rPr lang="sv-SE" dirty="0" err="1"/>
              <a:t>RKPH´s</a:t>
            </a:r>
            <a:r>
              <a:rPr lang="sv-SE" dirty="0"/>
              <a:t> sida på vårdgivarwebben. Vi kan även lägga upp de bildspel som visas idag här. </a:t>
            </a:r>
          </a:p>
          <a:p>
            <a:r>
              <a:rPr lang="sv-SE" dirty="0" err="1"/>
              <a:t>Menti</a:t>
            </a:r>
            <a:r>
              <a:rPr lang="sv-SE" dirty="0"/>
              <a:t> kommer att finnas som möjlighet att skicka in frågor till oss för att lyfta i </a:t>
            </a:r>
            <a:r>
              <a:rPr lang="sv-SE" dirty="0" err="1"/>
              <a:t>planelsamtalet</a:t>
            </a:r>
            <a:r>
              <a:rPr lang="sv-SE" dirty="0"/>
              <a:t>.</a:t>
            </a:r>
          </a:p>
        </p:txBody>
      </p:sp>
      <p:sp>
        <p:nvSpPr>
          <p:cNvPr id="4" name="Platshållare för bildnummer 3"/>
          <p:cNvSpPr>
            <a:spLocks noGrp="1"/>
          </p:cNvSpPr>
          <p:nvPr>
            <p:ph type="sldNum" sz="quarter" idx="5"/>
          </p:nvPr>
        </p:nvSpPr>
        <p:spPr/>
        <p:txBody>
          <a:bodyPr/>
          <a:lstStyle/>
          <a:p>
            <a:fld id="{8B13EED9-B829-40B4-9B88-BC42BA0C8876}" type="slidenum">
              <a:rPr lang="sv-SE" smtClean="0"/>
              <a:t>1</a:t>
            </a:fld>
            <a:endParaRPr lang="sv-SE"/>
          </a:p>
        </p:txBody>
      </p:sp>
    </p:spTree>
    <p:extLst>
      <p:ext uri="{BB962C8B-B14F-4D97-AF65-F5344CB8AC3E}">
        <p14:creationId xmlns:p14="http://schemas.microsoft.com/office/powerpoint/2010/main" val="2204765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Påverkansfaktorer som blivit mer påtagliga under pandemin är upplevd ensamhet. </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Myndigheten för delaktighet (MFD) lyfter att levnadssituationen för personer med funktionsnedsättning skiljer sig från befolkningen i stort och att dessa ojämlikheter försvårat för människor att kunna hantera konsekvenserna av pandemin. Personer med funktionsnedsättning skall också nämnas som en grupp som fått ökad risk under pandemin.</a:t>
            </a:r>
          </a:p>
          <a:p>
            <a:endParaRPr lang="sv-SE" dirty="0"/>
          </a:p>
        </p:txBody>
      </p:sp>
      <p:sp>
        <p:nvSpPr>
          <p:cNvPr id="4" name="Platshållare för bildnummer 3"/>
          <p:cNvSpPr>
            <a:spLocks noGrp="1"/>
          </p:cNvSpPr>
          <p:nvPr>
            <p:ph type="sldNum" sz="quarter" idx="5"/>
          </p:nvPr>
        </p:nvSpPr>
        <p:spPr/>
        <p:txBody>
          <a:bodyPr/>
          <a:lstStyle/>
          <a:p>
            <a:fld id="{8B13EED9-B829-40B4-9B88-BC42BA0C8876}" type="slidenum">
              <a:rPr lang="sv-SE" smtClean="0"/>
              <a:t>10</a:t>
            </a:fld>
            <a:endParaRPr lang="sv-SE"/>
          </a:p>
        </p:txBody>
      </p:sp>
    </p:spTree>
    <p:extLst>
      <p:ext uri="{BB962C8B-B14F-4D97-AF65-F5344CB8AC3E}">
        <p14:creationId xmlns:p14="http://schemas.microsoft.com/office/powerpoint/2010/main" val="15764214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latin typeface="Helvetica" pitchFamily="2" charset="0"/>
              </a:rPr>
              <a:t>. </a:t>
            </a:r>
            <a:r>
              <a:rPr lang="sv-SE" sz="1200" dirty="0"/>
              <a:t>Detta är sannolikt personer som redan innan pandemin haft en ansträngd ekonomisk</a:t>
            </a:r>
          </a:p>
          <a:p>
            <a:r>
              <a:rPr lang="sv-SE" sz="1200" dirty="0"/>
              <a:t>situation, men där pandemin inneburit en ytterligare påfrestning. </a:t>
            </a:r>
            <a:r>
              <a:rPr lang="sv-SE" sz="1200" dirty="0">
                <a:latin typeface="Helvetica" pitchFamily="2" charset="0"/>
              </a:rPr>
              <a:t>Flera aktörer i Länsstyrelsens nätverk har använt termen ”nya fattiga” i sammanhanget att fler individer söker hjälp av framför allt civilsamhället</a:t>
            </a:r>
            <a:endParaRPr lang="sv-SE" dirty="0"/>
          </a:p>
        </p:txBody>
      </p:sp>
      <p:sp>
        <p:nvSpPr>
          <p:cNvPr id="4" name="Platshållare för bildnummer 3"/>
          <p:cNvSpPr>
            <a:spLocks noGrp="1"/>
          </p:cNvSpPr>
          <p:nvPr>
            <p:ph type="sldNum" sz="quarter" idx="5"/>
          </p:nvPr>
        </p:nvSpPr>
        <p:spPr/>
        <p:txBody>
          <a:bodyPr/>
          <a:lstStyle/>
          <a:p>
            <a:fld id="{8B13EED9-B829-40B4-9B88-BC42BA0C8876}" type="slidenum">
              <a:rPr lang="sv-SE" smtClean="0"/>
              <a:t>11</a:t>
            </a:fld>
            <a:endParaRPr lang="sv-SE"/>
          </a:p>
        </p:txBody>
      </p:sp>
    </p:spTree>
    <p:extLst>
      <p:ext uri="{BB962C8B-B14F-4D97-AF65-F5344CB8AC3E}">
        <p14:creationId xmlns:p14="http://schemas.microsoft.com/office/powerpoint/2010/main" val="8441390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Pandemin har påverkar på många plan för fler som tidigare inte varit speciellt utsatta grupper. </a:t>
            </a:r>
          </a:p>
          <a:p>
            <a:endParaRPr lang="sv-SE" dirty="0"/>
          </a:p>
          <a:p>
            <a:r>
              <a:rPr lang="sv-SE" dirty="0"/>
              <a:t>. </a:t>
            </a:r>
          </a:p>
        </p:txBody>
      </p:sp>
      <p:sp>
        <p:nvSpPr>
          <p:cNvPr id="4" name="Platshållare för bildnummer 3"/>
          <p:cNvSpPr>
            <a:spLocks noGrp="1"/>
          </p:cNvSpPr>
          <p:nvPr>
            <p:ph type="sldNum" sz="quarter" idx="5"/>
          </p:nvPr>
        </p:nvSpPr>
        <p:spPr/>
        <p:txBody>
          <a:bodyPr/>
          <a:lstStyle/>
          <a:p>
            <a:fld id="{8B13EED9-B829-40B4-9B88-BC42BA0C8876}" type="slidenum">
              <a:rPr lang="sv-SE" smtClean="0"/>
              <a:t>12</a:t>
            </a:fld>
            <a:endParaRPr lang="sv-SE"/>
          </a:p>
        </p:txBody>
      </p:sp>
    </p:spTree>
    <p:extLst>
      <p:ext uri="{BB962C8B-B14F-4D97-AF65-F5344CB8AC3E}">
        <p14:creationId xmlns:p14="http://schemas.microsoft.com/office/powerpoint/2010/main" val="40908222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påverkan som redan finns för utsatta grupper i befolkningen och de som tillkommit </a:t>
            </a:r>
            <a:r>
              <a:rPr lang="sv-SE" dirty="0" err="1"/>
              <a:t>pga</a:t>
            </a:r>
            <a:r>
              <a:rPr lang="sv-SE" dirty="0"/>
              <a:t> pandemin gör att  vi behöver vara uppmärksamma och fortsätta jobba för att tidigt främja och förebygga det som pandemin påverkat, liksom medvetenhet om de områden som gäller just det digitala utanförskapet, ekonomiska aspekter försämrade möjligheter att få anstånd m.m. försämras.</a:t>
            </a:r>
          </a:p>
        </p:txBody>
      </p:sp>
      <p:sp>
        <p:nvSpPr>
          <p:cNvPr id="4" name="Platshållare för bildnummer 3"/>
          <p:cNvSpPr>
            <a:spLocks noGrp="1"/>
          </p:cNvSpPr>
          <p:nvPr>
            <p:ph type="sldNum" sz="quarter" idx="5"/>
          </p:nvPr>
        </p:nvSpPr>
        <p:spPr/>
        <p:txBody>
          <a:bodyPr/>
          <a:lstStyle/>
          <a:p>
            <a:fld id="{8B13EED9-B829-40B4-9B88-BC42BA0C8876}" type="slidenum">
              <a:rPr lang="sv-SE" smtClean="0"/>
              <a:t>13</a:t>
            </a:fld>
            <a:endParaRPr lang="sv-SE"/>
          </a:p>
        </p:txBody>
      </p:sp>
    </p:spTree>
    <p:extLst>
      <p:ext uri="{BB962C8B-B14F-4D97-AF65-F5344CB8AC3E}">
        <p14:creationId xmlns:p14="http://schemas.microsoft.com/office/powerpoint/2010/main" val="12052185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0" i="0" u="none" strike="noStrike" dirty="0">
                <a:solidFill>
                  <a:srgbClr val="000000"/>
                </a:solidFill>
                <a:effectLst/>
                <a:latin typeface="Calibri" panose="020F0502020204030204" pitchFamily="34" charset="0"/>
              </a:rPr>
              <a:t>Plan för god psykisk hälsa i Värmland ska vara ett stöd för oss i vårt gemensamma arbete framåt. Planen i sin helhet kan ni hitta via länken som syns här.</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sv-SE" sz="1800" b="0" i="0" u="none" strike="noStrike" dirty="0">
                <a:solidFill>
                  <a:srgbClr val="000000"/>
                </a:solidFill>
                <a:effectLst/>
                <a:latin typeface="Calibri" panose="020F0502020204030204" pitchFamily="34" charset="0"/>
              </a:rPr>
              <a:t>Några delar i planen har bedömts som viktiga när dialoger har förts i länet. </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sv-SE" sz="1800" b="0" i="0" u="none" strike="noStrike" dirty="0">
                <a:solidFill>
                  <a:srgbClr val="000000"/>
                </a:solidFill>
                <a:effectLst/>
                <a:latin typeface="Calibri" panose="020F0502020204030204" pitchFamily="34" charset="0"/>
              </a:rPr>
              <a:t>Där är brukarmedverkan ett område som ni kommer att få höra mer om i dag. </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sv-SE" sz="1800" b="0" i="0" u="none" strike="noStrike" dirty="0">
                <a:solidFill>
                  <a:srgbClr val="000000"/>
                </a:solidFill>
                <a:effectLst/>
                <a:latin typeface="Calibri" panose="020F0502020204030204" pitchFamily="34" charset="0"/>
              </a:rPr>
              <a:t>Samverkan kring personer med samsjuklighet där definitionen är personer med skadligt bruk eller beroende som också vårdats för en annan psykiatrisk diagnos.</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sv-SE" sz="1800" b="0" i="0" u="none" strike="noStrike" dirty="0">
                <a:solidFill>
                  <a:srgbClr val="000000"/>
                </a:solidFill>
                <a:effectLst/>
                <a:latin typeface="Calibri" panose="020F0502020204030204" pitchFamily="34" charset="0"/>
              </a:rPr>
              <a:t>Suicidprevention</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sv-SE" sz="1800" b="0" i="0" u="none" strike="noStrike" dirty="0">
                <a:solidFill>
                  <a:srgbClr val="000000"/>
                </a:solidFill>
                <a:effectLst/>
                <a:latin typeface="Calibri" panose="020F0502020204030204" pitchFamily="34" charset="0"/>
              </a:rPr>
              <a:t>Främjande och förebyggande insatser för barn och unga där det nyligen lades fram ett betänkande som handlar om sammanhållen god och nära vård för barn och unga.</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sv-SE" dirty="0"/>
          </a:p>
        </p:txBody>
      </p:sp>
      <p:sp>
        <p:nvSpPr>
          <p:cNvPr id="4" name="Platshållare för bildnummer 3"/>
          <p:cNvSpPr>
            <a:spLocks noGrp="1"/>
          </p:cNvSpPr>
          <p:nvPr>
            <p:ph type="sldNum" sz="quarter" idx="5"/>
          </p:nvPr>
        </p:nvSpPr>
        <p:spPr/>
        <p:txBody>
          <a:bodyPr/>
          <a:lstStyle/>
          <a:p>
            <a:fld id="{8B13EED9-B829-40B4-9B88-BC42BA0C8876}" type="slidenum">
              <a:rPr lang="sv-SE" smtClean="0"/>
              <a:t>14</a:t>
            </a:fld>
            <a:endParaRPr lang="sv-SE"/>
          </a:p>
        </p:txBody>
      </p:sp>
    </p:spTree>
    <p:extLst>
      <p:ext uri="{BB962C8B-B14F-4D97-AF65-F5344CB8AC3E}">
        <p14:creationId xmlns:p14="http://schemas.microsoft.com/office/powerpoint/2010/main" val="1337833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Vi </a:t>
            </a:r>
            <a:r>
              <a:rPr lang="en-US" sz="1800" b="0" i="0" u="none" strike="noStrike" dirty="0" err="1">
                <a:solidFill>
                  <a:srgbClr val="000000"/>
                </a:solidFill>
                <a:effectLst/>
                <a:latin typeface="Calibri" panose="020F0502020204030204" pitchFamily="34" charset="0"/>
              </a:rPr>
              <a:t>har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en</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gemensam</a:t>
            </a:r>
            <a:r>
              <a:rPr lang="en-US" sz="1800" b="0" i="0" u="none" strike="noStrike" dirty="0">
                <a:solidFill>
                  <a:srgbClr val="000000"/>
                </a:solidFill>
                <a:effectLst/>
                <a:latin typeface="Calibri" panose="020F0502020204030204" pitchFamily="34" charset="0"/>
              </a:rPr>
              <a:t> plan för god </a:t>
            </a:r>
            <a:r>
              <a:rPr lang="en-US" sz="1800" b="0" i="0" u="none" strike="noStrike" dirty="0" err="1">
                <a:solidFill>
                  <a:srgbClr val="000000"/>
                </a:solidFill>
                <a:effectLst/>
                <a:latin typeface="Calibri" panose="020F0502020204030204" pitchFamily="34" charset="0"/>
              </a:rPr>
              <a:t>Psykisk</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hälsa</a:t>
            </a:r>
            <a:r>
              <a:rPr lang="en-US" sz="1800" b="0" i="0" u="none" strike="noStrike" dirty="0">
                <a:solidFill>
                  <a:srgbClr val="000000"/>
                </a:solidFill>
                <a:effectLst/>
                <a:latin typeface="Calibri" panose="020F0502020204030204" pitchFamily="34" charset="0"/>
              </a:rPr>
              <a:t> I Värmland </a:t>
            </a:r>
            <a:r>
              <a:rPr lang="en-US" sz="1800" b="0" i="0" u="none" strike="noStrike" dirty="0" err="1">
                <a:solidFill>
                  <a:srgbClr val="000000"/>
                </a:solidFill>
                <a:effectLst/>
                <a:latin typeface="Calibri" panose="020F0502020204030204" pitchFamily="34" charset="0"/>
              </a:rPr>
              <a:t>som</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identifierat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utmaningar</a:t>
            </a:r>
            <a:r>
              <a:rPr lang="en-US" sz="1800" b="0" i="0" u="none" strike="noStrike" dirty="0">
                <a:solidFill>
                  <a:srgbClr val="000000"/>
                </a:solidFill>
                <a:effectLst/>
                <a:latin typeface="Calibri" panose="020F0502020204030204" pitchFamily="34" charset="0"/>
              </a:rPr>
              <a:t> och </a:t>
            </a:r>
            <a:r>
              <a:rPr lang="en-US" sz="1800" b="0" i="0" u="none" strike="noStrike" dirty="0" err="1">
                <a:solidFill>
                  <a:srgbClr val="000000"/>
                </a:solidFill>
                <a:effectLst/>
                <a:latin typeface="Calibri" panose="020F0502020204030204" pitchFamily="34" charset="0"/>
              </a:rPr>
              <a:t>behov</a:t>
            </a:r>
            <a:r>
              <a:rPr lang="en-US" sz="1800" b="0" i="0" u="none" strike="noStrike" dirty="0">
                <a:solidFill>
                  <a:srgbClr val="000000"/>
                </a:solidFill>
                <a:effectLst/>
                <a:latin typeface="Calibri" panose="020F0502020204030204" pitchFamily="34" charset="0"/>
              </a:rPr>
              <a:t> och </a:t>
            </a:r>
            <a:r>
              <a:rPr lang="en-US" sz="1800" b="0" i="0" u="none" strike="noStrike" dirty="0" err="1">
                <a:solidFill>
                  <a:srgbClr val="000000"/>
                </a:solidFill>
                <a:effectLst/>
                <a:latin typeface="Calibri" panose="020F0502020204030204" pitchFamily="34" charset="0"/>
              </a:rPr>
              <a:t>strategiska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inriktningar</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Arial" panose="020B0604020202020204" pitchFamily="34" charset="0"/>
            </a:endParaRPr>
          </a:p>
          <a:p>
            <a:pPr algn="l" rtl="0" fontAlgn="base"/>
            <a:r>
              <a:rPr lang="en-US" sz="1800" b="0" i="0" u="none" strike="noStrike" dirty="0" err="1">
                <a:solidFill>
                  <a:srgbClr val="000000"/>
                </a:solidFill>
                <a:effectLst/>
                <a:latin typeface="Calibri" panose="020F0502020204030204" pitchFamily="34" charset="0"/>
              </a:rPr>
              <a:t>Hur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får</a:t>
            </a:r>
            <a:r>
              <a:rPr lang="en-US" sz="1800" b="0" i="0" u="none" strike="noStrike" dirty="0">
                <a:solidFill>
                  <a:srgbClr val="000000"/>
                </a:solidFill>
                <a:effectLst/>
                <a:latin typeface="Calibri" panose="020F0502020204030204" pitchFamily="34" charset="0"/>
              </a:rPr>
              <a:t> vi </a:t>
            </a:r>
            <a:r>
              <a:rPr lang="en-US" sz="1800" b="0" i="0" u="none" strike="noStrike" dirty="0" err="1">
                <a:solidFill>
                  <a:srgbClr val="000000"/>
                </a:solidFill>
                <a:effectLst/>
                <a:latin typeface="Calibri" panose="020F0502020204030204" pitchFamily="34" charset="0"/>
              </a:rPr>
              <a:t>då</a:t>
            </a:r>
            <a:r>
              <a:rPr lang="en-US" sz="1800" b="0" i="0" u="none" strike="noStrike" dirty="0">
                <a:solidFill>
                  <a:srgbClr val="000000"/>
                </a:solidFill>
                <a:effectLst/>
                <a:latin typeface="Calibri" panose="020F0502020204030204" pitchFamily="34" charset="0"/>
              </a:rPr>
              <a:t> saker </a:t>
            </a:r>
            <a:r>
              <a:rPr lang="en-US" sz="1800" b="0" i="0" u="none" strike="noStrike" dirty="0" err="1">
                <a:solidFill>
                  <a:srgbClr val="000000"/>
                </a:solidFill>
                <a:effectLst/>
                <a:latin typeface="Calibri" panose="020F0502020204030204" pitchFamily="34" charset="0"/>
              </a:rPr>
              <a:t>att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hända</a:t>
            </a:r>
            <a:r>
              <a:rPr lang="en-US" sz="1800" b="0" i="0" u="none" strike="noStrike" dirty="0">
                <a:solidFill>
                  <a:srgbClr val="000000"/>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Arial" panose="020B0604020202020204" pitchFamily="34" charset="0"/>
            </a:endParaRPr>
          </a:p>
          <a:p>
            <a:pPr algn="l" rtl="0" fontAlgn="base"/>
            <a:r>
              <a:rPr lang="en-US" sz="1800" b="0" i="0" u="none" strike="noStrike" dirty="0" err="1">
                <a:solidFill>
                  <a:srgbClr val="000000"/>
                </a:solidFill>
                <a:effectLst/>
                <a:latin typeface="Calibri" panose="020F0502020204030204" pitchFamily="34" charset="0"/>
              </a:rPr>
              <a:t>Så</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här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har</a:t>
            </a:r>
            <a:r>
              <a:rPr lang="en-US" sz="1800" b="0" i="0" u="none" strike="noStrike" dirty="0">
                <a:solidFill>
                  <a:srgbClr val="000000"/>
                </a:solidFill>
                <a:effectLst/>
                <a:latin typeface="Calibri" panose="020F0502020204030204" pitchFamily="34" charset="0"/>
              </a:rPr>
              <a:t> vi </a:t>
            </a:r>
            <a:r>
              <a:rPr lang="en-US" sz="1800" b="0" i="0" u="none" strike="noStrike" dirty="0" err="1">
                <a:solidFill>
                  <a:srgbClr val="000000"/>
                </a:solidFill>
                <a:effectLst/>
                <a:latin typeface="Calibri" panose="020F0502020204030204" pitchFamily="34" charset="0"/>
              </a:rPr>
              <a:t>tänkt</a:t>
            </a:r>
            <a:r>
              <a:rPr lang="en-US" sz="1800" b="0" i="0" u="none" strike="noStrike" dirty="0">
                <a:solidFill>
                  <a:srgbClr val="000000"/>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De </a:t>
            </a:r>
            <a:r>
              <a:rPr lang="en-US" sz="1800" b="0" i="0" u="none" strike="noStrike" dirty="0" err="1">
                <a:solidFill>
                  <a:srgbClr val="000000"/>
                </a:solidFill>
                <a:effectLst/>
                <a:latin typeface="Calibri" panose="020F0502020204030204" pitchFamily="34" charset="0"/>
              </a:rPr>
              <a:t>insatsområden</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som</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finns</a:t>
            </a:r>
            <a:r>
              <a:rPr lang="en-US" sz="1800" b="0" i="0" u="none" strike="noStrike" dirty="0">
                <a:solidFill>
                  <a:srgbClr val="000000"/>
                </a:solidFill>
                <a:effectLst/>
                <a:latin typeface="Calibri" panose="020F0502020204030204" pitchFamily="34" charset="0"/>
              </a:rPr>
              <a:t> I </a:t>
            </a:r>
            <a:r>
              <a:rPr lang="en-US" sz="1800" b="0" i="0" u="none" strike="noStrike" dirty="0" err="1">
                <a:solidFill>
                  <a:srgbClr val="000000"/>
                </a:solidFill>
                <a:effectLst/>
                <a:latin typeface="Calibri" panose="020F0502020204030204" pitchFamily="34" charset="0"/>
              </a:rPr>
              <a:t>planen</a:t>
            </a:r>
            <a:r>
              <a:rPr lang="en-US" sz="1800" b="0" i="0" u="none" strike="noStrike" dirty="0">
                <a:solidFill>
                  <a:srgbClr val="000000"/>
                </a:solidFill>
                <a:effectLst/>
                <a:latin typeface="Calibri" panose="020F0502020204030204" pitchFamily="34" charset="0"/>
              </a:rPr>
              <a:t> ska </a:t>
            </a:r>
            <a:r>
              <a:rPr lang="en-US" sz="1800" b="0" i="0" u="none" strike="noStrike" dirty="0" err="1">
                <a:solidFill>
                  <a:srgbClr val="000000"/>
                </a:solidFill>
                <a:effectLst/>
                <a:latin typeface="Calibri" panose="020F0502020204030204" pitchFamily="34" charset="0"/>
              </a:rPr>
              <a:t>vara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ett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stöd</a:t>
            </a:r>
            <a:r>
              <a:rPr lang="en-US" sz="1800" b="0" i="0" u="none" strike="noStrike" dirty="0">
                <a:solidFill>
                  <a:srgbClr val="000000"/>
                </a:solidFill>
                <a:effectLst/>
                <a:latin typeface="Calibri" panose="020F0502020204030204" pitchFamily="34" charset="0"/>
              </a:rPr>
              <a:t> för </a:t>
            </a:r>
            <a:r>
              <a:rPr lang="en-US" sz="1800" b="0" i="0" u="none" strike="noStrike" dirty="0" err="1">
                <a:solidFill>
                  <a:srgbClr val="000000"/>
                </a:solidFill>
                <a:effectLst/>
                <a:latin typeface="Calibri" panose="020F0502020204030204" pitchFamily="34" charset="0"/>
              </a:rPr>
              <a:t>kommuner</a:t>
            </a:r>
            <a:r>
              <a:rPr lang="en-US" sz="1800" b="0" i="0" u="none" strike="noStrike" dirty="0">
                <a:solidFill>
                  <a:srgbClr val="000000"/>
                </a:solidFill>
                <a:effectLst/>
                <a:latin typeface="Calibri" panose="020F0502020204030204" pitchFamily="34" charset="0"/>
              </a:rPr>
              <a:t> och </a:t>
            </a:r>
            <a:r>
              <a:rPr lang="en-US" sz="1800" b="0" i="0" u="none" strike="noStrike" dirty="0" err="1">
                <a:solidFill>
                  <a:srgbClr val="000000"/>
                </a:solidFill>
                <a:effectLst/>
                <a:latin typeface="Calibri" panose="020F0502020204030204" pitchFamily="34" charset="0"/>
              </a:rPr>
              <a:t>regionens</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verksamheter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att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genomföra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aktiviteter</a:t>
            </a:r>
            <a:r>
              <a:rPr lang="en-US" sz="1800" b="0" i="0" u="none" strike="noStrike" dirty="0">
                <a:solidFill>
                  <a:srgbClr val="000000"/>
                </a:solidFill>
                <a:effectLst/>
                <a:latin typeface="Calibri" panose="020F0502020204030204" pitchFamily="34" charset="0"/>
              </a:rPr>
              <a:t> I </a:t>
            </a:r>
            <a:r>
              <a:rPr lang="en-US" sz="1800" b="0" i="0" u="none" strike="noStrike" dirty="0" err="1">
                <a:solidFill>
                  <a:srgbClr val="000000"/>
                </a:solidFill>
                <a:effectLst/>
                <a:latin typeface="Calibri" panose="020F0502020204030204" pitchFamily="34" charset="0"/>
              </a:rPr>
              <a:t>denna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riktning</a:t>
            </a:r>
            <a:r>
              <a:rPr lang="en-US" sz="1800" b="0" i="0" u="none" strike="noStrike" dirty="0">
                <a:solidFill>
                  <a:srgbClr val="000000"/>
                </a:solidFill>
                <a:effectLst/>
                <a:latin typeface="Calibri" panose="020F0502020204030204" pitchFamily="34" charset="0"/>
              </a:rPr>
              <a:t>. </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err="1">
                <a:solidFill>
                  <a:srgbClr val="000000"/>
                </a:solidFill>
                <a:effectLst/>
                <a:latin typeface="Calibri" panose="020F0502020204030204" pitchFamily="34" charset="0"/>
              </a:rPr>
              <a:t>Arbetet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måste</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följas</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upp</a:t>
            </a:r>
            <a:r>
              <a:rPr lang="en-US" sz="1800" b="0" i="0" u="none" strike="noStrike" dirty="0">
                <a:solidFill>
                  <a:srgbClr val="000000"/>
                </a:solidFill>
                <a:effectLst/>
                <a:latin typeface="Calibri" panose="020F0502020204030204" pitchFamily="34" charset="0"/>
              </a:rPr>
              <a:t> för </a:t>
            </a:r>
            <a:r>
              <a:rPr lang="en-US" sz="1800" b="0" i="0" u="none" strike="noStrike" dirty="0" err="1">
                <a:solidFill>
                  <a:srgbClr val="000000"/>
                </a:solidFill>
                <a:effectLst/>
                <a:latin typeface="Calibri" panose="020F0502020204030204" pitchFamily="34" charset="0"/>
              </a:rPr>
              <a:t>att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bedöma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resultatet</a:t>
            </a:r>
            <a:r>
              <a:rPr lang="en-US" sz="1800" b="0" i="0" u="none" strike="noStrike" dirty="0">
                <a:solidFill>
                  <a:srgbClr val="000000"/>
                </a:solidFill>
                <a:effectLst/>
                <a:latin typeface="Calibri" panose="020F0502020204030204" pitchFamily="34" charset="0"/>
              </a:rPr>
              <a:t> och </a:t>
            </a:r>
            <a:r>
              <a:rPr lang="en-US" sz="1800" b="0" i="0" u="none" strike="noStrike" dirty="0" err="1">
                <a:solidFill>
                  <a:srgbClr val="000000"/>
                </a:solidFill>
                <a:effectLst/>
                <a:latin typeface="Calibri" panose="020F0502020204030204" pitchFamily="34" charset="0"/>
              </a:rPr>
              <a:t>effekter</a:t>
            </a:r>
            <a:r>
              <a:rPr lang="en-US" sz="1800" b="0" i="0" u="none" strike="noStrike" dirty="0">
                <a:solidFill>
                  <a:srgbClr val="000000"/>
                </a:solidFill>
                <a:effectLst/>
                <a:latin typeface="Calibri" panose="020F0502020204030204" pitchFamily="34" charset="0"/>
              </a:rPr>
              <a:t> av </a:t>
            </a:r>
            <a:r>
              <a:rPr lang="en-US" sz="1800" b="0" i="0" u="none" strike="noStrike" dirty="0" err="1">
                <a:solidFill>
                  <a:srgbClr val="000000"/>
                </a:solidFill>
                <a:effectLst/>
                <a:latin typeface="Calibri" panose="020F0502020204030204" pitchFamily="34" charset="0"/>
              </a:rPr>
              <a:t>arbetet</a:t>
            </a:r>
            <a:r>
              <a:rPr lang="en-US" sz="1800" b="0" i="0" u="none" strike="noStrike" dirty="0">
                <a:solidFill>
                  <a:srgbClr val="000000"/>
                </a:solidFill>
                <a:effectLst/>
                <a:latin typeface="Calibri" panose="020F0502020204030204" pitchFamily="34" charset="0"/>
              </a:rPr>
              <a:t> I </a:t>
            </a:r>
            <a:r>
              <a:rPr lang="en-US" sz="1800" b="0" i="0" u="none" strike="noStrike" dirty="0" err="1">
                <a:solidFill>
                  <a:srgbClr val="000000"/>
                </a:solidFill>
                <a:effectLst/>
                <a:latin typeface="Calibri" panose="020F0502020204030204" pitchFamily="34" charset="0"/>
              </a:rPr>
              <a:t>förhållande</a:t>
            </a:r>
            <a:r>
              <a:rPr lang="en-US" sz="1800" b="0" i="0" u="none" strike="noStrike" dirty="0">
                <a:solidFill>
                  <a:srgbClr val="000000"/>
                </a:solidFill>
                <a:effectLst/>
                <a:latin typeface="Calibri" panose="020F0502020204030204" pitchFamily="34" charset="0"/>
              </a:rPr>
              <a:t> till de </a:t>
            </a:r>
            <a:r>
              <a:rPr lang="en-US" sz="1800" b="0" i="0" u="none" strike="noStrike" dirty="0" err="1">
                <a:solidFill>
                  <a:srgbClr val="000000"/>
                </a:solidFill>
                <a:effectLst/>
                <a:latin typeface="Calibri" panose="020F0502020204030204" pitchFamily="34" charset="0"/>
              </a:rPr>
              <a:t>målbilder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som</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finns</a:t>
            </a:r>
            <a:r>
              <a:rPr lang="en-US" sz="1800" b="0" i="0" u="none" strike="noStrike" dirty="0">
                <a:solidFill>
                  <a:srgbClr val="000000"/>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r>
              <a:rPr lang="en-US" sz="1800" b="0" i="0" dirty="0">
                <a:solidFill>
                  <a:srgbClr val="444444"/>
                </a:solidFill>
                <a:effectLst/>
                <a:latin typeface="Calibri" panose="020F0502020204030204" pitchFamily="34" charset="0"/>
              </a:rPr>
              <a:t>​</a:t>
            </a:r>
            <a:endParaRPr lang="en-US" b="0" i="0" dirty="0">
              <a:solidFill>
                <a:srgbClr val="444444"/>
              </a:solidFill>
              <a:effectLst/>
              <a:latin typeface="Arial" panose="020B0604020202020204" pitchFamily="34" charset="0"/>
            </a:endParaRPr>
          </a:p>
          <a:p>
            <a:pPr algn="l" rtl="0" fontAlgn="base"/>
            <a:r>
              <a:rPr lang="en-US" sz="1800" b="0" i="0" u="none" strike="noStrike" dirty="0" err="1">
                <a:solidFill>
                  <a:srgbClr val="000000"/>
                </a:solidFill>
                <a:effectLst/>
                <a:latin typeface="Calibri" panose="020F0502020204030204" pitchFamily="34" charset="0"/>
              </a:rPr>
              <a:t>Samordningsgruppen</a:t>
            </a:r>
            <a:r>
              <a:rPr lang="en-US" sz="1800" b="0" i="0" u="none" strike="noStrike" dirty="0">
                <a:solidFill>
                  <a:srgbClr val="000000"/>
                </a:solidFill>
                <a:effectLst/>
                <a:latin typeface="Calibri" panose="020F0502020204030204" pitchFamily="34" charset="0"/>
              </a:rPr>
              <a:t> RKPH </a:t>
            </a:r>
            <a:r>
              <a:rPr lang="en-US" sz="1800" b="0" i="0" u="none" strike="noStrike" dirty="0" err="1">
                <a:solidFill>
                  <a:srgbClr val="000000"/>
                </a:solidFill>
                <a:effectLst/>
                <a:latin typeface="Calibri" panose="020F0502020204030204" pitchFamily="34" charset="0"/>
              </a:rPr>
              <a:t>har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en</a:t>
            </a:r>
            <a:r>
              <a:rPr lang="en-US" sz="1800" b="0" i="0" u="none" strike="noStrike" dirty="0">
                <a:solidFill>
                  <a:srgbClr val="000000"/>
                </a:solidFill>
                <a:effectLst/>
                <a:latin typeface="Calibri" panose="020F0502020204030204" pitchFamily="34" charset="0"/>
              </a:rPr>
              <a:t> ambition </a:t>
            </a:r>
            <a:r>
              <a:rPr lang="en-US" sz="1800" b="0" i="0" u="none" strike="noStrike" dirty="0" err="1">
                <a:solidFill>
                  <a:srgbClr val="000000"/>
                </a:solidFill>
                <a:effectLst/>
                <a:latin typeface="Calibri" panose="020F0502020204030204" pitchFamily="34" charset="0"/>
              </a:rPr>
              <a:t>att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ge</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förutsättningar</a:t>
            </a:r>
            <a:r>
              <a:rPr lang="en-US" sz="1800" b="0" i="0" u="none" strike="noStrike" dirty="0">
                <a:solidFill>
                  <a:srgbClr val="000000"/>
                </a:solidFill>
                <a:effectLst/>
                <a:latin typeface="Calibri" panose="020F0502020204030204" pitchFamily="34" charset="0"/>
              </a:rPr>
              <a:t> för saker </a:t>
            </a:r>
            <a:r>
              <a:rPr lang="en-US" sz="1800" b="0" i="0" u="none" strike="noStrike" dirty="0" err="1">
                <a:solidFill>
                  <a:srgbClr val="000000"/>
                </a:solidFill>
                <a:effectLst/>
                <a:latin typeface="Calibri" panose="020F0502020204030204" pitchFamily="34" charset="0"/>
              </a:rPr>
              <a:t>att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hända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genom</a:t>
            </a:r>
            <a:r>
              <a:rPr lang="en-US" sz="1800" b="0" i="0" u="none" strike="noStrike" dirty="0">
                <a:solidFill>
                  <a:srgbClr val="000000"/>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err="1">
                <a:solidFill>
                  <a:srgbClr val="000000"/>
                </a:solidFill>
                <a:effectLst/>
                <a:latin typeface="Calibri" panose="020F0502020204030204" pitchFamily="34" charset="0"/>
              </a:rPr>
              <a:t>Sprida</a:t>
            </a:r>
            <a:r>
              <a:rPr lang="en-US" sz="1800" b="0" i="0" u="none" strike="noStrike" dirty="0">
                <a:solidFill>
                  <a:srgbClr val="000000"/>
                </a:solidFill>
                <a:effectLst/>
                <a:latin typeface="Calibri" panose="020F0502020204030204" pitchFamily="34" charset="0"/>
              </a:rPr>
              <a:t> information och </a:t>
            </a:r>
            <a:r>
              <a:rPr lang="en-US" sz="1800" b="0" i="0" u="none" strike="noStrike" dirty="0" err="1">
                <a:solidFill>
                  <a:srgbClr val="000000"/>
                </a:solidFill>
                <a:effectLst/>
                <a:latin typeface="Calibri" panose="020F0502020204030204" pitchFamily="34" charset="0"/>
              </a:rPr>
              <a:t>inhämta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synpunkter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från</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våra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nätverk</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err="1">
                <a:solidFill>
                  <a:srgbClr val="000000"/>
                </a:solidFill>
                <a:effectLst/>
                <a:latin typeface="Calibri" panose="020F0502020204030204" pitchFamily="34" charset="0"/>
              </a:rPr>
              <a:t>att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samordna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insatser</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err="1">
                <a:solidFill>
                  <a:srgbClr val="000000"/>
                </a:solidFill>
                <a:effectLst/>
                <a:latin typeface="Calibri" panose="020F0502020204030204" pitchFamily="34" charset="0"/>
              </a:rPr>
              <a:t>att</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följa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upp</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insatser</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err="1">
                <a:solidFill>
                  <a:srgbClr val="000000"/>
                </a:solidFill>
                <a:effectLst/>
                <a:latin typeface="Calibri" panose="020F0502020204030204" pitchFamily="34" charset="0"/>
              </a:rPr>
              <a:t>Bidra</a:t>
            </a:r>
            <a:r>
              <a:rPr lang="en-US" sz="1800" b="0" i="0" u="none" strike="noStrike" dirty="0">
                <a:solidFill>
                  <a:srgbClr val="000000"/>
                </a:solidFill>
                <a:effectLst/>
                <a:latin typeface="Calibri" panose="020F0502020204030204" pitchFamily="34" charset="0"/>
              </a:rPr>
              <a:t> till </a:t>
            </a:r>
            <a:r>
              <a:rPr lang="en-US" sz="1800" b="0" i="0" u="none" strike="noStrike" dirty="0" err="1">
                <a:solidFill>
                  <a:srgbClr val="000000"/>
                </a:solidFill>
                <a:effectLst/>
                <a:latin typeface="Calibri" panose="020F0502020204030204" pitchFamily="34" charset="0"/>
              </a:rPr>
              <a:t>att</a:t>
            </a:r>
            <a:r>
              <a:rPr lang="en-US" sz="1800" b="0" i="0" u="none" strike="noStrike" dirty="0">
                <a:solidFill>
                  <a:srgbClr val="000000"/>
                </a:solidFill>
                <a:effectLst/>
                <a:latin typeface="Calibri" panose="020F0502020204030204" pitchFamily="34" charset="0"/>
              </a:rPr>
              <a:t> Skapa </a:t>
            </a:r>
            <a:r>
              <a:rPr lang="en-US" sz="1800" b="0" i="0" u="none" strike="noStrike" dirty="0" err="1">
                <a:solidFill>
                  <a:srgbClr val="000000"/>
                </a:solidFill>
                <a:effectLst/>
                <a:latin typeface="Calibri" panose="020F0502020204030204" pitchFamily="34" charset="0"/>
              </a:rPr>
              <a:t>processtöd</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None/>
            </a:pPr>
            <a:endParaRPr lang="en-US" sz="1800" b="0" i="0" dirty="0">
              <a:solidFill>
                <a:srgbClr val="444444"/>
              </a:solidFill>
              <a:effectLst/>
              <a:latin typeface="Arial" panose="020B0604020202020204" pitchFamily="34" charset="0"/>
            </a:endParaRPr>
          </a:p>
          <a:p>
            <a:endParaRPr lang="en-US" dirty="0">
              <a:cs typeface="Calibri"/>
            </a:endParaRPr>
          </a:p>
          <a:p>
            <a:endParaRPr lang="en-US" dirty="0">
              <a:cs typeface="Calibri"/>
            </a:endParaRPr>
          </a:p>
          <a:p>
            <a:endParaRPr lang="en-US" dirty="0">
              <a:cs typeface="Calibri"/>
            </a:endParaRPr>
          </a:p>
          <a:p>
            <a:endParaRPr lang="en-US" dirty="0">
              <a:cs typeface="Calibri"/>
            </a:endParaRPr>
          </a:p>
          <a:p>
            <a:r>
              <a:rPr lang="en-US" dirty="0" err="1">
                <a:cs typeface="Calibri"/>
              </a:rPr>
              <a:t>Förutsättningar</a:t>
            </a:r>
            <a:r>
              <a:rPr lang="en-US" dirty="0">
                <a:cs typeface="Calibri"/>
              </a:rPr>
              <a:t> </a:t>
            </a:r>
            <a:r>
              <a:rPr lang="en-US" dirty="0" err="1">
                <a:cs typeface="Calibri"/>
              </a:rPr>
              <a:t>att</a:t>
            </a:r>
            <a:r>
              <a:rPr lang="en-US" dirty="0">
                <a:cs typeface="Calibri"/>
              </a:rPr>
              <a:t> </a:t>
            </a:r>
            <a:r>
              <a:rPr lang="en-US" dirty="0" err="1">
                <a:cs typeface="Calibri"/>
              </a:rPr>
              <a:t>jobba</a:t>
            </a:r>
            <a:r>
              <a:rPr lang="en-US" dirty="0">
                <a:cs typeface="Calibri"/>
              </a:rPr>
              <a:t> med </a:t>
            </a:r>
            <a:r>
              <a:rPr lang="en-US" dirty="0" err="1">
                <a:cs typeface="Calibri"/>
              </a:rPr>
              <a:t>planering</a:t>
            </a:r>
            <a:r>
              <a:rPr lang="en-US" dirty="0">
                <a:cs typeface="Calibri"/>
              </a:rPr>
              <a:t>. </a:t>
            </a:r>
            <a:r>
              <a:rPr lang="en-US" dirty="0" err="1">
                <a:cs typeface="Calibri"/>
              </a:rPr>
              <a:t>Vad</a:t>
            </a:r>
            <a:r>
              <a:rPr lang="en-US" dirty="0">
                <a:cs typeface="Calibri"/>
              </a:rPr>
              <a:t> </a:t>
            </a:r>
            <a:r>
              <a:rPr lang="en-US" dirty="0" err="1">
                <a:cs typeface="Calibri"/>
              </a:rPr>
              <a:t>ingår</a:t>
            </a:r>
            <a:r>
              <a:rPr lang="en-US" dirty="0">
                <a:cs typeface="Calibri"/>
              </a:rPr>
              <a:t> I </a:t>
            </a:r>
            <a:r>
              <a:rPr lang="en-US" dirty="0" err="1">
                <a:cs typeface="Calibri"/>
              </a:rPr>
              <a:t>förutsättningar</a:t>
            </a:r>
            <a:r>
              <a:rPr lang="en-US" dirty="0">
                <a:cs typeface="Calibri"/>
              </a:rPr>
              <a:t>: </a:t>
            </a:r>
            <a:r>
              <a:rPr lang="en-US" dirty="0" err="1">
                <a:cs typeface="Calibri"/>
              </a:rPr>
              <a:t>processtöd</a:t>
            </a:r>
            <a:r>
              <a:rPr lang="en-US" dirty="0">
                <a:cs typeface="Calibri"/>
              </a:rPr>
              <a:t>, </a:t>
            </a:r>
          </a:p>
          <a:p>
            <a:r>
              <a:rPr lang="en-US" dirty="0">
                <a:cs typeface="Calibri"/>
              </a:rPr>
              <a:t>RKPH </a:t>
            </a:r>
            <a:r>
              <a:rPr lang="en-US" dirty="0" err="1">
                <a:cs typeface="Calibri"/>
              </a:rPr>
              <a:t>har</a:t>
            </a:r>
            <a:r>
              <a:rPr lang="en-US" dirty="0">
                <a:cs typeface="Calibri"/>
              </a:rPr>
              <a:t> </a:t>
            </a:r>
            <a:r>
              <a:rPr lang="en-US" dirty="0" err="1">
                <a:cs typeface="Calibri"/>
              </a:rPr>
              <a:t>en</a:t>
            </a:r>
            <a:r>
              <a:rPr lang="en-US" dirty="0">
                <a:cs typeface="Calibri"/>
              </a:rPr>
              <a:t> ambition </a:t>
            </a:r>
            <a:r>
              <a:rPr lang="en-US" dirty="0" err="1">
                <a:cs typeface="Calibri"/>
              </a:rPr>
              <a:t>att</a:t>
            </a:r>
            <a:r>
              <a:rPr lang="en-US" dirty="0">
                <a:cs typeface="Calibri"/>
              </a:rPr>
              <a:t> </a:t>
            </a:r>
            <a:r>
              <a:rPr lang="en-US" dirty="0" err="1">
                <a:cs typeface="Calibri"/>
              </a:rPr>
              <a:t>ge</a:t>
            </a:r>
            <a:r>
              <a:rPr lang="en-US" dirty="0">
                <a:cs typeface="Calibri"/>
              </a:rPr>
              <a:t> </a:t>
            </a:r>
            <a:r>
              <a:rPr lang="en-US" dirty="0" err="1">
                <a:cs typeface="Calibri"/>
              </a:rPr>
              <a:t>förutsättningar</a:t>
            </a:r>
            <a:r>
              <a:rPr lang="en-US" dirty="0">
                <a:cs typeface="Calibri"/>
              </a:rPr>
              <a:t> för </a:t>
            </a:r>
            <a:r>
              <a:rPr lang="en-US" dirty="0" err="1">
                <a:cs typeface="Calibri"/>
              </a:rPr>
              <a:t>att</a:t>
            </a:r>
            <a:r>
              <a:rPr lang="en-US" dirty="0">
                <a:cs typeface="Calibri"/>
              </a:rPr>
              <a:t> </a:t>
            </a:r>
            <a:r>
              <a:rPr lang="en-US" dirty="0" err="1">
                <a:cs typeface="Calibri"/>
              </a:rPr>
              <a:t>få</a:t>
            </a:r>
            <a:r>
              <a:rPr lang="en-US" dirty="0">
                <a:cs typeface="Calibri"/>
              </a:rPr>
              <a:t> saker </a:t>
            </a:r>
            <a:r>
              <a:rPr lang="en-US" dirty="0" err="1">
                <a:cs typeface="Calibri"/>
              </a:rPr>
              <a:t>att</a:t>
            </a:r>
            <a:r>
              <a:rPr lang="en-US" dirty="0">
                <a:cs typeface="Calibri"/>
              </a:rPr>
              <a:t> </a:t>
            </a:r>
            <a:r>
              <a:rPr lang="en-US" dirty="0" err="1">
                <a:cs typeface="Calibri"/>
              </a:rPr>
              <a:t>hända</a:t>
            </a:r>
            <a:r>
              <a:rPr lang="en-US" dirty="0">
                <a:cs typeface="Calibri"/>
              </a:rPr>
              <a:t>.</a:t>
            </a:r>
          </a:p>
        </p:txBody>
      </p:sp>
      <p:sp>
        <p:nvSpPr>
          <p:cNvPr id="4" name="Platshållare för bildnummer 3"/>
          <p:cNvSpPr>
            <a:spLocks noGrp="1"/>
          </p:cNvSpPr>
          <p:nvPr>
            <p:ph type="sldNum" sz="quarter" idx="5"/>
          </p:nvPr>
        </p:nvSpPr>
        <p:spPr/>
        <p:txBody>
          <a:bodyPr/>
          <a:lstStyle/>
          <a:p>
            <a:fld id="{8B13EED9-B829-40B4-9B88-BC42BA0C8876}" type="slidenum">
              <a:rPr lang="sv-SE" smtClean="0"/>
              <a:t>15</a:t>
            </a:fld>
            <a:endParaRPr lang="sv-SE"/>
          </a:p>
        </p:txBody>
      </p:sp>
    </p:spTree>
    <p:extLst>
      <p:ext uri="{BB962C8B-B14F-4D97-AF65-F5344CB8AC3E}">
        <p14:creationId xmlns:p14="http://schemas.microsoft.com/office/powerpoint/2010/main" val="32817479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800" b="0" i="0" u="none" strike="noStrike" dirty="0">
                <a:solidFill>
                  <a:srgbClr val="000000"/>
                </a:solidFill>
                <a:effectLst/>
                <a:latin typeface="Calibri" panose="020F0502020204030204" pitchFamily="34" charset="0"/>
              </a:rPr>
              <a:t>Och nu lämnar vi över till nästa punkt som är Mikael Malm som uppdaterar oss på det nationella perspektivet. </a:t>
            </a:r>
            <a:endParaRPr lang="sv-SE" dirty="0"/>
          </a:p>
        </p:txBody>
      </p:sp>
      <p:sp>
        <p:nvSpPr>
          <p:cNvPr id="4" name="Platshållare för bildnummer 3"/>
          <p:cNvSpPr>
            <a:spLocks noGrp="1"/>
          </p:cNvSpPr>
          <p:nvPr>
            <p:ph type="sldNum" sz="quarter" idx="5"/>
          </p:nvPr>
        </p:nvSpPr>
        <p:spPr/>
        <p:txBody>
          <a:bodyPr/>
          <a:lstStyle/>
          <a:p>
            <a:fld id="{8B13EED9-B829-40B4-9B88-BC42BA0C8876}" type="slidenum">
              <a:rPr lang="sv-SE" smtClean="0"/>
              <a:t>16</a:t>
            </a:fld>
            <a:endParaRPr lang="sv-SE"/>
          </a:p>
        </p:txBody>
      </p:sp>
    </p:spTree>
    <p:extLst>
      <p:ext uri="{BB962C8B-B14F-4D97-AF65-F5344CB8AC3E}">
        <p14:creationId xmlns:p14="http://schemas.microsoft.com/office/powerpoint/2010/main" val="1543125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ser ni förmiddagens punkter. Vi befinner oss på inledningen. Och om en kort stund kommer vi berätta lite om läget i </a:t>
            </a:r>
            <a:r>
              <a:rPr lang="sv-SE" dirty="0" err="1"/>
              <a:t>Värmalnd</a:t>
            </a:r>
            <a:r>
              <a:rPr lang="sv-SE" dirty="0"/>
              <a:t> kopplat till påverkan av pandemin m.m. Efter det lämnar vi ordet till Mikael Malm från SKR som kommer berätta om </a:t>
            </a:r>
            <a:r>
              <a:rPr lang="sv-SE" dirty="0" err="1"/>
              <a:t>översnkommelsen</a:t>
            </a:r>
            <a:r>
              <a:rPr lang="sv-SE" dirty="0"/>
              <a:t> och andra </a:t>
            </a:r>
            <a:r>
              <a:rPr lang="sv-SE" dirty="0" err="1"/>
              <a:t>angärnasande</a:t>
            </a:r>
            <a:r>
              <a:rPr lang="sv-SE" dirty="0"/>
              <a:t> satsning inom området. Sedan har n is om tidigare tittat på programmet säker sett att vi ändrat lite och </a:t>
            </a:r>
            <a:r>
              <a:rPr lang="sv-SE" dirty="0" err="1"/>
              <a:t>Årjan</a:t>
            </a:r>
            <a:r>
              <a:rPr lang="sv-SE" dirty="0"/>
              <a:t> kommer berätta om sitt </a:t>
            </a:r>
            <a:r>
              <a:rPr lang="sv-SE" dirty="0" err="1"/>
              <a:t>utvecklignsarbete</a:t>
            </a:r>
            <a:r>
              <a:rPr lang="sv-SE" dirty="0"/>
              <a:t> direkt efter Mikael. Sen tar vi en paus och när vi är åter kommer Carl, Andre och Lina att berätta om arbetet med systematisk brukarmedverkan m.m.. Annika och jag ska berätta lite om satsning på aktiviteter som ska minska stigma  inom psykisk hälsa och suicidprevention innan vi tar en kort paus för att sedan berätta om ett samarbete som RKPH har med socialstyrelsen för att följa upp och ta </a:t>
            </a:r>
            <a:r>
              <a:rPr lang="sv-SE" dirty="0" err="1"/>
              <a:t>rfram</a:t>
            </a:r>
            <a:r>
              <a:rPr lang="sv-SE" dirty="0"/>
              <a:t> effektmått på samverkan och även stöd..</a:t>
            </a:r>
          </a:p>
          <a:p>
            <a:r>
              <a:rPr lang="sv-SE" dirty="0"/>
              <a:t>Sen </a:t>
            </a:r>
            <a:r>
              <a:rPr lang="sv-SE" dirty="0" err="1"/>
              <a:t>avstlutar</a:t>
            </a:r>
            <a:r>
              <a:rPr lang="sv-SE" dirty="0"/>
              <a:t> vi med panelsamtal där de som varit med under förmiddagen kommer svara på några av era frågor som ni </a:t>
            </a:r>
            <a:r>
              <a:rPr lang="sv-SE" dirty="0" err="1"/>
              <a:t>tafit</a:t>
            </a:r>
            <a:r>
              <a:rPr lang="sv-SE" dirty="0"/>
              <a:t> med</a:t>
            </a:r>
          </a:p>
        </p:txBody>
      </p:sp>
      <p:sp>
        <p:nvSpPr>
          <p:cNvPr id="4" name="Platshållare för bildnummer 3"/>
          <p:cNvSpPr>
            <a:spLocks noGrp="1"/>
          </p:cNvSpPr>
          <p:nvPr>
            <p:ph type="sldNum" sz="quarter" idx="5"/>
          </p:nvPr>
        </p:nvSpPr>
        <p:spPr/>
        <p:txBody>
          <a:bodyPr/>
          <a:lstStyle/>
          <a:p>
            <a:fld id="{8B13EED9-B829-40B4-9B88-BC42BA0C8876}" type="slidenum">
              <a:rPr lang="sv-SE" smtClean="0"/>
              <a:t>2</a:t>
            </a:fld>
            <a:endParaRPr lang="sv-SE"/>
          </a:p>
        </p:txBody>
      </p:sp>
    </p:spTree>
    <p:extLst>
      <p:ext uri="{BB962C8B-B14F-4D97-AF65-F5344CB8AC3E}">
        <p14:creationId xmlns:p14="http://schemas.microsoft.com/office/powerpoint/2010/main" val="3849807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vill såklart berätta om vilka vi är som har planerat denna dag med er. Och det är </a:t>
            </a:r>
            <a:r>
              <a:rPr lang="sv-SE" dirty="0" err="1"/>
              <a:t>smaordningsgruppen</a:t>
            </a:r>
            <a:r>
              <a:rPr lang="sv-SE" dirty="0"/>
              <a:t> Regional koordinering psykisk hälsa. Som finns inom samverkans arenan Nya </a:t>
            </a:r>
            <a:r>
              <a:rPr lang="sv-SE" dirty="0" err="1"/>
              <a:t>perpsktiv</a:t>
            </a:r>
            <a:r>
              <a:rPr lang="sv-SE" dirty="0"/>
              <a:t>. </a:t>
            </a:r>
          </a:p>
          <a:p>
            <a:r>
              <a:rPr lang="sv-SE" dirty="0"/>
              <a:t>Vi som ingå i guppen är representanter från kommunerna i Värmland och Regionens </a:t>
            </a:r>
            <a:r>
              <a:rPr lang="sv-SE" dirty="0" err="1"/>
              <a:t>verksamhter</a:t>
            </a:r>
            <a:r>
              <a:rPr lang="sv-SE" dirty="0"/>
              <a:t>. Samt </a:t>
            </a:r>
            <a:r>
              <a:rPr lang="sv-SE" dirty="0" err="1"/>
              <a:t>represntanter</a:t>
            </a:r>
            <a:r>
              <a:rPr lang="sv-SE" dirty="0"/>
              <a:t> från Nationell samordning psykisk hälsa i Värmland (NSPH) Namnen? Carin Marika, Pär, Jessica Lina och Anna. RV.</a:t>
            </a:r>
          </a:p>
          <a:p>
            <a:r>
              <a:rPr lang="sv-SE" dirty="0"/>
              <a:t>De som är utsedda kontaktpersoner för de utvecklingsområden som kopplas ihop med den nationella överenskommelsen.</a:t>
            </a:r>
          </a:p>
        </p:txBody>
      </p:sp>
      <p:sp>
        <p:nvSpPr>
          <p:cNvPr id="4" name="Platshållare för bildnummer 3"/>
          <p:cNvSpPr>
            <a:spLocks noGrp="1"/>
          </p:cNvSpPr>
          <p:nvPr>
            <p:ph type="sldNum" sz="quarter" idx="5"/>
          </p:nvPr>
        </p:nvSpPr>
        <p:spPr/>
        <p:txBody>
          <a:bodyPr/>
          <a:lstStyle/>
          <a:p>
            <a:fld id="{8B13EED9-B829-40B4-9B88-BC42BA0C8876}" type="slidenum">
              <a:rPr lang="sv-SE" smtClean="0"/>
              <a:t>3</a:t>
            </a:fld>
            <a:endParaRPr lang="sv-SE"/>
          </a:p>
        </p:txBody>
      </p:sp>
    </p:spTree>
    <p:extLst>
      <p:ext uri="{BB962C8B-B14F-4D97-AF65-F5344CB8AC3E}">
        <p14:creationId xmlns:p14="http://schemas.microsoft.com/office/powerpoint/2010/main" val="3851750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a:cs typeface="Calibri"/>
              </a:rPr>
              <a:t>Vi </a:t>
            </a:r>
            <a:r>
              <a:rPr lang="en-US" dirty="0" err="1">
                <a:cs typeface="Calibri"/>
              </a:rPr>
              <a:t>som</a:t>
            </a:r>
            <a:r>
              <a:rPr lang="en-US" dirty="0">
                <a:cs typeface="Calibri"/>
              </a:rPr>
              <a:t> </a:t>
            </a:r>
            <a:r>
              <a:rPr lang="en-US" dirty="0" err="1">
                <a:cs typeface="Calibri"/>
              </a:rPr>
              <a:t>finns</a:t>
            </a:r>
            <a:r>
              <a:rPr lang="en-US" dirty="0">
                <a:cs typeface="Calibri"/>
              </a:rPr>
              <a:t> med i </a:t>
            </a:r>
            <a:r>
              <a:rPr lang="en-US" dirty="0" err="1">
                <a:cs typeface="Calibri"/>
              </a:rPr>
              <a:t>rkph</a:t>
            </a:r>
            <a:r>
              <a:rPr lang="en-US" dirty="0">
                <a:cs typeface="Calibri"/>
              </a:rPr>
              <a:t> </a:t>
            </a:r>
            <a:r>
              <a:rPr lang="en-US" dirty="0" err="1">
                <a:cs typeface="Calibri"/>
              </a:rPr>
              <a:t>samordningsgrupp</a:t>
            </a:r>
            <a:r>
              <a:rPr lang="en-US" dirty="0">
                <a:cs typeface="Calibri"/>
              </a:rPr>
              <a:t> </a:t>
            </a:r>
            <a:r>
              <a:rPr lang="en-US" dirty="0" err="1">
                <a:cs typeface="Calibri"/>
              </a:rPr>
              <a:t>försöker</a:t>
            </a:r>
            <a:r>
              <a:rPr lang="en-US" dirty="0">
                <a:cs typeface="Calibri"/>
              </a:rPr>
              <a:t> </a:t>
            </a:r>
            <a:r>
              <a:rPr lang="en-US" dirty="0" err="1">
                <a:cs typeface="Calibri"/>
              </a:rPr>
              <a:t>nå</a:t>
            </a:r>
            <a:r>
              <a:rPr lang="en-US" dirty="0">
                <a:cs typeface="Calibri"/>
              </a:rPr>
              <a:t> </a:t>
            </a:r>
            <a:r>
              <a:rPr lang="en-US" dirty="0" err="1">
                <a:cs typeface="Calibri"/>
              </a:rPr>
              <a:t>ut</a:t>
            </a:r>
            <a:r>
              <a:rPr lang="en-US" dirty="0">
                <a:cs typeface="Calibri"/>
              </a:rPr>
              <a:t> och ta </a:t>
            </a:r>
            <a:r>
              <a:rPr lang="en-US" dirty="0" err="1">
                <a:cs typeface="Calibri"/>
              </a:rPr>
              <a:t>emot</a:t>
            </a:r>
            <a:r>
              <a:rPr lang="en-US" dirty="0">
                <a:cs typeface="Calibri"/>
              </a:rPr>
              <a:t> </a:t>
            </a:r>
            <a:r>
              <a:rPr lang="en-US" dirty="0" err="1">
                <a:cs typeface="Calibri"/>
              </a:rPr>
              <a:t>från</a:t>
            </a:r>
            <a:r>
              <a:rPr lang="en-US" dirty="0">
                <a:cs typeface="Calibri"/>
              </a:rPr>
              <a:t> manga </a:t>
            </a:r>
            <a:r>
              <a:rPr lang="en-US" dirty="0" err="1">
                <a:cs typeface="Calibri"/>
              </a:rPr>
              <a:t>olika</a:t>
            </a:r>
            <a:r>
              <a:rPr lang="en-US" dirty="0">
                <a:cs typeface="Calibri"/>
              </a:rPr>
              <a:t> hall.  Det </a:t>
            </a:r>
            <a:r>
              <a:rPr lang="en-US" dirty="0" err="1">
                <a:cs typeface="Calibri"/>
              </a:rPr>
              <a:t>vill</a:t>
            </a:r>
            <a:r>
              <a:rPr lang="en-US" dirty="0">
                <a:cs typeface="Calibri"/>
              </a:rPr>
              <a:t> vi </a:t>
            </a:r>
            <a:r>
              <a:rPr lang="en-US" dirty="0" err="1">
                <a:cs typeface="Calibri"/>
              </a:rPr>
              <a:t>illiustrera</a:t>
            </a:r>
            <a:r>
              <a:rPr lang="en-US" dirty="0">
                <a:cs typeface="Calibri"/>
              </a:rPr>
              <a:t> med </a:t>
            </a:r>
            <a:r>
              <a:rPr lang="en-US" dirty="0" err="1">
                <a:cs typeface="Calibri"/>
              </a:rPr>
              <a:t>denna</a:t>
            </a:r>
            <a:r>
              <a:rPr lang="en-US" dirty="0">
                <a:cs typeface="Calibri"/>
              </a:rPr>
              <a:t> </a:t>
            </a:r>
            <a:r>
              <a:rPr lang="en-US" dirty="0" err="1">
                <a:cs typeface="Calibri"/>
              </a:rPr>
              <a:t>bild</a:t>
            </a:r>
            <a:r>
              <a:rPr lang="en-US" dirty="0">
                <a:cs typeface="Calibri"/>
              </a:rPr>
              <a:t> </a:t>
            </a:r>
            <a:r>
              <a:rPr lang="en-US" dirty="0" err="1">
                <a:cs typeface="Calibri"/>
              </a:rPr>
              <a:t>som</a:t>
            </a:r>
            <a:r>
              <a:rPr lang="en-US" dirty="0">
                <a:cs typeface="Calibri"/>
              </a:rPr>
              <a:t> </a:t>
            </a:r>
            <a:r>
              <a:rPr lang="en-US" dirty="0" err="1">
                <a:cs typeface="Calibri"/>
              </a:rPr>
              <a:t>faktiskt</a:t>
            </a:r>
            <a:r>
              <a:rPr lang="en-US" dirty="0">
                <a:cs typeface="Calibri"/>
              </a:rPr>
              <a:t> </a:t>
            </a:r>
            <a:r>
              <a:rPr lang="en-US" dirty="0" err="1">
                <a:cs typeface="Calibri"/>
              </a:rPr>
              <a:t>är</a:t>
            </a:r>
            <a:r>
              <a:rPr lang="en-US" dirty="0">
                <a:cs typeface="Calibri"/>
              </a:rPr>
              <a:t> </a:t>
            </a:r>
            <a:r>
              <a:rPr lang="en-US" dirty="0" err="1">
                <a:cs typeface="Calibri"/>
              </a:rPr>
              <a:t>ett</a:t>
            </a:r>
            <a:r>
              <a:rPr lang="en-US" dirty="0">
                <a:cs typeface="Calibri"/>
              </a:rPr>
              <a:t> </a:t>
            </a:r>
            <a:r>
              <a:rPr lang="en-US" dirty="0" err="1">
                <a:cs typeface="Calibri"/>
              </a:rPr>
              <a:t>utkast</a:t>
            </a:r>
            <a:r>
              <a:rPr lang="en-US" dirty="0">
                <a:cs typeface="Calibri"/>
              </a:rPr>
              <a:t> </a:t>
            </a:r>
            <a:r>
              <a:rPr lang="en-US" dirty="0" err="1">
                <a:cs typeface="Calibri"/>
              </a:rPr>
              <a:t>på</a:t>
            </a:r>
            <a:r>
              <a:rPr lang="en-US" dirty="0">
                <a:cs typeface="Calibri"/>
              </a:rPr>
              <a:t> </a:t>
            </a:r>
            <a:r>
              <a:rPr lang="en-US" dirty="0" err="1">
                <a:cs typeface="Calibri"/>
              </a:rPr>
              <a:t>några</a:t>
            </a:r>
            <a:r>
              <a:rPr lang="en-US" dirty="0">
                <a:cs typeface="Calibri"/>
              </a:rPr>
              <a:t> av de </a:t>
            </a:r>
            <a:r>
              <a:rPr lang="en-US" dirty="0" err="1">
                <a:cs typeface="Calibri"/>
              </a:rPr>
              <a:t>kopplingar</a:t>
            </a:r>
            <a:r>
              <a:rPr lang="en-US" dirty="0">
                <a:cs typeface="Calibri"/>
              </a:rPr>
              <a:t> med </a:t>
            </a:r>
            <a:r>
              <a:rPr lang="en-US" dirty="0" err="1">
                <a:cs typeface="Calibri"/>
              </a:rPr>
              <a:t>olika</a:t>
            </a:r>
            <a:r>
              <a:rPr lang="en-US" dirty="0">
                <a:cs typeface="Calibri"/>
              </a:rPr>
              <a:t> </a:t>
            </a:r>
            <a:r>
              <a:rPr lang="en-US" dirty="0" err="1">
                <a:cs typeface="Calibri"/>
              </a:rPr>
              <a:t>nätverk</a:t>
            </a:r>
            <a:r>
              <a:rPr lang="en-US" dirty="0">
                <a:cs typeface="Calibri"/>
              </a:rPr>
              <a:t> </a:t>
            </a:r>
            <a:r>
              <a:rPr lang="en-US" dirty="0" err="1">
                <a:cs typeface="Calibri"/>
              </a:rPr>
              <a:t>som</a:t>
            </a:r>
            <a:r>
              <a:rPr lang="en-US" dirty="0">
                <a:cs typeface="Calibri"/>
              </a:rPr>
              <a:t> </a:t>
            </a:r>
            <a:r>
              <a:rPr lang="en-US" dirty="0" err="1">
                <a:cs typeface="Calibri"/>
              </a:rPr>
              <a:t>representanter</a:t>
            </a:r>
            <a:r>
              <a:rPr lang="en-US" dirty="0">
                <a:cs typeface="Calibri"/>
              </a:rPr>
              <a:t> I </a:t>
            </a:r>
            <a:r>
              <a:rPr lang="en-US" dirty="0" err="1">
                <a:cs typeface="Calibri"/>
              </a:rPr>
              <a:t>RKPh</a:t>
            </a:r>
            <a:r>
              <a:rPr lang="en-US" dirty="0">
                <a:cs typeface="Calibri"/>
              </a:rPr>
              <a:t> sitter med I </a:t>
            </a:r>
            <a:r>
              <a:rPr lang="en-US" dirty="0" err="1">
                <a:cs typeface="Calibri"/>
              </a:rPr>
              <a:t>eller</a:t>
            </a:r>
            <a:r>
              <a:rPr lang="en-US" dirty="0">
                <a:cs typeface="Calibri"/>
              </a:rPr>
              <a:t> </a:t>
            </a:r>
            <a:r>
              <a:rPr lang="en-US" dirty="0" err="1">
                <a:cs typeface="Calibri"/>
              </a:rPr>
              <a:t>på</a:t>
            </a:r>
            <a:r>
              <a:rPr lang="en-US" dirty="0">
                <a:cs typeface="Calibri"/>
              </a:rPr>
              <a:t> </a:t>
            </a:r>
            <a:r>
              <a:rPr lang="en-US" dirty="0" err="1">
                <a:cs typeface="Calibri"/>
              </a:rPr>
              <a:t>andra</a:t>
            </a:r>
            <a:r>
              <a:rPr lang="en-US" dirty="0">
                <a:cs typeface="Calibri"/>
              </a:rPr>
              <a:t> </a:t>
            </a:r>
            <a:r>
              <a:rPr lang="en-US" dirty="0" err="1">
                <a:cs typeface="Calibri"/>
              </a:rPr>
              <a:t>sätt</a:t>
            </a:r>
            <a:r>
              <a:rPr lang="en-US" dirty="0">
                <a:cs typeface="Calibri"/>
              </a:rPr>
              <a:t> </a:t>
            </a:r>
            <a:r>
              <a:rPr lang="en-US" dirty="0" err="1">
                <a:cs typeface="Calibri"/>
              </a:rPr>
              <a:t>når</a:t>
            </a:r>
            <a:r>
              <a:rPr lang="en-US" dirty="0">
                <a:cs typeface="Calibri"/>
              </a:rPr>
              <a:t>.  Med det </a:t>
            </a:r>
            <a:r>
              <a:rPr lang="en-US" dirty="0" err="1">
                <a:cs typeface="Calibri"/>
              </a:rPr>
              <a:t>vill</a:t>
            </a:r>
            <a:r>
              <a:rPr lang="en-US" dirty="0">
                <a:cs typeface="Calibri"/>
              </a:rPr>
              <a:t> vi </a:t>
            </a:r>
            <a:r>
              <a:rPr lang="en-US" dirty="0" err="1">
                <a:cs typeface="Calibri"/>
              </a:rPr>
              <a:t>också</a:t>
            </a:r>
            <a:r>
              <a:rPr lang="en-US" dirty="0">
                <a:cs typeface="Calibri"/>
              </a:rPr>
              <a:t> </a:t>
            </a:r>
            <a:r>
              <a:rPr lang="en-US" dirty="0" err="1">
                <a:cs typeface="Calibri"/>
              </a:rPr>
              <a:t>betona</a:t>
            </a:r>
            <a:r>
              <a:rPr lang="en-US" dirty="0">
                <a:cs typeface="Calibri"/>
              </a:rPr>
              <a:t> </a:t>
            </a:r>
            <a:r>
              <a:rPr lang="en-US" dirty="0" err="1">
                <a:cs typeface="Calibri"/>
              </a:rPr>
              <a:t>att</a:t>
            </a:r>
            <a:r>
              <a:rPr lang="en-US" dirty="0">
                <a:cs typeface="Calibri"/>
              </a:rPr>
              <a:t> det </a:t>
            </a:r>
            <a:r>
              <a:rPr lang="en-US" dirty="0" err="1">
                <a:cs typeface="Calibri"/>
              </a:rPr>
              <a:t>också</a:t>
            </a:r>
            <a:r>
              <a:rPr lang="en-US" dirty="0">
                <a:cs typeface="Calibri"/>
              </a:rPr>
              <a:t> </a:t>
            </a:r>
            <a:r>
              <a:rPr lang="en-US" dirty="0" err="1">
                <a:cs typeface="Calibri"/>
              </a:rPr>
              <a:t>är</a:t>
            </a:r>
            <a:r>
              <a:rPr lang="en-US" dirty="0">
                <a:cs typeface="Calibri"/>
              </a:rPr>
              <a:t> </a:t>
            </a:r>
            <a:r>
              <a:rPr lang="en-US" dirty="0" err="1">
                <a:cs typeface="Calibri"/>
              </a:rPr>
              <a:t>en</a:t>
            </a:r>
            <a:r>
              <a:rPr lang="en-US" dirty="0">
                <a:cs typeface="Calibri"/>
              </a:rPr>
              <a:t> av de </a:t>
            </a:r>
            <a:r>
              <a:rPr lang="en-US" dirty="0" err="1">
                <a:cs typeface="Calibri"/>
              </a:rPr>
              <a:t>stora</a:t>
            </a:r>
            <a:r>
              <a:rPr lang="en-US" dirty="0">
                <a:cs typeface="Calibri"/>
              </a:rPr>
              <a:t> </a:t>
            </a:r>
            <a:r>
              <a:rPr lang="en-US" dirty="0" err="1">
                <a:cs typeface="Calibri"/>
              </a:rPr>
              <a:t>utmaningarna</a:t>
            </a:r>
            <a:r>
              <a:rPr lang="en-US" dirty="0">
                <a:cs typeface="Calibri"/>
              </a:rPr>
              <a:t>. </a:t>
            </a:r>
            <a:r>
              <a:rPr lang="en-US" dirty="0" err="1">
                <a:cs typeface="Calibri"/>
              </a:rPr>
              <a:t>Att</a:t>
            </a:r>
            <a:r>
              <a:rPr lang="en-US" dirty="0">
                <a:cs typeface="Calibri"/>
              </a:rPr>
              <a:t> det </a:t>
            </a:r>
            <a:r>
              <a:rPr lang="en-US" dirty="0" err="1">
                <a:cs typeface="Calibri"/>
              </a:rPr>
              <a:t>är</a:t>
            </a:r>
            <a:r>
              <a:rPr lang="en-US" dirty="0">
                <a:cs typeface="Calibri"/>
              </a:rPr>
              <a:t> manga </a:t>
            </a:r>
            <a:r>
              <a:rPr lang="en-US" dirty="0" err="1">
                <a:cs typeface="Calibri"/>
              </a:rPr>
              <a:t>kanaler</a:t>
            </a:r>
            <a:r>
              <a:rPr lang="en-US" dirty="0">
                <a:cs typeface="Calibri"/>
              </a:rPr>
              <a:t> </a:t>
            </a:r>
            <a:r>
              <a:rPr lang="en-US" dirty="0" err="1">
                <a:cs typeface="Calibri"/>
              </a:rPr>
              <a:t>som</a:t>
            </a:r>
            <a:r>
              <a:rPr lang="en-US" dirty="0">
                <a:cs typeface="Calibri"/>
              </a:rPr>
              <a:t> </a:t>
            </a:r>
            <a:r>
              <a:rPr lang="en-US" dirty="0" err="1">
                <a:cs typeface="Calibri"/>
              </a:rPr>
              <a:t>behöver</a:t>
            </a:r>
            <a:r>
              <a:rPr lang="en-US" dirty="0">
                <a:cs typeface="Calibri"/>
              </a:rPr>
              <a:t> </a:t>
            </a:r>
            <a:r>
              <a:rPr lang="en-US" dirty="0" err="1">
                <a:cs typeface="Calibri"/>
              </a:rPr>
              <a:t>få</a:t>
            </a:r>
            <a:r>
              <a:rPr lang="en-US" dirty="0">
                <a:cs typeface="Calibri"/>
              </a:rPr>
              <a:t> information men </a:t>
            </a:r>
            <a:r>
              <a:rPr lang="en-US" dirty="0" err="1">
                <a:cs typeface="Calibri"/>
              </a:rPr>
              <a:t>också</a:t>
            </a:r>
            <a:r>
              <a:rPr lang="en-US" dirty="0">
                <a:cs typeface="Calibri"/>
              </a:rPr>
              <a:t> manga led </a:t>
            </a:r>
            <a:r>
              <a:rPr lang="en-US" dirty="0" err="1">
                <a:cs typeface="Calibri"/>
              </a:rPr>
              <a:t>som</a:t>
            </a:r>
            <a:r>
              <a:rPr lang="en-US" dirty="0">
                <a:cs typeface="Calibri"/>
              </a:rPr>
              <a:t> </a:t>
            </a:r>
            <a:r>
              <a:rPr lang="en-US" dirty="0" err="1">
                <a:cs typeface="Calibri"/>
              </a:rPr>
              <a:t>påverkar</a:t>
            </a:r>
            <a:r>
              <a:rPr lang="en-US" dirty="0">
                <a:cs typeface="Calibri"/>
              </a:rPr>
              <a:t> information och </a:t>
            </a:r>
            <a:r>
              <a:rPr lang="en-US" dirty="0" err="1">
                <a:cs typeface="Calibri"/>
              </a:rPr>
              <a:t>kommunikation</a:t>
            </a:r>
            <a:r>
              <a:rPr lang="en-US" dirty="0">
                <a:cs typeface="Calibri"/>
              </a:rPr>
              <a:t> in I RKPH. Det </a:t>
            </a:r>
            <a:r>
              <a:rPr lang="en-US" dirty="0" err="1">
                <a:cs typeface="Calibri"/>
              </a:rPr>
              <a:t>är</a:t>
            </a:r>
            <a:r>
              <a:rPr lang="en-US" dirty="0">
                <a:cs typeface="Calibri"/>
              </a:rPr>
              <a:t> </a:t>
            </a:r>
            <a:r>
              <a:rPr lang="en-US" dirty="0" err="1">
                <a:cs typeface="Calibri"/>
              </a:rPr>
              <a:t>ett</a:t>
            </a:r>
            <a:r>
              <a:rPr lang="en-US" dirty="0">
                <a:cs typeface="Calibri"/>
              </a:rPr>
              <a:t> </a:t>
            </a:r>
            <a:r>
              <a:rPr lang="en-US" dirty="0" err="1">
                <a:cs typeface="Calibri"/>
              </a:rPr>
              <a:t>ständigt</a:t>
            </a:r>
            <a:r>
              <a:rPr lang="en-US" dirty="0">
                <a:cs typeface="Calibri"/>
              </a:rPr>
              <a:t> </a:t>
            </a:r>
            <a:r>
              <a:rPr lang="en-US" dirty="0" err="1">
                <a:cs typeface="Calibri"/>
              </a:rPr>
              <a:t>pågående</a:t>
            </a:r>
            <a:r>
              <a:rPr lang="en-US" dirty="0">
                <a:cs typeface="Calibri"/>
              </a:rPr>
              <a:t> arbete </a:t>
            </a:r>
            <a:r>
              <a:rPr lang="en-US" dirty="0" err="1">
                <a:cs typeface="Calibri"/>
              </a:rPr>
              <a:t>att</a:t>
            </a:r>
            <a:r>
              <a:rPr lang="en-US" dirty="0">
                <a:cs typeface="Calibri"/>
              </a:rPr>
              <a:t> </a:t>
            </a:r>
            <a:r>
              <a:rPr lang="en-US" dirty="0" err="1">
                <a:cs typeface="Calibri"/>
              </a:rPr>
              <a:t>få</a:t>
            </a:r>
            <a:r>
              <a:rPr lang="en-US" dirty="0">
                <a:cs typeface="Calibri"/>
              </a:rPr>
              <a:t> </a:t>
            </a:r>
            <a:r>
              <a:rPr lang="en-US" dirty="0" err="1">
                <a:cs typeface="Calibri"/>
              </a:rPr>
              <a:t>detta</a:t>
            </a:r>
            <a:r>
              <a:rPr lang="en-US" dirty="0">
                <a:cs typeface="Calibri"/>
              </a:rPr>
              <a:t> </a:t>
            </a:r>
            <a:r>
              <a:rPr lang="en-US" dirty="0" err="1">
                <a:cs typeface="Calibri"/>
              </a:rPr>
              <a:t>att</a:t>
            </a:r>
            <a:r>
              <a:rPr lang="en-US" dirty="0">
                <a:cs typeface="Calibri"/>
              </a:rPr>
              <a:t> </a:t>
            </a:r>
            <a:r>
              <a:rPr lang="en-US" dirty="0" err="1">
                <a:cs typeface="Calibri"/>
              </a:rPr>
              <a:t>fungera</a:t>
            </a:r>
            <a:r>
              <a:rPr lang="en-US" dirty="0">
                <a:cs typeface="Calibri"/>
              </a:rPr>
              <a:t>.</a:t>
            </a:r>
          </a:p>
        </p:txBody>
      </p:sp>
      <p:sp>
        <p:nvSpPr>
          <p:cNvPr id="4" name="Platshållare för bildnummer 3"/>
          <p:cNvSpPr>
            <a:spLocks noGrp="1"/>
          </p:cNvSpPr>
          <p:nvPr>
            <p:ph type="sldNum" sz="quarter" idx="5"/>
          </p:nvPr>
        </p:nvSpPr>
        <p:spPr/>
        <p:txBody>
          <a:bodyPr/>
          <a:lstStyle/>
          <a:p>
            <a:fld id="{8B13EED9-B829-40B4-9B88-BC42BA0C8876}" type="slidenum">
              <a:rPr lang="sv-SE" smtClean="0"/>
              <a:t>4</a:t>
            </a:fld>
            <a:endParaRPr lang="sv-SE"/>
          </a:p>
        </p:txBody>
      </p:sp>
    </p:spTree>
    <p:extLst>
      <p:ext uri="{BB962C8B-B14F-4D97-AF65-F5344CB8AC3E}">
        <p14:creationId xmlns:p14="http://schemas.microsoft.com/office/powerpoint/2010/main" val="1760640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rtl="0" fontAlgn="base"/>
            <a:r>
              <a:rPr lang="sv-SE" sz="1800" b="0" i="0" u="none" strike="noStrike" dirty="0">
                <a:solidFill>
                  <a:srgbClr val="000000"/>
                </a:solidFill>
                <a:effectLst/>
                <a:latin typeface="Calibri" panose="020F0502020204030204" pitchFamily="34" charset="0"/>
              </a:rPr>
              <a:t>Hur mår vi då i Värmland? Det har ju varit en speciell tid med pandemi som har påverkat oss olika och i olika grader. Det finns en rapport framtagen som tittat på konsekvenser av pandemin.</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sv-SE" sz="1800" b="0" i="0" u="none" strike="noStrike" dirty="0">
                <a:solidFill>
                  <a:srgbClr val="000000"/>
                </a:solidFill>
                <a:effectLst/>
                <a:latin typeface="Calibri" panose="020F0502020204030204" pitchFamily="34" charset="0"/>
              </a:rPr>
              <a:t>Den bygger på Hälsa på lika villkor som är en nationell enkät där vi i Värmland finns med. Det har genomförts workshops och dialoger med kommuner idéburna och andra offentliga aktörer och det har också genomförts webbenkäter till allmänheten. Allt detta ligger till grund för den rapport som ni kan läsa i sin helhet via länken som ni ser här </a:t>
            </a:r>
            <a:r>
              <a:rPr lang="sv-SE" sz="1800" b="0" i="0" u="sng" strike="noStrike" dirty="0">
                <a:solidFill>
                  <a:srgbClr val="0563C1"/>
                </a:solidFill>
                <a:effectLst/>
                <a:latin typeface="Calibri" panose="020F0502020204030204" pitchFamily="34" charset="0"/>
                <a:hlinkClick r:id="rId3"/>
              </a:rPr>
              <a:t>Konsekvensanalys ur ett folkhälsoperspektiv - Region Värmland (regionvarmland.se)</a:t>
            </a:r>
            <a:r>
              <a:rPr lang="sv-SE" sz="1800" b="0" i="0" dirty="0">
                <a:solidFill>
                  <a:srgbClr val="444444"/>
                </a:solidFill>
                <a:effectLst/>
                <a:latin typeface="Calibri" panose="020F0502020204030204" pitchFamily="34" charset="0"/>
              </a:rPr>
              <a:t>​</a:t>
            </a:r>
            <a:endParaRPr lang="sv-SE" b="0" i="0" dirty="0">
              <a:solidFill>
                <a:srgbClr val="444444"/>
              </a:solidFill>
              <a:effectLst/>
              <a:latin typeface="Calibri" panose="020F0502020204030204" pitchFamily="34" charset="0"/>
            </a:endParaRPr>
          </a:p>
          <a:p>
            <a:endParaRPr lang="sv-SE" dirty="0"/>
          </a:p>
        </p:txBody>
      </p:sp>
      <p:sp>
        <p:nvSpPr>
          <p:cNvPr id="4" name="Platshållare för bildnummer 3"/>
          <p:cNvSpPr>
            <a:spLocks noGrp="1"/>
          </p:cNvSpPr>
          <p:nvPr>
            <p:ph type="sldNum" sz="quarter" idx="5"/>
          </p:nvPr>
        </p:nvSpPr>
        <p:spPr/>
        <p:txBody>
          <a:bodyPr/>
          <a:lstStyle/>
          <a:p>
            <a:fld id="{8B13EED9-B829-40B4-9B88-BC42BA0C8876}" type="slidenum">
              <a:rPr lang="sv-SE" smtClean="0"/>
              <a:t>5</a:t>
            </a:fld>
            <a:endParaRPr lang="sv-SE"/>
          </a:p>
        </p:txBody>
      </p:sp>
    </p:spTree>
    <p:extLst>
      <p:ext uri="{BB962C8B-B14F-4D97-AF65-F5344CB8AC3E}">
        <p14:creationId xmlns:p14="http://schemas.microsoft.com/office/powerpoint/2010/main" val="3113536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a:t>Rapporten drar några olika slutsatser. Men ett viktigt fokus, som vi såg då och fortsätter att se är det vi kallat för En tid av ytterligheter.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r>
              <a:rPr lang="sv-SE"/>
              <a:t>Det är mycket i människors liv och vardag som </a:t>
            </a:r>
            <a:r>
              <a:rPr lang="sv-SE" b="1"/>
              <a:t>dragits till sin spets på olika </a:t>
            </a:r>
            <a:r>
              <a:rPr lang="sv-SE"/>
              <a:t>sätt till följd av pandemin. </a:t>
            </a:r>
            <a:r>
              <a:rPr lang="sv-SE" sz="1200"/>
              <a:t>De smittbegränsande åtgärderna har haft en negativ inverkan på de flesta människors resurser och handlingsutrymme. Men den som redan innan varit utsatt eller på annat sätt haft en ansträngd situation har generellt drabbats hårdare.</a:t>
            </a:r>
          </a:p>
          <a:p>
            <a:endParaRPr lang="sv-SE"/>
          </a:p>
          <a:p>
            <a:r>
              <a:rPr lang="sv-SE"/>
              <a:t>Pandemin har alltså tenderat att förstärka den redan ojämlika hälsan. </a:t>
            </a:r>
          </a:p>
          <a:p>
            <a:endParaRPr lang="sv-SE"/>
          </a:p>
          <a:p>
            <a:r>
              <a:rPr lang="sv-SE"/>
              <a:t>Detta tror jag att ni alla känner igen er i. Inte minst då denna rapport låg till grund för den utlysning som är anledningen till att vi ses idag.</a:t>
            </a:r>
          </a:p>
        </p:txBody>
      </p:sp>
      <p:sp>
        <p:nvSpPr>
          <p:cNvPr id="4" name="Platshållare för bildnummer 3"/>
          <p:cNvSpPr>
            <a:spLocks noGrp="1"/>
          </p:cNvSpPr>
          <p:nvPr>
            <p:ph type="sldNum" sz="quarter" idx="5"/>
          </p:nvPr>
        </p:nvSpPr>
        <p:spPr/>
        <p:txBody>
          <a:bodyPr/>
          <a:lstStyle/>
          <a:p>
            <a:fld id="{05D6DD0F-8923-964B-AC7F-D3D2F78EEF83}" type="slidenum">
              <a:rPr lang="en-SE" smtClean="0"/>
              <a:t>6</a:t>
            </a:fld>
            <a:endParaRPr lang="en-SE"/>
          </a:p>
        </p:txBody>
      </p:sp>
    </p:spTree>
    <p:extLst>
      <p:ext uri="{BB962C8B-B14F-4D97-AF65-F5344CB8AC3E}">
        <p14:creationId xmlns:p14="http://schemas.microsoft.com/office/powerpoint/2010/main" val="2201642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2800" b="0" i="0" dirty="0">
                <a:solidFill>
                  <a:srgbClr val="000000"/>
                </a:solidFill>
                <a:effectLst/>
                <a:latin typeface="Calibri" panose="020F0502020204030204" pitchFamily="34" charset="0"/>
              </a:rPr>
              <a:t>Denna bild visar på riskfaktorer för ohälsa som har identifierats under pandemin. </a:t>
            </a:r>
            <a:endParaRPr lang="sv-SE" dirty="0"/>
          </a:p>
        </p:txBody>
      </p:sp>
      <p:sp>
        <p:nvSpPr>
          <p:cNvPr id="4" name="Platshållare för bildnummer 3"/>
          <p:cNvSpPr>
            <a:spLocks noGrp="1"/>
          </p:cNvSpPr>
          <p:nvPr>
            <p:ph type="sldNum" sz="quarter" idx="5"/>
          </p:nvPr>
        </p:nvSpPr>
        <p:spPr/>
        <p:txBody>
          <a:bodyPr/>
          <a:lstStyle/>
          <a:p>
            <a:fld id="{8B13EED9-B829-40B4-9B88-BC42BA0C8876}" type="slidenum">
              <a:rPr lang="sv-SE" smtClean="0"/>
              <a:t>7</a:t>
            </a:fld>
            <a:endParaRPr lang="sv-SE"/>
          </a:p>
        </p:txBody>
      </p:sp>
    </p:spTree>
    <p:extLst>
      <p:ext uri="{BB962C8B-B14F-4D97-AF65-F5344CB8AC3E}">
        <p14:creationId xmlns:p14="http://schemas.microsoft.com/office/powerpoint/2010/main" val="31196258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800" b="0" i="0" u="none" strike="noStrike" dirty="0">
                <a:solidFill>
                  <a:srgbClr val="000000"/>
                </a:solidFill>
                <a:effectLst/>
                <a:latin typeface="Calibri" panose="020F0502020204030204" pitchFamily="34" charset="0"/>
              </a:rPr>
              <a:t>När man tittar på resultatet från Hälsa på lika villkor kan man se att hälsan i befolkningen som helhet är stabil under pandemin. Men det man inte ser när man tittar på hela befolkningen är att vissa grupper har fått en sämre hälsa och vissa grupper har faktiskt mått bättre när vardagsstressen blivit mindre och mer utrymme har getts till familjen</a:t>
            </a:r>
            <a:r>
              <a:rPr lang="sv-SE" sz="1800" b="0" i="0" dirty="0">
                <a:solidFill>
                  <a:srgbClr val="000000"/>
                </a:solidFill>
                <a:effectLst/>
                <a:latin typeface="Calibri" panose="020F0502020204030204" pitchFamily="34" charset="0"/>
              </a:rPr>
              <a:t>​</a:t>
            </a:r>
            <a:endParaRPr lang="sv-SE" dirty="0"/>
          </a:p>
        </p:txBody>
      </p:sp>
      <p:sp>
        <p:nvSpPr>
          <p:cNvPr id="4" name="Platshållare för bildnummer 3"/>
          <p:cNvSpPr>
            <a:spLocks noGrp="1"/>
          </p:cNvSpPr>
          <p:nvPr>
            <p:ph type="sldNum" sz="quarter" idx="5"/>
          </p:nvPr>
        </p:nvSpPr>
        <p:spPr/>
        <p:txBody>
          <a:bodyPr/>
          <a:lstStyle/>
          <a:p>
            <a:fld id="{8B13EED9-B829-40B4-9B88-BC42BA0C8876}" type="slidenum">
              <a:rPr lang="sv-SE" smtClean="0"/>
              <a:t>8</a:t>
            </a:fld>
            <a:endParaRPr lang="sv-SE"/>
          </a:p>
        </p:txBody>
      </p:sp>
    </p:spTree>
    <p:extLst>
      <p:ext uri="{BB962C8B-B14F-4D97-AF65-F5344CB8AC3E}">
        <p14:creationId xmlns:p14="http://schemas.microsoft.com/office/powerpoint/2010/main" val="3716606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Och utifrån det A-C berättat finns och upptäckter som gäller de grupper som av olika anledningar påverkats och påverkas.</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latin typeface="Helvetica" pitchFamily="2" charset="0"/>
              </a:rPr>
              <a:t>Utifrån resultaten i HLV 2021 </a:t>
            </a:r>
            <a:r>
              <a:rPr lang="sv-SE" sz="1200" b="1" dirty="0">
                <a:latin typeface="Helvetica" pitchFamily="2" charset="0"/>
              </a:rPr>
              <a:t>förefaller mäns allmänna hälsa ha ökat mer än kvinnors och det psykiska välbefinnandet har ökat hos män, men minskat hos kvinnor men inte heller här är skillnaden statistiskt signifikant. Kvinnor har, i högre grad än män, varit oroliga för att någon närstående ska bli allvarligt sjuk i covid-19.</a:t>
            </a:r>
            <a:endParaRPr lang="sv-SE" sz="1200" b="1" dirty="0">
              <a:effectLst/>
              <a:latin typeface="Helvetica" pitchFamily="2" charset="0"/>
            </a:endParaRPr>
          </a:p>
          <a:p>
            <a:endParaRPr lang="sv-SE" dirty="0"/>
          </a:p>
        </p:txBody>
      </p:sp>
      <p:sp>
        <p:nvSpPr>
          <p:cNvPr id="4" name="Platshållare för bildnummer 3"/>
          <p:cNvSpPr>
            <a:spLocks noGrp="1"/>
          </p:cNvSpPr>
          <p:nvPr>
            <p:ph type="sldNum" sz="quarter" idx="5"/>
          </p:nvPr>
        </p:nvSpPr>
        <p:spPr/>
        <p:txBody>
          <a:bodyPr/>
          <a:lstStyle/>
          <a:p>
            <a:fld id="{8B13EED9-B829-40B4-9B88-BC42BA0C8876}" type="slidenum">
              <a:rPr lang="sv-SE" smtClean="0"/>
              <a:t>9</a:t>
            </a:fld>
            <a:endParaRPr lang="sv-SE"/>
          </a:p>
        </p:txBody>
      </p:sp>
    </p:spTree>
    <p:extLst>
      <p:ext uri="{BB962C8B-B14F-4D97-AF65-F5344CB8AC3E}">
        <p14:creationId xmlns:p14="http://schemas.microsoft.com/office/powerpoint/2010/main" val="1899857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AC60E8-6E5C-48B4-BBC7-92B7DF953354}"/>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1FF00747-665C-44FC-8D7A-7B89495444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A183FD68-8BC2-47A9-ACAF-6D5FE706D56F}"/>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5" name="Platshållare för sidfot 4">
            <a:extLst>
              <a:ext uri="{FF2B5EF4-FFF2-40B4-BE49-F238E27FC236}">
                <a16:creationId xmlns:a16="http://schemas.microsoft.com/office/drawing/2014/main" id="{B65BBB79-83AC-4476-89B6-C962A74AF9C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9186505-9348-48C6-8D2A-4FB0B54A0F33}"/>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4199494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01CCFF8-366C-47F4-BC69-B99F4CAD24B1}"/>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C7DC52A-DF6E-4816-8A55-ADBF6FE63DA7}"/>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B1DE20A-6BB2-46A8-8F53-13DD2874D057}"/>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5" name="Platshållare för sidfot 4">
            <a:extLst>
              <a:ext uri="{FF2B5EF4-FFF2-40B4-BE49-F238E27FC236}">
                <a16:creationId xmlns:a16="http://schemas.microsoft.com/office/drawing/2014/main" id="{C644582A-E08F-4122-9C17-22029E58126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7208B44-862E-44AE-9996-5CC0CEC1281E}"/>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1099512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41F0F40-FBE6-4148-AA69-1D5EA03CF0B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4A52AE4-4747-45CF-8D6F-BCD159C79FF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D7BEB76-DE40-44D5-968D-5A7EACA959CD}"/>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5" name="Platshållare för sidfot 4">
            <a:extLst>
              <a:ext uri="{FF2B5EF4-FFF2-40B4-BE49-F238E27FC236}">
                <a16:creationId xmlns:a16="http://schemas.microsoft.com/office/drawing/2014/main" id="{78951D77-D6AE-4248-85AE-12B271D22B9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CF0492-8F8A-43A4-AA9B-000732A606BF}"/>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28777848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En rubrik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735114-FF72-44A1-A510-3F846FC92CAF}"/>
              </a:ext>
            </a:extLst>
          </p:cNvPr>
          <p:cNvSpPr>
            <a:spLocks noGrp="1"/>
          </p:cNvSpPr>
          <p:nvPr>
            <p:ph type="title" hasCustomPrompt="1"/>
          </p:nvPr>
        </p:nvSpPr>
        <p:spPr>
          <a:xfrm>
            <a:off x="2496809" y="972000"/>
            <a:ext cx="7200000" cy="1325563"/>
          </a:xfrm>
        </p:spPr>
        <p:txBody>
          <a:bodyPr anchor="b" anchorCtr="0">
            <a:noAutofit/>
          </a:bodyPr>
          <a:lstStyle>
            <a:lvl1pPr>
              <a:defRPr sz="3600"/>
            </a:lvl1pPr>
          </a:lstStyle>
          <a:p>
            <a:r>
              <a:rPr lang="sv-SE"/>
              <a:t>Rubrik på en eller två rader</a:t>
            </a:r>
          </a:p>
        </p:txBody>
      </p:sp>
      <p:sp>
        <p:nvSpPr>
          <p:cNvPr id="4" name="Platshållare för datum 3">
            <a:extLst>
              <a:ext uri="{FF2B5EF4-FFF2-40B4-BE49-F238E27FC236}">
                <a16:creationId xmlns:a16="http://schemas.microsoft.com/office/drawing/2014/main" id="{138FA8A6-E8AD-49AE-8A02-8E0135A4D33C}"/>
              </a:ext>
            </a:extLst>
          </p:cNvPr>
          <p:cNvSpPr>
            <a:spLocks noGrp="1"/>
          </p:cNvSpPr>
          <p:nvPr>
            <p:ph type="dt" sz="half" idx="10"/>
          </p:nvPr>
        </p:nvSpPr>
        <p:spPr/>
        <p:txBody>
          <a:bodyPr/>
          <a:lstStyle/>
          <a:p>
            <a:fld id="{57F0BC4E-3FB7-EF43-A815-F24D29587C66}" type="datetimeFigureOut">
              <a:rPr lang="sv-SE" smtClean="0"/>
              <a:t>2022-02-10</a:t>
            </a:fld>
            <a:endParaRPr lang="sv-SE"/>
          </a:p>
        </p:txBody>
      </p:sp>
      <p:sp>
        <p:nvSpPr>
          <p:cNvPr id="5" name="Platshållare för sidfot 4">
            <a:extLst>
              <a:ext uri="{FF2B5EF4-FFF2-40B4-BE49-F238E27FC236}">
                <a16:creationId xmlns:a16="http://schemas.microsoft.com/office/drawing/2014/main" id="{D128B042-CD46-459F-B15F-9CD51445A1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12B9B4-3EFB-4D25-A6FF-2C335D0EA7A8}"/>
              </a:ext>
            </a:extLst>
          </p:cNvPr>
          <p:cNvSpPr>
            <a:spLocks noGrp="1"/>
          </p:cNvSpPr>
          <p:nvPr>
            <p:ph type="sldNum" sz="quarter" idx="12"/>
          </p:nvPr>
        </p:nvSpPr>
        <p:spPr/>
        <p:txBody>
          <a:bodyPr/>
          <a:lstStyle/>
          <a:p>
            <a:fld id="{485C1676-F240-4B4A-8217-F7276366C3A5}" type="slidenum">
              <a:rPr lang="sv-SE" smtClean="0"/>
              <a:t>‹#›</a:t>
            </a:fld>
            <a:endParaRPr lang="sv-SE"/>
          </a:p>
        </p:txBody>
      </p:sp>
      <p:sp>
        <p:nvSpPr>
          <p:cNvPr id="8" name="Platshållare för text 7">
            <a:extLst>
              <a:ext uri="{FF2B5EF4-FFF2-40B4-BE49-F238E27FC236}">
                <a16:creationId xmlns:a16="http://schemas.microsoft.com/office/drawing/2014/main" id="{F2074D27-2532-4EB4-AA8D-F347C8462D8A}"/>
              </a:ext>
            </a:extLst>
          </p:cNvPr>
          <p:cNvSpPr>
            <a:spLocks noGrp="1"/>
          </p:cNvSpPr>
          <p:nvPr>
            <p:ph type="body" sz="quarter" idx="13" hasCustomPrompt="1"/>
          </p:nvPr>
        </p:nvSpPr>
        <p:spPr>
          <a:xfrm>
            <a:off x="2496809" y="2482850"/>
            <a:ext cx="7200000" cy="3240000"/>
          </a:xfrm>
        </p:spPr>
        <p:txBody>
          <a:bodyPr>
            <a:no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10" name="Rektangel 9">
            <a:extLst>
              <a:ext uri="{FF2B5EF4-FFF2-40B4-BE49-F238E27FC236}">
                <a16:creationId xmlns:a16="http://schemas.microsoft.com/office/drawing/2014/main" id="{EE3DB552-76B5-45DA-A7BF-518537E75530}"/>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619406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C7C70C-72F8-4A54-A743-13370704ECE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AC6FE81-2D22-48F7-A3C4-8B1F34B8DCB9}"/>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EEC8A0B-4190-4F8E-82B9-B718A217ED9B}"/>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5" name="Platshållare för sidfot 4">
            <a:extLst>
              <a:ext uri="{FF2B5EF4-FFF2-40B4-BE49-F238E27FC236}">
                <a16:creationId xmlns:a16="http://schemas.microsoft.com/office/drawing/2014/main" id="{A032CBF7-E4C1-49A1-8BC7-9D001983F47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702B937-C1A8-4C54-AAA8-D033FA966A94}"/>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1475773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4AE6150-A8E2-4631-83C5-4A0D576AFE9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5ABE3141-4FF6-4982-BDF2-AB874E1EF0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7550EE22-7181-4D76-82BF-18EDFD05BDEC}"/>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5" name="Platshållare för sidfot 4">
            <a:extLst>
              <a:ext uri="{FF2B5EF4-FFF2-40B4-BE49-F238E27FC236}">
                <a16:creationId xmlns:a16="http://schemas.microsoft.com/office/drawing/2014/main" id="{E218023D-E81A-43E4-AD12-AC9A33B17E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82238DF-3916-4108-939A-B7070A302F7F}"/>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1305664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0A5A30-B191-4C12-B1F7-48B7ABE49D5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4C88A9B-420C-4BE9-B917-B1B48BB32375}"/>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EC465D66-3D1D-4FE8-BBFB-99D27EC77DA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1914FCB1-124A-41B7-82E7-5D22C9C20BFA}"/>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6" name="Platshållare för sidfot 5">
            <a:extLst>
              <a:ext uri="{FF2B5EF4-FFF2-40B4-BE49-F238E27FC236}">
                <a16:creationId xmlns:a16="http://schemas.microsoft.com/office/drawing/2014/main" id="{2C4ECDD7-8443-49A9-9A75-7102ABFB858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3B8A27D-5AF9-48DC-BF38-6FF504E4B2D4}"/>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192316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A42E84-3C9C-45ED-BE71-09420E97478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BF83A15-71F4-4B5C-9D41-039CB14D41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1D24EBC-4518-4CD6-B0EF-0834D0051C1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F1CA622-FF7A-42AE-8C84-D80BF07609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FD384D2-9225-45EE-8A97-D90760265BBF}"/>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350743B1-C720-4CFA-83DA-D1397FB745BB}"/>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8" name="Platshållare för sidfot 7">
            <a:extLst>
              <a:ext uri="{FF2B5EF4-FFF2-40B4-BE49-F238E27FC236}">
                <a16:creationId xmlns:a16="http://schemas.microsoft.com/office/drawing/2014/main" id="{1E4D0FF9-22BA-4310-80D1-E7A9028E79AB}"/>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8A1F7C0-E8BC-4EF0-8A53-D4D8C06CC295}"/>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28202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89FD7A-C322-4CE4-8545-26C45BD624E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BD1A1E2B-F62F-487D-B129-7DF593DD4940}"/>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4" name="Platshållare för sidfot 3">
            <a:extLst>
              <a:ext uri="{FF2B5EF4-FFF2-40B4-BE49-F238E27FC236}">
                <a16:creationId xmlns:a16="http://schemas.microsoft.com/office/drawing/2014/main" id="{8FB59895-2075-4BD8-9C10-950684D8EAC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B7933253-B1EB-4E70-94A7-3F0BB9153AC2}"/>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3250548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7D1612D-195F-4091-A99E-24C941281535}"/>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3" name="Platshållare för sidfot 2">
            <a:extLst>
              <a:ext uri="{FF2B5EF4-FFF2-40B4-BE49-F238E27FC236}">
                <a16:creationId xmlns:a16="http://schemas.microsoft.com/office/drawing/2014/main" id="{D16948D1-6051-4B04-A387-0D7E11B82C73}"/>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092609E-843C-4A40-B446-656F9255CD1E}"/>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163613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FF229-A5E0-4EC0-BECF-97715890308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E163A57-675F-41EF-92F0-9918A34452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08592DD-A5C3-46D3-A580-AF0A52F817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43A236E-5121-4329-A507-1D2D0B542626}"/>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6" name="Platshållare för sidfot 5">
            <a:extLst>
              <a:ext uri="{FF2B5EF4-FFF2-40B4-BE49-F238E27FC236}">
                <a16:creationId xmlns:a16="http://schemas.microsoft.com/office/drawing/2014/main" id="{73C66D27-CF4E-4672-8FDE-CF9B85C358E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9B80932-DF71-47F1-B26E-EFBB6E4771FC}"/>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1014174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C85EFCA-629D-426F-BE18-45BE4CF5C6B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66D3F0C-B52C-413E-B9D1-001C591BFB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9F7AF5F-F5EA-43AD-A3C6-1A181F83E8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A3D0DFF-1E2C-43D6-BFC1-15FB0F79BF63}"/>
              </a:ext>
            </a:extLst>
          </p:cNvPr>
          <p:cNvSpPr>
            <a:spLocks noGrp="1"/>
          </p:cNvSpPr>
          <p:nvPr>
            <p:ph type="dt" sz="half" idx="10"/>
          </p:nvPr>
        </p:nvSpPr>
        <p:spPr/>
        <p:txBody>
          <a:bodyPr/>
          <a:lstStyle/>
          <a:p>
            <a:fld id="{CBC7B118-8B21-420C-A775-244FF2184496}" type="datetimeFigureOut">
              <a:rPr lang="sv-SE" smtClean="0"/>
              <a:t>2022-02-10</a:t>
            </a:fld>
            <a:endParaRPr lang="sv-SE"/>
          </a:p>
        </p:txBody>
      </p:sp>
      <p:sp>
        <p:nvSpPr>
          <p:cNvPr id="6" name="Platshållare för sidfot 5">
            <a:extLst>
              <a:ext uri="{FF2B5EF4-FFF2-40B4-BE49-F238E27FC236}">
                <a16:creationId xmlns:a16="http://schemas.microsoft.com/office/drawing/2014/main" id="{E1B19C96-F3B8-4232-AD11-58B3D6B392C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FFE07A4-6950-4B78-87F4-2971F1627606}"/>
              </a:ext>
            </a:extLst>
          </p:cNvPr>
          <p:cNvSpPr>
            <a:spLocks noGrp="1"/>
          </p:cNvSpPr>
          <p:nvPr>
            <p:ph type="sldNum" sz="quarter" idx="12"/>
          </p:nvPr>
        </p:nvSpPr>
        <p:spPr/>
        <p:txBody>
          <a:bodyPr/>
          <a:lstStyle/>
          <a:p>
            <a:fld id="{585D0B9F-48CD-4CAE-BF38-20DEE18BA304}" type="slidenum">
              <a:rPr lang="sv-SE" smtClean="0"/>
              <a:t>‹#›</a:t>
            </a:fld>
            <a:endParaRPr lang="sv-SE"/>
          </a:p>
        </p:txBody>
      </p:sp>
    </p:spTree>
    <p:extLst>
      <p:ext uri="{BB962C8B-B14F-4D97-AF65-F5344CB8AC3E}">
        <p14:creationId xmlns:p14="http://schemas.microsoft.com/office/powerpoint/2010/main" val="3365835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115D98B-8EEA-4596-B6F4-79CE8A1446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79A7974-116D-4604-91CF-8D0037033F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4B663BE-4DC5-45CE-98D4-159FE3EAC7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7B118-8B21-420C-A775-244FF2184496}" type="datetimeFigureOut">
              <a:rPr lang="sv-SE" smtClean="0"/>
              <a:t>2022-02-10</a:t>
            </a:fld>
            <a:endParaRPr lang="sv-SE"/>
          </a:p>
        </p:txBody>
      </p:sp>
      <p:sp>
        <p:nvSpPr>
          <p:cNvPr id="5" name="Platshållare för sidfot 4">
            <a:extLst>
              <a:ext uri="{FF2B5EF4-FFF2-40B4-BE49-F238E27FC236}">
                <a16:creationId xmlns:a16="http://schemas.microsoft.com/office/drawing/2014/main" id="{1CF75D45-5922-4401-80C5-45506917AD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6476DD34-DDB1-4255-8A94-850675286F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D0B9F-48CD-4CAE-BF38-20DEE18BA304}" type="slidenum">
              <a:rPr lang="sv-SE" smtClean="0"/>
              <a:t>‹#›</a:t>
            </a:fld>
            <a:endParaRPr lang="sv-SE"/>
          </a:p>
        </p:txBody>
      </p:sp>
    </p:spTree>
    <p:extLst>
      <p:ext uri="{BB962C8B-B14F-4D97-AF65-F5344CB8AC3E}">
        <p14:creationId xmlns:p14="http://schemas.microsoft.com/office/powerpoint/2010/main" val="3196346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ophia.alm@karlstad.s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anna-carin.johansson@regionvarmland.se"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33.svg"/><Relationship Id="rId5" Type="http://schemas.openxmlformats.org/officeDocument/2006/relationships/image" Target="../media/image32.png"/><Relationship Id="rId4" Type="http://schemas.openxmlformats.org/officeDocument/2006/relationships/image" Target="../media/image31.svg"/></Relationships>
</file>

<file path=ppt/slides/_rels/slide12.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34.png"/><Relationship Id="rId7" Type="http://schemas.openxmlformats.org/officeDocument/2006/relationships/image" Target="../media/image26.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37.svg"/><Relationship Id="rId5" Type="http://schemas.openxmlformats.org/officeDocument/2006/relationships/image" Target="../media/image36.png"/><Relationship Id="rId10" Type="http://schemas.openxmlformats.org/officeDocument/2006/relationships/image" Target="../media/image39.svg"/><Relationship Id="rId4" Type="http://schemas.openxmlformats.org/officeDocument/2006/relationships/image" Target="../media/image35.svg"/><Relationship Id="rId9" Type="http://schemas.openxmlformats.org/officeDocument/2006/relationships/image" Target="../media/image38.png"/></Relationships>
</file>

<file path=ppt/slides/_rels/slide13.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40.png"/><Relationship Id="rId7"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43.svg"/><Relationship Id="rId5" Type="http://schemas.openxmlformats.org/officeDocument/2006/relationships/image" Target="../media/image42.png"/><Relationship Id="rId4" Type="http://schemas.openxmlformats.org/officeDocument/2006/relationships/image" Target="../media/image41.svg"/></Relationships>
</file>

<file path=ppt/slides/_rels/slide14.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regionvarmland.se/vardgivarwebben/samverkan-avtal-och-vardval/psykisk-halsa/regional-koordinering-psykisk-halsa-i-varmland-rkph/plan-for-god-psykisk-halsa-i-varmland"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4.png"/></Relationships>
</file>

<file path=ppt/slides/_rels/slide16.xml.rels><?xml version="1.0" encoding="UTF-8" standalone="yes"?>
<Relationships xmlns="http://schemas.openxmlformats.org/package/2006/relationships"><Relationship Id="rId3" Type="http://schemas.openxmlformats.org/officeDocument/2006/relationships/hyperlink" Target="https://regionvarmland.se/vardgivarwebben/samverkan-avtal-och-vardval/psykisk-halsa/regional-koordinering-psykisk-halsa-i-varmland-rkph"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regionvarmland.se/vardgivarwebben/samverkan-avtal-och-vardval/psykisk-halsa/regional-koordinering-psykisk-halsa-i-varmland-rkph/seminarier-forelasningar-konferenser-om-psykisk-halsa"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hyperlink" Target="https://www.regionvarmland.se/konsekvensanalyscovid" TargetMode="External"/><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9.svg"/></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9A4859-89CE-453D-A1D5-A2B11A09D7C4}"/>
              </a:ext>
            </a:extLst>
          </p:cNvPr>
          <p:cNvSpPr>
            <a:spLocks noGrp="1"/>
          </p:cNvSpPr>
          <p:nvPr>
            <p:ph type="ctrTitle"/>
          </p:nvPr>
        </p:nvSpPr>
        <p:spPr>
          <a:xfrm>
            <a:off x="1136428" y="627564"/>
            <a:ext cx="7474172" cy="1325563"/>
          </a:xfrm>
        </p:spPr>
        <p:txBody>
          <a:bodyPr vert="horz" lIns="91440" tIns="45720" rIns="91440" bIns="45720" rtlCol="0" anchor="ctr">
            <a:normAutofit/>
          </a:bodyPr>
          <a:lstStyle/>
          <a:p>
            <a:pPr algn="l"/>
            <a:r>
              <a:rPr lang="en-US" sz="4400" kern="1200">
                <a:solidFill>
                  <a:schemeClr val="tx1"/>
                </a:solidFill>
                <a:latin typeface="+mj-lt"/>
                <a:ea typeface="+mj-ea"/>
                <a:cs typeface="+mj-cs"/>
              </a:rPr>
              <a:t>Välkomna!</a:t>
            </a:r>
          </a:p>
        </p:txBody>
      </p:sp>
      <p:sp>
        <p:nvSpPr>
          <p:cNvPr id="3" name="Underrubrik 2">
            <a:extLst>
              <a:ext uri="{FF2B5EF4-FFF2-40B4-BE49-F238E27FC236}">
                <a16:creationId xmlns:a16="http://schemas.microsoft.com/office/drawing/2014/main" id="{C8E1B9F3-491D-40F4-BE8A-9A7368050DB8}"/>
              </a:ext>
            </a:extLst>
          </p:cNvPr>
          <p:cNvSpPr>
            <a:spLocks noGrp="1"/>
          </p:cNvSpPr>
          <p:nvPr>
            <p:ph type="subTitle" idx="1"/>
          </p:nvPr>
        </p:nvSpPr>
        <p:spPr>
          <a:xfrm>
            <a:off x="1136429" y="2278173"/>
            <a:ext cx="6467867" cy="3450613"/>
          </a:xfrm>
        </p:spPr>
        <p:txBody>
          <a:bodyPr vert="horz" lIns="91440" tIns="45720" rIns="91440" bIns="45720" rtlCol="0" anchor="ctr">
            <a:normAutofit/>
          </a:bodyPr>
          <a:lstStyle/>
          <a:p>
            <a:pPr indent="-228600" algn="l">
              <a:buFont typeface="Arial" panose="020B0604020202020204" pitchFamily="34" charset="0"/>
              <a:buChar char="•"/>
            </a:pPr>
            <a:r>
              <a:rPr lang="en-US" dirty="0" err="1"/>
              <a:t>Förmiddagens</a:t>
            </a:r>
            <a:r>
              <a:rPr lang="en-US" dirty="0"/>
              <a:t> agenda</a:t>
            </a:r>
          </a:p>
          <a:p>
            <a:pPr indent="-228600" algn="l">
              <a:buFont typeface="Arial" panose="020B0604020202020204" pitchFamily="34" charset="0"/>
              <a:buChar char="•"/>
            </a:pPr>
            <a:r>
              <a:rPr lang="en-US" dirty="0" err="1"/>
              <a:t>Praktisk</a:t>
            </a:r>
            <a:r>
              <a:rPr lang="en-US" dirty="0"/>
              <a:t> information</a:t>
            </a:r>
          </a:p>
          <a:p>
            <a:pPr indent="-228600" algn="l">
              <a:buFont typeface="Arial" panose="020B0604020202020204" pitchFamily="34" charset="0"/>
              <a:buChar char="•"/>
            </a:pPr>
            <a:endParaRPr lang="en-US" dirty="0"/>
          </a:p>
          <a:p>
            <a:pPr indent="-228600" algn="l">
              <a:buFont typeface="Arial" panose="020B0604020202020204" pitchFamily="34" charset="0"/>
              <a:buChar char="•"/>
            </a:pPr>
            <a:r>
              <a:rPr lang="en-US" dirty="0" err="1"/>
              <a:t>Kontakt</a:t>
            </a:r>
            <a:r>
              <a:rPr lang="en-US" dirty="0"/>
              <a:t>: </a:t>
            </a:r>
            <a:r>
              <a:rPr lang="en-US" dirty="0">
                <a:hlinkClick r:id="rId3"/>
              </a:rPr>
              <a:t>sophia.alm@karlstad.se</a:t>
            </a:r>
            <a:r>
              <a:rPr lang="en-US" dirty="0"/>
              <a:t> </a:t>
            </a:r>
          </a:p>
          <a:p>
            <a:pPr algn="l"/>
            <a:r>
              <a:rPr lang="en-US" dirty="0">
                <a:hlinkClick r:id="rId4"/>
              </a:rPr>
              <a:t>anna-carin.johansson@regionvarmland.se</a:t>
            </a:r>
            <a:endParaRPr lang="en-US" dirty="0"/>
          </a:p>
          <a:p>
            <a:pPr indent="-228600" algn="l">
              <a:buFont typeface="Arial" panose="020B0604020202020204" pitchFamily="34" charset="0"/>
              <a:buChar char="•"/>
            </a:pPr>
            <a:endParaRPr lang="en-US" dirty="0"/>
          </a:p>
        </p:txBody>
      </p:sp>
      <p:sp>
        <p:nvSpPr>
          <p:cNvPr id="16" name="Rectangle 15">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4A5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E8B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dobjekt 3">
            <a:extLst>
              <a:ext uri="{FF2B5EF4-FFF2-40B4-BE49-F238E27FC236}">
                <a16:creationId xmlns:a16="http://schemas.microsoft.com/office/drawing/2014/main" id="{7B562C7A-DDD5-4DB4-8BDF-60735F958B0D}"/>
              </a:ext>
            </a:extLst>
          </p:cNvPr>
          <p:cNvPicPr>
            <a:picLocks noChangeAspect="1"/>
          </p:cNvPicPr>
          <p:nvPr/>
        </p:nvPicPr>
        <p:blipFill>
          <a:blip r:embed="rId5"/>
          <a:stretch>
            <a:fillRect/>
          </a:stretch>
        </p:blipFill>
        <p:spPr>
          <a:xfrm>
            <a:off x="9254442" y="3010477"/>
            <a:ext cx="1462088" cy="837045"/>
          </a:xfrm>
          <a:prstGeom prst="rect">
            <a:avLst/>
          </a:prstGeom>
        </p:spPr>
      </p:pic>
    </p:spTree>
    <p:extLst>
      <p:ext uri="{BB962C8B-B14F-4D97-AF65-F5344CB8AC3E}">
        <p14:creationId xmlns:p14="http://schemas.microsoft.com/office/powerpoint/2010/main" val="1803212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 2" descr="Barn med ballong med hel fyllning">
            <a:extLst>
              <a:ext uri="{FF2B5EF4-FFF2-40B4-BE49-F238E27FC236}">
                <a16:creationId xmlns:a16="http://schemas.microsoft.com/office/drawing/2014/main" id="{B53BA139-D013-5040-AB26-D37025F59AC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19007" y="2675348"/>
            <a:ext cx="914400" cy="914400"/>
          </a:xfrm>
          <a:prstGeom prst="rect">
            <a:avLst/>
          </a:prstGeom>
        </p:spPr>
      </p:pic>
      <p:sp>
        <p:nvSpPr>
          <p:cNvPr id="4" name="Rektangel 3">
            <a:extLst>
              <a:ext uri="{FF2B5EF4-FFF2-40B4-BE49-F238E27FC236}">
                <a16:creationId xmlns:a16="http://schemas.microsoft.com/office/drawing/2014/main" id="{C860DB63-0EC7-BD44-B502-DEED6A1D7ECB}"/>
              </a:ext>
            </a:extLst>
          </p:cNvPr>
          <p:cNvSpPr/>
          <p:nvPr/>
        </p:nvSpPr>
        <p:spPr>
          <a:xfrm>
            <a:off x="1708689" y="5190232"/>
            <a:ext cx="3881406" cy="738664"/>
          </a:xfrm>
          <a:prstGeom prst="rect">
            <a:avLst/>
          </a:prstGeom>
        </p:spPr>
        <p:txBody>
          <a:bodyPr wrap="square">
            <a:spAutoFit/>
          </a:bodyPr>
          <a:lstStyle/>
          <a:p>
            <a:r>
              <a:rPr lang="sv-SE" sz="1400" dirty="0"/>
              <a:t>Nationella resultat från HLV visar att de åldersgrupper som i högst grad upplevt besvär av ensamhet är unga och äldre.</a:t>
            </a:r>
          </a:p>
        </p:txBody>
      </p:sp>
      <p:pic>
        <p:nvPicPr>
          <p:cNvPr id="6" name="Bild 5" descr="Man med käpp med hel fyllning">
            <a:extLst>
              <a:ext uri="{FF2B5EF4-FFF2-40B4-BE49-F238E27FC236}">
                <a16:creationId xmlns:a16="http://schemas.microsoft.com/office/drawing/2014/main" id="{6DA83033-4CE0-2445-A3B6-26D5E74C93B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879383" y="2675348"/>
            <a:ext cx="914400" cy="914400"/>
          </a:xfrm>
          <a:prstGeom prst="rect">
            <a:avLst/>
          </a:prstGeom>
        </p:spPr>
      </p:pic>
      <p:sp>
        <p:nvSpPr>
          <p:cNvPr id="7" name="textruta 6">
            <a:extLst>
              <a:ext uri="{FF2B5EF4-FFF2-40B4-BE49-F238E27FC236}">
                <a16:creationId xmlns:a16="http://schemas.microsoft.com/office/drawing/2014/main" id="{25BC05FB-5903-F944-9BEC-103839D8329A}"/>
              </a:ext>
            </a:extLst>
          </p:cNvPr>
          <p:cNvSpPr txBox="1"/>
          <p:nvPr/>
        </p:nvSpPr>
        <p:spPr>
          <a:xfrm>
            <a:off x="5432998" y="625767"/>
            <a:ext cx="1326004" cy="369332"/>
          </a:xfrm>
          <a:prstGeom prst="rect">
            <a:avLst/>
          </a:prstGeom>
          <a:noFill/>
        </p:spPr>
        <p:txBody>
          <a:bodyPr wrap="none" rtlCol="0">
            <a:spAutoFit/>
          </a:bodyPr>
          <a:lstStyle/>
          <a:p>
            <a:r>
              <a:rPr lang="sv-SE" b="1" dirty="0"/>
              <a:t>GRUPPER</a:t>
            </a:r>
          </a:p>
        </p:txBody>
      </p:sp>
      <p:sp>
        <p:nvSpPr>
          <p:cNvPr id="8" name="Rektangel 7">
            <a:extLst>
              <a:ext uri="{FF2B5EF4-FFF2-40B4-BE49-F238E27FC236}">
                <a16:creationId xmlns:a16="http://schemas.microsoft.com/office/drawing/2014/main" id="{CE3A20A6-90EF-9F4E-A975-AB75D9DC3B05}"/>
              </a:ext>
            </a:extLst>
          </p:cNvPr>
          <p:cNvSpPr/>
          <p:nvPr/>
        </p:nvSpPr>
        <p:spPr>
          <a:xfrm>
            <a:off x="4380321" y="1169040"/>
            <a:ext cx="4232449" cy="523220"/>
          </a:xfrm>
          <a:prstGeom prst="rect">
            <a:avLst/>
          </a:prstGeom>
        </p:spPr>
        <p:txBody>
          <a:bodyPr wrap="square">
            <a:spAutoFit/>
          </a:bodyPr>
          <a:lstStyle/>
          <a:p>
            <a:r>
              <a:rPr lang="sv-SE" sz="1400" dirty="0"/>
              <a:t>Vissa grupper har varit extra utsatta (t ex unga, äldre, personer med funktionsnedsättning)</a:t>
            </a:r>
          </a:p>
        </p:txBody>
      </p:sp>
      <p:pic>
        <p:nvPicPr>
          <p:cNvPr id="10" name="Bild 9" descr="Användare med hel fyllning">
            <a:extLst>
              <a:ext uri="{FF2B5EF4-FFF2-40B4-BE49-F238E27FC236}">
                <a16:creationId xmlns:a16="http://schemas.microsoft.com/office/drawing/2014/main" id="{1CF62D78-64F2-BE46-B160-C315C7F3B46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760622" y="2696408"/>
            <a:ext cx="914400" cy="914400"/>
          </a:xfrm>
          <a:prstGeom prst="rect">
            <a:avLst/>
          </a:prstGeom>
        </p:spPr>
      </p:pic>
      <p:sp>
        <p:nvSpPr>
          <p:cNvPr id="11" name="Rektangel 10">
            <a:extLst>
              <a:ext uri="{FF2B5EF4-FFF2-40B4-BE49-F238E27FC236}">
                <a16:creationId xmlns:a16="http://schemas.microsoft.com/office/drawing/2014/main" id="{1292C8E0-6948-784E-A927-FDCE42BD51F1}"/>
              </a:ext>
            </a:extLst>
          </p:cNvPr>
          <p:cNvSpPr/>
          <p:nvPr/>
        </p:nvSpPr>
        <p:spPr>
          <a:xfrm>
            <a:off x="8509611" y="3814319"/>
            <a:ext cx="2707341" cy="646331"/>
          </a:xfrm>
          <a:prstGeom prst="rect">
            <a:avLst/>
          </a:prstGeom>
        </p:spPr>
        <p:txBody>
          <a:bodyPr wrap="square">
            <a:spAutoFit/>
          </a:bodyPr>
          <a:lstStyle/>
          <a:p>
            <a:r>
              <a:rPr lang="sv-SE" dirty="0"/>
              <a:t>Personer med funktionsnedsättning</a:t>
            </a:r>
          </a:p>
        </p:txBody>
      </p:sp>
      <p:sp>
        <p:nvSpPr>
          <p:cNvPr id="12" name="textruta 11">
            <a:extLst>
              <a:ext uri="{FF2B5EF4-FFF2-40B4-BE49-F238E27FC236}">
                <a16:creationId xmlns:a16="http://schemas.microsoft.com/office/drawing/2014/main" id="{9A9450C6-30B7-2341-BEE4-C4A26772AF2D}"/>
              </a:ext>
            </a:extLst>
          </p:cNvPr>
          <p:cNvSpPr txBox="1"/>
          <p:nvPr/>
        </p:nvSpPr>
        <p:spPr>
          <a:xfrm>
            <a:off x="5013854" y="3952819"/>
            <a:ext cx="723275" cy="369332"/>
          </a:xfrm>
          <a:prstGeom prst="rect">
            <a:avLst/>
          </a:prstGeom>
          <a:noFill/>
        </p:spPr>
        <p:txBody>
          <a:bodyPr wrap="none" rtlCol="0">
            <a:spAutoFit/>
          </a:bodyPr>
          <a:lstStyle/>
          <a:p>
            <a:r>
              <a:rPr lang="sv-SE" dirty="0"/>
              <a:t>Äldre</a:t>
            </a:r>
          </a:p>
        </p:txBody>
      </p:sp>
      <p:sp>
        <p:nvSpPr>
          <p:cNvPr id="13" name="textruta 12">
            <a:extLst>
              <a:ext uri="{FF2B5EF4-FFF2-40B4-BE49-F238E27FC236}">
                <a16:creationId xmlns:a16="http://schemas.microsoft.com/office/drawing/2014/main" id="{F1CF95F8-5FDE-8B4B-A732-6AF43F64EB74}"/>
              </a:ext>
            </a:extLst>
          </p:cNvPr>
          <p:cNvSpPr txBox="1"/>
          <p:nvPr/>
        </p:nvSpPr>
        <p:spPr>
          <a:xfrm>
            <a:off x="1428964" y="3952819"/>
            <a:ext cx="736099" cy="369332"/>
          </a:xfrm>
          <a:prstGeom prst="rect">
            <a:avLst/>
          </a:prstGeom>
          <a:noFill/>
        </p:spPr>
        <p:txBody>
          <a:bodyPr wrap="none" rtlCol="0">
            <a:spAutoFit/>
          </a:bodyPr>
          <a:lstStyle/>
          <a:p>
            <a:r>
              <a:rPr lang="sv-SE" dirty="0"/>
              <a:t>Unga</a:t>
            </a:r>
          </a:p>
        </p:txBody>
      </p:sp>
      <p:sp>
        <p:nvSpPr>
          <p:cNvPr id="14" name="Vänster klammerparentes 13">
            <a:extLst>
              <a:ext uri="{FF2B5EF4-FFF2-40B4-BE49-F238E27FC236}">
                <a16:creationId xmlns:a16="http://schemas.microsoft.com/office/drawing/2014/main" id="{346A1843-1B22-D840-AFC5-8FA3F41F6924}"/>
              </a:ext>
            </a:extLst>
          </p:cNvPr>
          <p:cNvSpPr/>
          <p:nvPr/>
        </p:nvSpPr>
        <p:spPr>
          <a:xfrm rot="16200000">
            <a:off x="3442150" y="2653956"/>
            <a:ext cx="245633" cy="430816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5" name="Rektangel 14">
            <a:extLst>
              <a:ext uri="{FF2B5EF4-FFF2-40B4-BE49-F238E27FC236}">
                <a16:creationId xmlns:a16="http://schemas.microsoft.com/office/drawing/2014/main" id="{1151598A-74ED-2047-8DD9-7D8D69AC4D53}"/>
              </a:ext>
            </a:extLst>
          </p:cNvPr>
          <p:cNvSpPr/>
          <p:nvPr/>
        </p:nvSpPr>
        <p:spPr>
          <a:xfrm>
            <a:off x="7998220" y="4717204"/>
            <a:ext cx="3730121" cy="738664"/>
          </a:xfrm>
          <a:prstGeom prst="rect">
            <a:avLst/>
          </a:prstGeom>
        </p:spPr>
        <p:txBody>
          <a:bodyPr wrap="square">
            <a:spAutoFit/>
          </a:bodyPr>
          <a:lstStyle/>
          <a:p>
            <a:r>
              <a:rPr lang="sv-SE" sz="1400" dirty="0"/>
              <a:t>Ojämlikheter i levnadssituationen. </a:t>
            </a:r>
          </a:p>
          <a:p>
            <a:r>
              <a:rPr lang="sv-SE" sz="1400" dirty="0"/>
              <a:t>Skillnaderna i levnadssituation riskerar därmed att förstärkas ytterligare. </a:t>
            </a:r>
          </a:p>
        </p:txBody>
      </p:sp>
    </p:spTree>
    <p:extLst>
      <p:ext uri="{BB962C8B-B14F-4D97-AF65-F5344CB8AC3E}">
        <p14:creationId xmlns:p14="http://schemas.microsoft.com/office/powerpoint/2010/main" val="773670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4AF72088-6AE8-FD4B-A242-B50FF226424F}"/>
              </a:ext>
            </a:extLst>
          </p:cNvPr>
          <p:cNvSpPr/>
          <p:nvPr/>
        </p:nvSpPr>
        <p:spPr>
          <a:xfrm>
            <a:off x="4631496" y="1121023"/>
            <a:ext cx="2929007" cy="307777"/>
          </a:xfrm>
          <a:prstGeom prst="rect">
            <a:avLst/>
          </a:prstGeom>
        </p:spPr>
        <p:txBody>
          <a:bodyPr wrap="none">
            <a:spAutoFit/>
          </a:bodyPr>
          <a:lstStyle/>
          <a:p>
            <a:r>
              <a:rPr lang="sv-SE" sz="1400" dirty="0"/>
              <a:t>”Nya fattiga grupper” har tillkommit</a:t>
            </a:r>
          </a:p>
        </p:txBody>
      </p:sp>
      <p:sp>
        <p:nvSpPr>
          <p:cNvPr id="3" name="textruta 2">
            <a:extLst>
              <a:ext uri="{FF2B5EF4-FFF2-40B4-BE49-F238E27FC236}">
                <a16:creationId xmlns:a16="http://schemas.microsoft.com/office/drawing/2014/main" id="{F171BD28-34E9-3747-A0F6-AB15D86BC79A}"/>
              </a:ext>
            </a:extLst>
          </p:cNvPr>
          <p:cNvSpPr txBox="1"/>
          <p:nvPr/>
        </p:nvSpPr>
        <p:spPr>
          <a:xfrm>
            <a:off x="5432998" y="589908"/>
            <a:ext cx="1326004" cy="369332"/>
          </a:xfrm>
          <a:prstGeom prst="rect">
            <a:avLst/>
          </a:prstGeom>
          <a:noFill/>
        </p:spPr>
        <p:txBody>
          <a:bodyPr wrap="none" rtlCol="0">
            <a:spAutoFit/>
          </a:bodyPr>
          <a:lstStyle/>
          <a:p>
            <a:r>
              <a:rPr lang="sv-SE" b="1" dirty="0"/>
              <a:t>GRUPPER</a:t>
            </a:r>
          </a:p>
        </p:txBody>
      </p:sp>
      <p:pic>
        <p:nvPicPr>
          <p:cNvPr id="7" name="Bild 6" descr="Man med barn med hel fyllning">
            <a:extLst>
              <a:ext uri="{FF2B5EF4-FFF2-40B4-BE49-F238E27FC236}">
                <a16:creationId xmlns:a16="http://schemas.microsoft.com/office/drawing/2014/main" id="{C6755189-ED93-2F4E-9FE9-B128AE0C3E1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16023" y="2656757"/>
            <a:ext cx="914400" cy="914400"/>
          </a:xfrm>
          <a:prstGeom prst="rect">
            <a:avLst/>
          </a:prstGeom>
        </p:spPr>
      </p:pic>
      <p:pic>
        <p:nvPicPr>
          <p:cNvPr id="9" name="Bild 8" descr="Man med hel fyllning">
            <a:extLst>
              <a:ext uri="{FF2B5EF4-FFF2-40B4-BE49-F238E27FC236}">
                <a16:creationId xmlns:a16="http://schemas.microsoft.com/office/drawing/2014/main" id="{4FDDFC8C-0508-5E4E-AB43-3DE3CA28062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385116" y="2656757"/>
            <a:ext cx="914400" cy="914400"/>
          </a:xfrm>
          <a:prstGeom prst="rect">
            <a:avLst/>
          </a:prstGeom>
        </p:spPr>
      </p:pic>
      <p:sp>
        <p:nvSpPr>
          <p:cNvPr id="10" name="textruta 9">
            <a:extLst>
              <a:ext uri="{FF2B5EF4-FFF2-40B4-BE49-F238E27FC236}">
                <a16:creationId xmlns:a16="http://schemas.microsoft.com/office/drawing/2014/main" id="{D3354604-1890-254F-B934-1AD2766869DB}"/>
              </a:ext>
            </a:extLst>
          </p:cNvPr>
          <p:cNvSpPr txBox="1"/>
          <p:nvPr/>
        </p:nvSpPr>
        <p:spPr>
          <a:xfrm>
            <a:off x="4342200" y="3887989"/>
            <a:ext cx="1056700" cy="369332"/>
          </a:xfrm>
          <a:prstGeom prst="rect">
            <a:avLst/>
          </a:prstGeom>
          <a:noFill/>
        </p:spPr>
        <p:txBody>
          <a:bodyPr wrap="none" rtlCol="0">
            <a:spAutoFit/>
          </a:bodyPr>
          <a:lstStyle/>
          <a:p>
            <a:r>
              <a:rPr lang="sv-SE" dirty="0"/>
              <a:t>Individer</a:t>
            </a:r>
          </a:p>
        </p:txBody>
      </p:sp>
      <p:sp>
        <p:nvSpPr>
          <p:cNvPr id="12" name="textruta 11">
            <a:extLst>
              <a:ext uri="{FF2B5EF4-FFF2-40B4-BE49-F238E27FC236}">
                <a16:creationId xmlns:a16="http://schemas.microsoft.com/office/drawing/2014/main" id="{DFEF82FC-B552-7E4E-AD6D-0D62662A1897}"/>
              </a:ext>
            </a:extLst>
          </p:cNvPr>
          <p:cNvSpPr txBox="1"/>
          <p:nvPr/>
        </p:nvSpPr>
        <p:spPr>
          <a:xfrm>
            <a:off x="6970521" y="3887989"/>
            <a:ext cx="1005403" cy="369332"/>
          </a:xfrm>
          <a:prstGeom prst="rect">
            <a:avLst/>
          </a:prstGeom>
          <a:noFill/>
        </p:spPr>
        <p:txBody>
          <a:bodyPr wrap="none" rtlCol="0">
            <a:spAutoFit/>
          </a:bodyPr>
          <a:lstStyle/>
          <a:p>
            <a:r>
              <a:rPr lang="sv-SE" dirty="0"/>
              <a:t>Familjer</a:t>
            </a:r>
          </a:p>
        </p:txBody>
      </p:sp>
      <p:sp>
        <p:nvSpPr>
          <p:cNvPr id="13" name="Rektangel 12">
            <a:extLst>
              <a:ext uri="{FF2B5EF4-FFF2-40B4-BE49-F238E27FC236}">
                <a16:creationId xmlns:a16="http://schemas.microsoft.com/office/drawing/2014/main" id="{3467BFAB-41E0-4040-8FA4-8A87D7AC5CF0}"/>
              </a:ext>
            </a:extLst>
          </p:cNvPr>
          <p:cNvSpPr/>
          <p:nvPr/>
        </p:nvSpPr>
        <p:spPr>
          <a:xfrm>
            <a:off x="3984477" y="4799114"/>
            <a:ext cx="4657421" cy="738664"/>
          </a:xfrm>
          <a:prstGeom prst="rect">
            <a:avLst/>
          </a:prstGeom>
        </p:spPr>
        <p:txBody>
          <a:bodyPr wrap="square">
            <a:spAutoFit/>
          </a:bodyPr>
          <a:lstStyle/>
          <a:p>
            <a:r>
              <a:rPr lang="sv-SE" sz="1400" dirty="0">
                <a:latin typeface="Helvetica" pitchFamily="2" charset="0"/>
              </a:rPr>
              <a:t>Länsstyrelsen har identifierat att fler individer/familjer har sökt ekonomiskt stöd och behövt matpaket för att klara vardagen.</a:t>
            </a:r>
            <a:endParaRPr lang="sv-SE" sz="1400" dirty="0">
              <a:effectLst/>
              <a:latin typeface="Helvetica" pitchFamily="2" charset="0"/>
            </a:endParaRPr>
          </a:p>
        </p:txBody>
      </p:sp>
      <p:sp>
        <p:nvSpPr>
          <p:cNvPr id="14" name="Vänster klammerparentes 13">
            <a:extLst>
              <a:ext uri="{FF2B5EF4-FFF2-40B4-BE49-F238E27FC236}">
                <a16:creationId xmlns:a16="http://schemas.microsoft.com/office/drawing/2014/main" id="{C8F52ED7-B895-F44A-BC3B-4AB3177815BA}"/>
              </a:ext>
            </a:extLst>
          </p:cNvPr>
          <p:cNvSpPr/>
          <p:nvPr/>
        </p:nvSpPr>
        <p:spPr>
          <a:xfrm rot="16200000">
            <a:off x="6089099" y="2366662"/>
            <a:ext cx="245633" cy="430816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1512020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E15E4598-4E6A-1344-8BD1-C04A15A172C1}"/>
              </a:ext>
            </a:extLst>
          </p:cNvPr>
          <p:cNvSpPr/>
          <p:nvPr/>
        </p:nvSpPr>
        <p:spPr>
          <a:xfrm>
            <a:off x="4021505" y="779528"/>
            <a:ext cx="4148990" cy="523220"/>
          </a:xfrm>
          <a:prstGeom prst="rect">
            <a:avLst/>
          </a:prstGeom>
        </p:spPr>
        <p:txBody>
          <a:bodyPr wrap="square">
            <a:spAutoFit/>
          </a:bodyPr>
          <a:lstStyle/>
          <a:p>
            <a:pPr algn="ctr"/>
            <a:r>
              <a:rPr lang="sv-SE" sz="1400" dirty="0"/>
              <a:t>Personer som tidigare inte varit speciellt utsatta har påverkats negativt i betydande utsträckning.</a:t>
            </a:r>
          </a:p>
        </p:txBody>
      </p:sp>
      <p:sp>
        <p:nvSpPr>
          <p:cNvPr id="4" name="textruta 3">
            <a:extLst>
              <a:ext uri="{FF2B5EF4-FFF2-40B4-BE49-F238E27FC236}">
                <a16:creationId xmlns:a16="http://schemas.microsoft.com/office/drawing/2014/main" id="{47043BAA-98DC-0641-8389-2308C6D4FAB0}"/>
              </a:ext>
            </a:extLst>
          </p:cNvPr>
          <p:cNvSpPr txBox="1"/>
          <p:nvPr/>
        </p:nvSpPr>
        <p:spPr>
          <a:xfrm>
            <a:off x="4896440" y="301826"/>
            <a:ext cx="2399118" cy="369332"/>
          </a:xfrm>
          <a:prstGeom prst="rect">
            <a:avLst/>
          </a:prstGeom>
          <a:noFill/>
        </p:spPr>
        <p:txBody>
          <a:bodyPr wrap="none" rtlCol="0">
            <a:spAutoFit/>
          </a:bodyPr>
          <a:lstStyle/>
          <a:p>
            <a:r>
              <a:rPr lang="sv-SE" b="1" dirty="0"/>
              <a:t>NYA RISKGRUPPER</a:t>
            </a:r>
          </a:p>
        </p:txBody>
      </p:sp>
      <p:sp>
        <p:nvSpPr>
          <p:cNvPr id="2" name="Rektangel 1">
            <a:extLst>
              <a:ext uri="{FF2B5EF4-FFF2-40B4-BE49-F238E27FC236}">
                <a16:creationId xmlns:a16="http://schemas.microsoft.com/office/drawing/2014/main" id="{69DF319A-3204-064E-80DC-76A28FB5A02D}"/>
              </a:ext>
            </a:extLst>
          </p:cNvPr>
          <p:cNvSpPr/>
          <p:nvPr/>
        </p:nvSpPr>
        <p:spPr>
          <a:xfrm>
            <a:off x="2340690" y="4236426"/>
            <a:ext cx="2876599" cy="900246"/>
          </a:xfrm>
          <a:prstGeom prst="rect">
            <a:avLst/>
          </a:prstGeom>
        </p:spPr>
        <p:txBody>
          <a:bodyPr wrap="square">
            <a:spAutoFit/>
          </a:bodyPr>
          <a:lstStyle/>
          <a:p>
            <a:r>
              <a:rPr lang="sv-SE" sz="1050" dirty="0"/>
              <a:t>Inte kunnat umgås med sina vänner på ett sätt som de normalt hade gjort. Vi ser att ungdomar hör till de som i störst utsträckning besvärats av ensamhet och isolering under pandemin</a:t>
            </a:r>
          </a:p>
        </p:txBody>
      </p:sp>
      <p:sp>
        <p:nvSpPr>
          <p:cNvPr id="5" name="textruta 4">
            <a:extLst>
              <a:ext uri="{FF2B5EF4-FFF2-40B4-BE49-F238E27FC236}">
                <a16:creationId xmlns:a16="http://schemas.microsoft.com/office/drawing/2014/main" id="{0A9C9271-A5FC-644B-A5F1-FFD93CA22929}"/>
              </a:ext>
            </a:extLst>
          </p:cNvPr>
          <p:cNvSpPr txBox="1"/>
          <p:nvPr/>
        </p:nvSpPr>
        <p:spPr>
          <a:xfrm>
            <a:off x="416241" y="3761625"/>
            <a:ext cx="1770367" cy="954107"/>
          </a:xfrm>
          <a:prstGeom prst="rect">
            <a:avLst/>
          </a:prstGeom>
          <a:noFill/>
        </p:spPr>
        <p:txBody>
          <a:bodyPr wrap="square" rtlCol="0">
            <a:spAutoFit/>
          </a:bodyPr>
          <a:lstStyle/>
          <a:p>
            <a:r>
              <a:rPr lang="sv-SE" sz="1400" dirty="0"/>
              <a:t>Personer som samtidigt gått igenom stora livsförändringar </a:t>
            </a:r>
          </a:p>
        </p:txBody>
      </p:sp>
      <p:cxnSp>
        <p:nvCxnSpPr>
          <p:cNvPr id="7" name="Rak 6">
            <a:extLst>
              <a:ext uri="{FF2B5EF4-FFF2-40B4-BE49-F238E27FC236}">
                <a16:creationId xmlns:a16="http://schemas.microsoft.com/office/drawing/2014/main" id="{1B513E3E-3281-D54A-9A78-778637F67A8C}"/>
              </a:ext>
            </a:extLst>
          </p:cNvPr>
          <p:cNvCxnSpPr/>
          <p:nvPr/>
        </p:nvCxnSpPr>
        <p:spPr>
          <a:xfrm>
            <a:off x="1120711" y="4900887"/>
            <a:ext cx="0" cy="385011"/>
          </a:xfrm>
          <a:prstGeom prst="line">
            <a:avLst/>
          </a:prstGeom>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ED62E009-F75B-F941-AC84-B728EB983C44}"/>
              </a:ext>
            </a:extLst>
          </p:cNvPr>
          <p:cNvSpPr/>
          <p:nvPr/>
        </p:nvSpPr>
        <p:spPr>
          <a:xfrm>
            <a:off x="205384" y="5501830"/>
            <a:ext cx="2614860" cy="415498"/>
          </a:xfrm>
          <a:prstGeom prst="rect">
            <a:avLst/>
          </a:prstGeom>
        </p:spPr>
        <p:txBody>
          <a:bodyPr wrap="square">
            <a:spAutoFit/>
          </a:bodyPr>
          <a:lstStyle/>
          <a:p>
            <a:r>
              <a:rPr lang="sv-SE" sz="1050" dirty="0"/>
              <a:t>Bytt jobb, skiljt sig eller gått i pension kan ha extra stor risk.</a:t>
            </a:r>
          </a:p>
        </p:txBody>
      </p:sp>
      <p:sp>
        <p:nvSpPr>
          <p:cNvPr id="8" name="Rektangel 7">
            <a:extLst>
              <a:ext uri="{FF2B5EF4-FFF2-40B4-BE49-F238E27FC236}">
                <a16:creationId xmlns:a16="http://schemas.microsoft.com/office/drawing/2014/main" id="{EF405094-DB9D-7E4E-964D-BFD53850A65A}"/>
              </a:ext>
            </a:extLst>
          </p:cNvPr>
          <p:cNvSpPr/>
          <p:nvPr/>
        </p:nvSpPr>
        <p:spPr>
          <a:xfrm>
            <a:off x="3028555" y="3370731"/>
            <a:ext cx="1019831" cy="307777"/>
          </a:xfrm>
          <a:prstGeom prst="rect">
            <a:avLst/>
          </a:prstGeom>
        </p:spPr>
        <p:txBody>
          <a:bodyPr wrap="none">
            <a:spAutoFit/>
          </a:bodyPr>
          <a:lstStyle/>
          <a:p>
            <a:r>
              <a:rPr lang="sv-SE" sz="1400" dirty="0"/>
              <a:t>Ungdomar</a:t>
            </a:r>
          </a:p>
        </p:txBody>
      </p:sp>
      <p:sp>
        <p:nvSpPr>
          <p:cNvPr id="9" name="textruta 8">
            <a:extLst>
              <a:ext uri="{FF2B5EF4-FFF2-40B4-BE49-F238E27FC236}">
                <a16:creationId xmlns:a16="http://schemas.microsoft.com/office/drawing/2014/main" id="{314927DE-F96D-3547-9771-084006B27F17}"/>
              </a:ext>
            </a:extLst>
          </p:cNvPr>
          <p:cNvSpPr txBox="1"/>
          <p:nvPr/>
        </p:nvSpPr>
        <p:spPr>
          <a:xfrm>
            <a:off x="5500242" y="3713206"/>
            <a:ext cx="2239499" cy="523220"/>
          </a:xfrm>
          <a:prstGeom prst="rect">
            <a:avLst/>
          </a:prstGeom>
          <a:noFill/>
        </p:spPr>
        <p:txBody>
          <a:bodyPr wrap="square" rtlCol="0">
            <a:spAutoFit/>
          </a:bodyPr>
          <a:lstStyle/>
          <a:p>
            <a:r>
              <a:rPr lang="sv-SE" sz="1400" dirty="0"/>
              <a:t>Unga på arbetsmarknaden</a:t>
            </a:r>
          </a:p>
        </p:txBody>
      </p:sp>
      <p:sp>
        <p:nvSpPr>
          <p:cNvPr id="11" name="textruta 10">
            <a:extLst>
              <a:ext uri="{FF2B5EF4-FFF2-40B4-BE49-F238E27FC236}">
                <a16:creationId xmlns:a16="http://schemas.microsoft.com/office/drawing/2014/main" id="{B8968856-FC55-8046-AE6F-66B99483ECD8}"/>
              </a:ext>
            </a:extLst>
          </p:cNvPr>
          <p:cNvSpPr txBox="1"/>
          <p:nvPr/>
        </p:nvSpPr>
        <p:spPr>
          <a:xfrm>
            <a:off x="8753348" y="3289852"/>
            <a:ext cx="1260050" cy="307777"/>
          </a:xfrm>
          <a:prstGeom prst="rect">
            <a:avLst/>
          </a:prstGeom>
          <a:noFill/>
        </p:spPr>
        <p:txBody>
          <a:bodyPr wrap="square" rtlCol="0">
            <a:spAutoFit/>
          </a:bodyPr>
          <a:lstStyle/>
          <a:p>
            <a:r>
              <a:rPr lang="sv-SE" sz="1400" dirty="0"/>
              <a:t>Äldre (70+)</a:t>
            </a:r>
          </a:p>
        </p:txBody>
      </p:sp>
      <p:pic>
        <p:nvPicPr>
          <p:cNvPr id="13" name="Bild 12" descr="Vigselringar med hel fyllning">
            <a:extLst>
              <a:ext uri="{FF2B5EF4-FFF2-40B4-BE49-F238E27FC236}">
                <a16:creationId xmlns:a16="http://schemas.microsoft.com/office/drawing/2014/main" id="{C6D7B5FB-9E47-1C46-BF94-6CC743A0B4B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3511" y="2964090"/>
            <a:ext cx="704957" cy="704957"/>
          </a:xfrm>
          <a:prstGeom prst="rect">
            <a:avLst/>
          </a:prstGeom>
        </p:spPr>
      </p:pic>
      <p:cxnSp>
        <p:nvCxnSpPr>
          <p:cNvPr id="15" name="Rak 14">
            <a:extLst>
              <a:ext uri="{FF2B5EF4-FFF2-40B4-BE49-F238E27FC236}">
                <a16:creationId xmlns:a16="http://schemas.microsoft.com/office/drawing/2014/main" id="{7E5A75E6-88A6-414E-B311-970BA2491C50}"/>
              </a:ext>
            </a:extLst>
          </p:cNvPr>
          <p:cNvCxnSpPr>
            <a:cxnSpLocks/>
          </p:cNvCxnSpPr>
          <p:nvPr/>
        </p:nvCxnSpPr>
        <p:spPr>
          <a:xfrm>
            <a:off x="558789" y="2864368"/>
            <a:ext cx="742635" cy="85096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pic>
        <p:nvPicPr>
          <p:cNvPr id="18" name="Bild 17" descr="Hjälte man med hel fyllning">
            <a:extLst>
              <a:ext uri="{FF2B5EF4-FFF2-40B4-BE49-F238E27FC236}">
                <a16:creationId xmlns:a16="http://schemas.microsoft.com/office/drawing/2014/main" id="{DE9EA4DD-2B0B-BC4B-9C40-EEB42C8A66B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201983" y="2312387"/>
            <a:ext cx="914400" cy="914400"/>
          </a:xfrm>
          <a:prstGeom prst="rect">
            <a:avLst/>
          </a:prstGeom>
        </p:spPr>
      </p:pic>
      <p:cxnSp>
        <p:nvCxnSpPr>
          <p:cNvPr id="20" name="Rak 19">
            <a:extLst>
              <a:ext uri="{FF2B5EF4-FFF2-40B4-BE49-F238E27FC236}">
                <a16:creationId xmlns:a16="http://schemas.microsoft.com/office/drawing/2014/main" id="{4B4EB9E2-2C0A-BF4B-A7CC-8F19693FF8F5}"/>
              </a:ext>
            </a:extLst>
          </p:cNvPr>
          <p:cNvCxnSpPr>
            <a:cxnSpLocks/>
          </p:cNvCxnSpPr>
          <p:nvPr/>
        </p:nvCxnSpPr>
        <p:spPr>
          <a:xfrm>
            <a:off x="3484569" y="3782310"/>
            <a:ext cx="0" cy="38501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Rak 23">
            <a:extLst>
              <a:ext uri="{FF2B5EF4-FFF2-40B4-BE49-F238E27FC236}">
                <a16:creationId xmlns:a16="http://schemas.microsoft.com/office/drawing/2014/main" id="{C565DCAD-3BB1-854F-81FD-637FBC9CA49A}"/>
              </a:ext>
            </a:extLst>
          </p:cNvPr>
          <p:cNvCxnSpPr>
            <a:cxnSpLocks/>
          </p:cNvCxnSpPr>
          <p:nvPr/>
        </p:nvCxnSpPr>
        <p:spPr>
          <a:xfrm>
            <a:off x="6040208" y="4452730"/>
            <a:ext cx="0" cy="448157"/>
          </a:xfrm>
          <a:prstGeom prst="line">
            <a:avLst/>
          </a:prstGeom>
        </p:spPr>
        <p:style>
          <a:lnRef idx="1">
            <a:schemeClr val="accent1"/>
          </a:lnRef>
          <a:fillRef idx="0">
            <a:schemeClr val="accent1"/>
          </a:fillRef>
          <a:effectRef idx="0">
            <a:schemeClr val="accent1"/>
          </a:effectRef>
          <a:fontRef idx="minor">
            <a:schemeClr val="tx1"/>
          </a:fontRef>
        </p:style>
      </p:cxnSp>
      <p:sp>
        <p:nvSpPr>
          <p:cNvPr id="25" name="Rektangel 24">
            <a:extLst>
              <a:ext uri="{FF2B5EF4-FFF2-40B4-BE49-F238E27FC236}">
                <a16:creationId xmlns:a16="http://schemas.microsoft.com/office/drawing/2014/main" id="{1303D914-1001-FF43-86D9-D7F4E6A6511E}"/>
              </a:ext>
            </a:extLst>
          </p:cNvPr>
          <p:cNvSpPr/>
          <p:nvPr/>
        </p:nvSpPr>
        <p:spPr>
          <a:xfrm>
            <a:off x="5217289" y="5041810"/>
            <a:ext cx="2239495" cy="1384995"/>
          </a:xfrm>
          <a:prstGeom prst="rect">
            <a:avLst/>
          </a:prstGeom>
        </p:spPr>
        <p:txBody>
          <a:bodyPr wrap="square">
            <a:spAutoFit/>
          </a:bodyPr>
          <a:lstStyle/>
          <a:p>
            <a:r>
              <a:rPr lang="sv-SE" sz="1050" dirty="0"/>
              <a:t>flera av de områden där unga personer i hög grad arbetar påverkats mer av införandet av restriktioner. Dessa effekter riskerar att hänga kvar och påverka berörda ungas ekonomi och framtidsmöjligheter under lång tid.</a:t>
            </a:r>
          </a:p>
        </p:txBody>
      </p:sp>
      <p:sp>
        <p:nvSpPr>
          <p:cNvPr id="26" name="Rektangel 25">
            <a:extLst>
              <a:ext uri="{FF2B5EF4-FFF2-40B4-BE49-F238E27FC236}">
                <a16:creationId xmlns:a16="http://schemas.microsoft.com/office/drawing/2014/main" id="{8ED9E7CC-26F0-934F-9ADF-22C5300E9F62}"/>
              </a:ext>
            </a:extLst>
          </p:cNvPr>
          <p:cNvSpPr/>
          <p:nvPr/>
        </p:nvSpPr>
        <p:spPr>
          <a:xfrm>
            <a:off x="8263623" y="4151932"/>
            <a:ext cx="2239500" cy="1384995"/>
          </a:xfrm>
          <a:prstGeom prst="rect">
            <a:avLst/>
          </a:prstGeom>
        </p:spPr>
        <p:txBody>
          <a:bodyPr wrap="square">
            <a:spAutoFit/>
          </a:bodyPr>
          <a:lstStyle/>
          <a:p>
            <a:r>
              <a:rPr lang="sv-SE" sz="1050" dirty="0"/>
              <a:t>påverkats stort av pandemin både direkt genom själva sjukdomen covid-19, och indirekt till följd av restriktioner. Gruppen äldre är inte</a:t>
            </a:r>
          </a:p>
          <a:p>
            <a:r>
              <a:rPr lang="sv-SE" sz="1050" dirty="0"/>
              <a:t>homogen, och liksom för andra grupper har det stor betydelse vilka fler riskgrupper en äldre individ tillhör.</a:t>
            </a:r>
          </a:p>
        </p:txBody>
      </p:sp>
      <p:cxnSp>
        <p:nvCxnSpPr>
          <p:cNvPr id="28" name="Rak 27">
            <a:extLst>
              <a:ext uri="{FF2B5EF4-FFF2-40B4-BE49-F238E27FC236}">
                <a16:creationId xmlns:a16="http://schemas.microsoft.com/office/drawing/2014/main" id="{111C64F8-48B0-794D-8022-4BD1C983F439}"/>
              </a:ext>
            </a:extLst>
          </p:cNvPr>
          <p:cNvCxnSpPr>
            <a:cxnSpLocks/>
          </p:cNvCxnSpPr>
          <p:nvPr/>
        </p:nvCxnSpPr>
        <p:spPr>
          <a:xfrm>
            <a:off x="9337739" y="3713206"/>
            <a:ext cx="0" cy="385011"/>
          </a:xfrm>
          <a:prstGeom prst="line">
            <a:avLst/>
          </a:prstGeom>
        </p:spPr>
        <p:style>
          <a:lnRef idx="1">
            <a:schemeClr val="accent1"/>
          </a:lnRef>
          <a:fillRef idx="0">
            <a:schemeClr val="accent1"/>
          </a:fillRef>
          <a:effectRef idx="0">
            <a:schemeClr val="accent1"/>
          </a:effectRef>
          <a:fontRef idx="minor">
            <a:schemeClr val="tx1"/>
          </a:fontRef>
        </p:style>
      </p:cxnSp>
      <p:pic>
        <p:nvPicPr>
          <p:cNvPr id="32" name="Bild 31" descr="Man med käpp med hel fyllning">
            <a:extLst>
              <a:ext uri="{FF2B5EF4-FFF2-40B4-BE49-F238E27FC236}">
                <a16:creationId xmlns:a16="http://schemas.microsoft.com/office/drawing/2014/main" id="{DD9AF077-8D45-694D-B415-54E7896FC98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805080" y="2312546"/>
            <a:ext cx="914400" cy="914400"/>
          </a:xfrm>
          <a:prstGeom prst="rect">
            <a:avLst/>
          </a:prstGeom>
        </p:spPr>
      </p:pic>
      <p:pic>
        <p:nvPicPr>
          <p:cNvPr id="33" name="Bild 32" descr="Väntande hane med hel fyllning">
            <a:extLst>
              <a:ext uri="{FF2B5EF4-FFF2-40B4-BE49-F238E27FC236}">
                <a16:creationId xmlns:a16="http://schemas.microsoft.com/office/drawing/2014/main" id="{ACCF5E59-F1C7-EA4D-A038-82D1989E8A3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68945" y="2706473"/>
            <a:ext cx="914400" cy="914400"/>
          </a:xfrm>
          <a:prstGeom prst="rect">
            <a:avLst/>
          </a:prstGeom>
        </p:spPr>
      </p:pic>
    </p:spTree>
    <p:extLst>
      <p:ext uri="{BB962C8B-B14F-4D97-AF65-F5344CB8AC3E}">
        <p14:creationId xmlns:p14="http://schemas.microsoft.com/office/powerpoint/2010/main" val="668657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E15E4598-4E6A-1344-8BD1-C04A15A172C1}"/>
              </a:ext>
            </a:extLst>
          </p:cNvPr>
          <p:cNvSpPr/>
          <p:nvPr/>
        </p:nvSpPr>
        <p:spPr>
          <a:xfrm>
            <a:off x="4021505" y="779528"/>
            <a:ext cx="4148990" cy="523220"/>
          </a:xfrm>
          <a:prstGeom prst="rect">
            <a:avLst/>
          </a:prstGeom>
        </p:spPr>
        <p:txBody>
          <a:bodyPr wrap="square">
            <a:spAutoFit/>
          </a:bodyPr>
          <a:lstStyle/>
          <a:p>
            <a:pPr algn="ctr"/>
            <a:r>
              <a:rPr lang="sv-SE" sz="1400" dirty="0"/>
              <a:t>Risker som blivit tydligare i och med att pandemin nu pågått över flera år</a:t>
            </a:r>
          </a:p>
        </p:txBody>
      </p:sp>
      <p:sp>
        <p:nvSpPr>
          <p:cNvPr id="4" name="textruta 3">
            <a:extLst>
              <a:ext uri="{FF2B5EF4-FFF2-40B4-BE49-F238E27FC236}">
                <a16:creationId xmlns:a16="http://schemas.microsoft.com/office/drawing/2014/main" id="{47043BAA-98DC-0641-8389-2308C6D4FAB0}"/>
              </a:ext>
            </a:extLst>
          </p:cNvPr>
          <p:cNvSpPr txBox="1"/>
          <p:nvPr/>
        </p:nvSpPr>
        <p:spPr>
          <a:xfrm>
            <a:off x="4896440" y="301826"/>
            <a:ext cx="2125325" cy="369332"/>
          </a:xfrm>
          <a:prstGeom prst="rect">
            <a:avLst/>
          </a:prstGeom>
          <a:noFill/>
        </p:spPr>
        <p:txBody>
          <a:bodyPr wrap="none" rtlCol="0">
            <a:spAutoFit/>
          </a:bodyPr>
          <a:lstStyle/>
          <a:p>
            <a:r>
              <a:rPr lang="sv-SE" b="1" dirty="0"/>
              <a:t>TYDLIGA RISKER</a:t>
            </a:r>
          </a:p>
        </p:txBody>
      </p:sp>
      <p:sp>
        <p:nvSpPr>
          <p:cNvPr id="2" name="Rektangel 1">
            <a:extLst>
              <a:ext uri="{FF2B5EF4-FFF2-40B4-BE49-F238E27FC236}">
                <a16:creationId xmlns:a16="http://schemas.microsoft.com/office/drawing/2014/main" id="{69DF319A-3204-064E-80DC-76A28FB5A02D}"/>
              </a:ext>
            </a:extLst>
          </p:cNvPr>
          <p:cNvSpPr/>
          <p:nvPr/>
        </p:nvSpPr>
        <p:spPr>
          <a:xfrm>
            <a:off x="5061976" y="5093296"/>
            <a:ext cx="2876599" cy="1169551"/>
          </a:xfrm>
          <a:prstGeom prst="rect">
            <a:avLst/>
          </a:prstGeom>
        </p:spPr>
        <p:txBody>
          <a:bodyPr wrap="square">
            <a:spAutoFit/>
          </a:bodyPr>
          <a:lstStyle/>
          <a:p>
            <a:r>
              <a:rPr lang="sv-SE" sz="1400" dirty="0"/>
              <a:t>Skulder och vräkningar: Det finns en risk att redan tidigare ekonomiskt utsatta personer nu drabbas extra mycket då anstånd och respiter har slutat ges.</a:t>
            </a:r>
          </a:p>
        </p:txBody>
      </p:sp>
      <p:sp>
        <p:nvSpPr>
          <p:cNvPr id="5" name="textruta 4">
            <a:extLst>
              <a:ext uri="{FF2B5EF4-FFF2-40B4-BE49-F238E27FC236}">
                <a16:creationId xmlns:a16="http://schemas.microsoft.com/office/drawing/2014/main" id="{0A9C9271-A5FC-644B-A5F1-FFD93CA22929}"/>
              </a:ext>
            </a:extLst>
          </p:cNvPr>
          <p:cNvSpPr txBox="1"/>
          <p:nvPr/>
        </p:nvSpPr>
        <p:spPr>
          <a:xfrm>
            <a:off x="753792" y="3768440"/>
            <a:ext cx="2116666" cy="646331"/>
          </a:xfrm>
          <a:prstGeom prst="rect">
            <a:avLst/>
          </a:prstGeom>
          <a:noFill/>
        </p:spPr>
        <p:txBody>
          <a:bodyPr wrap="square" rtlCol="0">
            <a:spAutoFit/>
          </a:bodyPr>
          <a:lstStyle/>
          <a:p>
            <a:r>
              <a:rPr lang="sv-SE" dirty="0"/>
              <a:t>Digitalt utanförskap</a:t>
            </a:r>
          </a:p>
        </p:txBody>
      </p:sp>
      <p:cxnSp>
        <p:nvCxnSpPr>
          <p:cNvPr id="7" name="Rak 6">
            <a:extLst>
              <a:ext uri="{FF2B5EF4-FFF2-40B4-BE49-F238E27FC236}">
                <a16:creationId xmlns:a16="http://schemas.microsoft.com/office/drawing/2014/main" id="{1B513E3E-3281-D54A-9A78-778637F67A8C}"/>
              </a:ext>
            </a:extLst>
          </p:cNvPr>
          <p:cNvCxnSpPr/>
          <p:nvPr/>
        </p:nvCxnSpPr>
        <p:spPr>
          <a:xfrm>
            <a:off x="1354923" y="4515780"/>
            <a:ext cx="0" cy="385011"/>
          </a:xfrm>
          <a:prstGeom prst="line">
            <a:avLst/>
          </a:prstGeom>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ED62E009-F75B-F941-AC84-B728EB983C44}"/>
              </a:ext>
            </a:extLst>
          </p:cNvPr>
          <p:cNvSpPr/>
          <p:nvPr/>
        </p:nvSpPr>
        <p:spPr>
          <a:xfrm>
            <a:off x="411845" y="4989643"/>
            <a:ext cx="3609660" cy="1600438"/>
          </a:xfrm>
          <a:prstGeom prst="rect">
            <a:avLst/>
          </a:prstGeom>
        </p:spPr>
        <p:txBody>
          <a:bodyPr wrap="square">
            <a:spAutoFit/>
          </a:bodyPr>
          <a:lstStyle/>
          <a:p>
            <a:r>
              <a:rPr lang="sv-SE" sz="1400" dirty="0"/>
              <a:t>Den som av ekonomiska eller</a:t>
            </a:r>
          </a:p>
          <a:p>
            <a:r>
              <a:rPr lang="sv-SE" sz="1400" dirty="0"/>
              <a:t>andra skäl inte har tillgång till dator, smartphone etcetera eller som saknar kunskap hamnar snabbt efter i utvecklingen. Ett praktiskt hinder kan vara att man saknar svenskt personnummer och därmed inte kan skaffa en e-legitimation</a:t>
            </a:r>
          </a:p>
        </p:txBody>
      </p:sp>
      <p:sp>
        <p:nvSpPr>
          <p:cNvPr id="8" name="Rektangel 7">
            <a:extLst>
              <a:ext uri="{FF2B5EF4-FFF2-40B4-BE49-F238E27FC236}">
                <a16:creationId xmlns:a16="http://schemas.microsoft.com/office/drawing/2014/main" id="{EF405094-DB9D-7E4E-964D-BFD53850A65A}"/>
              </a:ext>
            </a:extLst>
          </p:cNvPr>
          <p:cNvSpPr/>
          <p:nvPr/>
        </p:nvSpPr>
        <p:spPr>
          <a:xfrm>
            <a:off x="5417928" y="3840812"/>
            <a:ext cx="1082348" cy="369332"/>
          </a:xfrm>
          <a:prstGeom prst="rect">
            <a:avLst/>
          </a:prstGeom>
        </p:spPr>
        <p:txBody>
          <a:bodyPr wrap="none">
            <a:spAutoFit/>
          </a:bodyPr>
          <a:lstStyle/>
          <a:p>
            <a:r>
              <a:rPr lang="sv-SE" dirty="0"/>
              <a:t>Ekonomi</a:t>
            </a:r>
          </a:p>
        </p:txBody>
      </p:sp>
      <p:sp>
        <p:nvSpPr>
          <p:cNvPr id="9" name="textruta 8">
            <a:extLst>
              <a:ext uri="{FF2B5EF4-FFF2-40B4-BE49-F238E27FC236}">
                <a16:creationId xmlns:a16="http://schemas.microsoft.com/office/drawing/2014/main" id="{314927DE-F96D-3547-9771-084006B27F17}"/>
              </a:ext>
            </a:extLst>
          </p:cNvPr>
          <p:cNvSpPr txBox="1"/>
          <p:nvPr/>
        </p:nvSpPr>
        <p:spPr>
          <a:xfrm>
            <a:off x="9198709" y="3768439"/>
            <a:ext cx="2239499" cy="646331"/>
          </a:xfrm>
          <a:prstGeom prst="rect">
            <a:avLst/>
          </a:prstGeom>
          <a:noFill/>
        </p:spPr>
        <p:txBody>
          <a:bodyPr wrap="square" rtlCol="0">
            <a:spAutoFit/>
          </a:bodyPr>
          <a:lstStyle/>
          <a:p>
            <a:r>
              <a:rPr lang="sv-SE" dirty="0"/>
              <a:t>Fler i en mer utsatt position</a:t>
            </a:r>
          </a:p>
        </p:txBody>
      </p:sp>
      <p:cxnSp>
        <p:nvCxnSpPr>
          <p:cNvPr id="13" name="Rak 12">
            <a:extLst>
              <a:ext uri="{FF2B5EF4-FFF2-40B4-BE49-F238E27FC236}">
                <a16:creationId xmlns:a16="http://schemas.microsoft.com/office/drawing/2014/main" id="{B68C39FA-61FB-7C43-B13C-B09017A9474C}"/>
              </a:ext>
            </a:extLst>
          </p:cNvPr>
          <p:cNvCxnSpPr>
            <a:cxnSpLocks/>
          </p:cNvCxnSpPr>
          <p:nvPr/>
        </p:nvCxnSpPr>
        <p:spPr>
          <a:xfrm>
            <a:off x="5959102" y="4414771"/>
            <a:ext cx="0" cy="38501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57EE8871-E40E-3049-8C24-5B17509719FE}"/>
              </a:ext>
            </a:extLst>
          </p:cNvPr>
          <p:cNvCxnSpPr>
            <a:cxnSpLocks/>
          </p:cNvCxnSpPr>
          <p:nvPr/>
        </p:nvCxnSpPr>
        <p:spPr>
          <a:xfrm>
            <a:off x="10161643" y="4900791"/>
            <a:ext cx="0" cy="385011"/>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Bild 16" descr="Internet med hel fyllning">
            <a:extLst>
              <a:ext uri="{FF2B5EF4-FFF2-40B4-BE49-F238E27FC236}">
                <a16:creationId xmlns:a16="http://schemas.microsoft.com/office/drawing/2014/main" id="{E614BFE8-060B-CB44-9327-26118689A4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7725" y="2770471"/>
            <a:ext cx="914400" cy="914400"/>
          </a:xfrm>
          <a:prstGeom prst="rect">
            <a:avLst/>
          </a:prstGeom>
        </p:spPr>
      </p:pic>
      <p:pic>
        <p:nvPicPr>
          <p:cNvPr id="19" name="Bild 18" descr="Mynt med hel fyllning">
            <a:extLst>
              <a:ext uri="{FF2B5EF4-FFF2-40B4-BE49-F238E27FC236}">
                <a16:creationId xmlns:a16="http://schemas.microsoft.com/office/drawing/2014/main" id="{9AC96379-317C-F345-8600-AA9FC31BB5A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501902" y="2765901"/>
            <a:ext cx="914400" cy="914400"/>
          </a:xfrm>
          <a:prstGeom prst="rect">
            <a:avLst/>
          </a:prstGeom>
        </p:spPr>
      </p:pic>
      <p:grpSp>
        <p:nvGrpSpPr>
          <p:cNvPr id="35" name="Grupp 34">
            <a:extLst>
              <a:ext uri="{FF2B5EF4-FFF2-40B4-BE49-F238E27FC236}">
                <a16:creationId xmlns:a16="http://schemas.microsoft.com/office/drawing/2014/main" id="{240B07D3-6344-7941-98C3-D0853AAE61DE}"/>
              </a:ext>
            </a:extLst>
          </p:cNvPr>
          <p:cNvGrpSpPr/>
          <p:nvPr/>
        </p:nvGrpSpPr>
        <p:grpSpPr>
          <a:xfrm>
            <a:off x="8590374" y="2136250"/>
            <a:ext cx="3142538" cy="1292750"/>
            <a:chOff x="8575036" y="2012890"/>
            <a:chExt cx="3142538" cy="1292750"/>
          </a:xfrm>
        </p:grpSpPr>
        <p:pic>
          <p:nvPicPr>
            <p:cNvPr id="20" name="Bild 19" descr="Användare med hel fyllning">
              <a:extLst>
                <a:ext uri="{FF2B5EF4-FFF2-40B4-BE49-F238E27FC236}">
                  <a16:creationId xmlns:a16="http://schemas.microsoft.com/office/drawing/2014/main" id="{B972CB64-935E-5A47-A6B2-4F21A3DCF56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494920" y="2403808"/>
              <a:ext cx="399770" cy="399770"/>
            </a:xfrm>
            <a:prstGeom prst="rect">
              <a:avLst/>
            </a:prstGeom>
          </p:spPr>
        </p:pic>
        <p:pic>
          <p:nvPicPr>
            <p:cNvPr id="21" name="Bild 20" descr="Användare med hel fyllning">
              <a:extLst>
                <a:ext uri="{FF2B5EF4-FFF2-40B4-BE49-F238E27FC236}">
                  <a16:creationId xmlns:a16="http://schemas.microsoft.com/office/drawing/2014/main" id="{91BF4414-577C-CC49-8883-280EBB65D22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033949" y="2536226"/>
              <a:ext cx="399770" cy="399770"/>
            </a:xfrm>
            <a:prstGeom prst="rect">
              <a:avLst/>
            </a:prstGeom>
          </p:spPr>
        </p:pic>
        <p:sp>
          <p:nvSpPr>
            <p:cNvPr id="26" name="textruta 25">
              <a:extLst>
                <a:ext uri="{FF2B5EF4-FFF2-40B4-BE49-F238E27FC236}">
                  <a16:creationId xmlns:a16="http://schemas.microsoft.com/office/drawing/2014/main" id="{CC986D03-040A-3447-8B96-75BF7DC74E18}"/>
                </a:ext>
              </a:extLst>
            </p:cNvPr>
            <p:cNvSpPr txBox="1"/>
            <p:nvPr/>
          </p:nvSpPr>
          <p:spPr>
            <a:xfrm>
              <a:off x="9421061" y="2997863"/>
              <a:ext cx="1455848" cy="307777"/>
            </a:xfrm>
            <a:prstGeom prst="rect">
              <a:avLst/>
            </a:prstGeom>
            <a:noFill/>
          </p:spPr>
          <p:txBody>
            <a:bodyPr wrap="none" rtlCol="0">
              <a:spAutoFit/>
            </a:bodyPr>
            <a:lstStyle/>
            <a:p>
              <a:r>
                <a:rPr lang="sv-SE" sz="1400" b="1" dirty="0"/>
                <a:t>Social position</a:t>
              </a:r>
            </a:p>
          </p:txBody>
        </p:sp>
        <p:sp>
          <p:nvSpPr>
            <p:cNvPr id="27" name="textruta 26">
              <a:extLst>
                <a:ext uri="{FF2B5EF4-FFF2-40B4-BE49-F238E27FC236}">
                  <a16:creationId xmlns:a16="http://schemas.microsoft.com/office/drawing/2014/main" id="{7D914445-849F-D34E-9A21-6519716694B5}"/>
                </a:ext>
              </a:extLst>
            </p:cNvPr>
            <p:cNvSpPr txBox="1"/>
            <p:nvPr/>
          </p:nvSpPr>
          <p:spPr>
            <a:xfrm>
              <a:off x="8575036" y="2818986"/>
              <a:ext cx="439544" cy="276999"/>
            </a:xfrm>
            <a:prstGeom prst="rect">
              <a:avLst/>
            </a:prstGeom>
            <a:noFill/>
          </p:spPr>
          <p:txBody>
            <a:bodyPr wrap="none" rtlCol="0">
              <a:spAutoFit/>
            </a:bodyPr>
            <a:lstStyle/>
            <a:p>
              <a:r>
                <a:rPr lang="sv-SE" sz="1200" dirty="0"/>
                <a:t>Låg</a:t>
              </a:r>
            </a:p>
          </p:txBody>
        </p:sp>
        <p:sp>
          <p:nvSpPr>
            <p:cNvPr id="29" name="textruta 28">
              <a:extLst>
                <a:ext uri="{FF2B5EF4-FFF2-40B4-BE49-F238E27FC236}">
                  <a16:creationId xmlns:a16="http://schemas.microsoft.com/office/drawing/2014/main" id="{4D25D388-9C9C-CC4B-9433-7B78101E63DD}"/>
                </a:ext>
              </a:extLst>
            </p:cNvPr>
            <p:cNvSpPr txBox="1"/>
            <p:nvPr/>
          </p:nvSpPr>
          <p:spPr>
            <a:xfrm>
              <a:off x="11252382" y="2835661"/>
              <a:ext cx="465192" cy="276999"/>
            </a:xfrm>
            <a:prstGeom prst="rect">
              <a:avLst/>
            </a:prstGeom>
            <a:noFill/>
          </p:spPr>
          <p:txBody>
            <a:bodyPr wrap="none" rtlCol="0">
              <a:spAutoFit/>
            </a:bodyPr>
            <a:lstStyle/>
            <a:p>
              <a:r>
                <a:rPr lang="sv-SE" sz="1200" dirty="0"/>
                <a:t>Hög</a:t>
              </a:r>
            </a:p>
          </p:txBody>
        </p:sp>
        <p:pic>
          <p:nvPicPr>
            <p:cNvPr id="30" name="Bild 29" descr="Användare med hel fyllning">
              <a:extLst>
                <a:ext uri="{FF2B5EF4-FFF2-40B4-BE49-F238E27FC236}">
                  <a16:creationId xmlns:a16="http://schemas.microsoft.com/office/drawing/2014/main" id="{570C55A4-232C-0D42-BE76-CECCF8B4D34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433719" y="2481744"/>
              <a:ext cx="399770" cy="399770"/>
            </a:xfrm>
            <a:prstGeom prst="rect">
              <a:avLst/>
            </a:prstGeom>
          </p:spPr>
        </p:pic>
        <p:pic>
          <p:nvPicPr>
            <p:cNvPr id="31" name="Bild 30" descr="Användare med hel fyllning">
              <a:extLst>
                <a:ext uri="{FF2B5EF4-FFF2-40B4-BE49-F238E27FC236}">
                  <a16:creationId xmlns:a16="http://schemas.microsoft.com/office/drawing/2014/main" id="{84B99E96-93C8-3B44-8719-3E041F3C9DC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680984" y="2265961"/>
              <a:ext cx="399770" cy="399770"/>
            </a:xfrm>
            <a:prstGeom prst="rect">
              <a:avLst/>
            </a:prstGeom>
          </p:spPr>
        </p:pic>
        <p:cxnSp>
          <p:nvCxnSpPr>
            <p:cNvPr id="33" name="Rak pil 32">
              <a:extLst>
                <a:ext uri="{FF2B5EF4-FFF2-40B4-BE49-F238E27FC236}">
                  <a16:creationId xmlns:a16="http://schemas.microsoft.com/office/drawing/2014/main" id="{FCA4618D-A81F-594D-9DB7-B20A6566822C}"/>
                </a:ext>
              </a:extLst>
            </p:cNvPr>
            <p:cNvCxnSpPr/>
            <p:nvPr/>
          </p:nvCxnSpPr>
          <p:spPr>
            <a:xfrm>
              <a:off x="8971651" y="2974161"/>
              <a:ext cx="2218206"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Frihandsfigur 33">
              <a:extLst>
                <a:ext uri="{FF2B5EF4-FFF2-40B4-BE49-F238E27FC236}">
                  <a16:creationId xmlns:a16="http://schemas.microsoft.com/office/drawing/2014/main" id="{B8315854-2456-734C-A45C-12572F17DB59}"/>
                </a:ext>
              </a:extLst>
            </p:cNvPr>
            <p:cNvSpPr/>
            <p:nvPr/>
          </p:nvSpPr>
          <p:spPr>
            <a:xfrm>
              <a:off x="9978189" y="2012890"/>
              <a:ext cx="625643" cy="355650"/>
            </a:xfrm>
            <a:custGeom>
              <a:avLst/>
              <a:gdLst>
                <a:gd name="connsiteX0" fmla="*/ 625643 w 625643"/>
                <a:gd name="connsiteY0" fmla="*/ 355650 h 355650"/>
                <a:gd name="connsiteX1" fmla="*/ 465222 w 625643"/>
                <a:gd name="connsiteY1" fmla="*/ 50850 h 355650"/>
                <a:gd name="connsiteX2" fmla="*/ 144379 w 625643"/>
                <a:gd name="connsiteY2" fmla="*/ 18765 h 355650"/>
                <a:gd name="connsiteX3" fmla="*/ 0 w 625643"/>
                <a:gd name="connsiteY3" fmla="*/ 243355 h 355650"/>
              </a:gdLst>
              <a:ahLst/>
              <a:cxnLst>
                <a:cxn ang="0">
                  <a:pos x="connsiteX0" y="connsiteY0"/>
                </a:cxn>
                <a:cxn ang="0">
                  <a:pos x="connsiteX1" y="connsiteY1"/>
                </a:cxn>
                <a:cxn ang="0">
                  <a:pos x="connsiteX2" y="connsiteY2"/>
                </a:cxn>
                <a:cxn ang="0">
                  <a:pos x="connsiteX3" y="connsiteY3"/>
                </a:cxn>
              </a:cxnLst>
              <a:rect l="l" t="t" r="r" b="b"/>
              <a:pathLst>
                <a:path w="625643" h="355650">
                  <a:moveTo>
                    <a:pt x="625643" y="355650"/>
                  </a:moveTo>
                  <a:cubicBezTo>
                    <a:pt x="585538" y="231323"/>
                    <a:pt x="545433" y="106997"/>
                    <a:pt x="465222" y="50850"/>
                  </a:cubicBezTo>
                  <a:cubicBezTo>
                    <a:pt x="385011" y="-5297"/>
                    <a:pt x="221916" y="-13319"/>
                    <a:pt x="144379" y="18765"/>
                  </a:cubicBezTo>
                  <a:cubicBezTo>
                    <a:pt x="66842" y="50849"/>
                    <a:pt x="33421" y="147102"/>
                    <a:pt x="0" y="243355"/>
                  </a:cubicBezTo>
                </a:path>
              </a:pathLst>
            </a:custGeom>
            <a:noFill/>
            <a:ln>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36" name="Rektangel 35">
            <a:extLst>
              <a:ext uri="{FF2B5EF4-FFF2-40B4-BE49-F238E27FC236}">
                <a16:creationId xmlns:a16="http://schemas.microsoft.com/office/drawing/2014/main" id="{94072C56-ABE8-3145-8226-847E830CB181}"/>
              </a:ext>
            </a:extLst>
          </p:cNvPr>
          <p:cNvSpPr/>
          <p:nvPr/>
        </p:nvSpPr>
        <p:spPr>
          <a:xfrm>
            <a:off x="9249172" y="5312808"/>
            <a:ext cx="2648230" cy="954107"/>
          </a:xfrm>
          <a:prstGeom prst="rect">
            <a:avLst/>
          </a:prstGeom>
        </p:spPr>
        <p:txBody>
          <a:bodyPr wrap="square">
            <a:spAutoFit/>
          </a:bodyPr>
          <a:lstStyle/>
          <a:p>
            <a:r>
              <a:rPr lang="sv-SE" sz="1400" dirty="0"/>
              <a:t>Troligen befinner sig många fler som i någon mån befinner sig en mer utsatt position nu än tidigare</a:t>
            </a:r>
            <a:endParaRPr lang="sv-SE" sz="1400" dirty="0">
              <a:effectLst/>
            </a:endParaRPr>
          </a:p>
        </p:txBody>
      </p:sp>
    </p:spTree>
    <p:extLst>
      <p:ext uri="{BB962C8B-B14F-4D97-AF65-F5344CB8AC3E}">
        <p14:creationId xmlns:p14="http://schemas.microsoft.com/office/powerpoint/2010/main" val="1650472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CCF379-9640-454D-9DFC-B2B88F1FCE44}"/>
              </a:ext>
            </a:extLst>
          </p:cNvPr>
          <p:cNvSpPr>
            <a:spLocks noGrp="1"/>
          </p:cNvSpPr>
          <p:nvPr>
            <p:ph type="title"/>
          </p:nvPr>
        </p:nvSpPr>
        <p:spPr/>
        <p:txBody>
          <a:bodyPr/>
          <a:lstStyle/>
          <a:p>
            <a:r>
              <a:rPr lang="sv-SE"/>
              <a:t>Plan för god psykisk hälsa i Värmland</a:t>
            </a:r>
          </a:p>
        </p:txBody>
      </p:sp>
      <p:sp>
        <p:nvSpPr>
          <p:cNvPr id="11" name="Platshållare för innehåll 10">
            <a:extLst>
              <a:ext uri="{FF2B5EF4-FFF2-40B4-BE49-F238E27FC236}">
                <a16:creationId xmlns:a16="http://schemas.microsoft.com/office/drawing/2014/main" id="{41C6223C-9D7A-44F9-874A-B1892F7CE793}"/>
              </a:ext>
            </a:extLst>
          </p:cNvPr>
          <p:cNvSpPr>
            <a:spLocks noGrp="1"/>
          </p:cNvSpPr>
          <p:nvPr>
            <p:ph idx="1"/>
          </p:nvPr>
        </p:nvSpPr>
        <p:spPr>
          <a:xfrm>
            <a:off x="838200" y="1825625"/>
            <a:ext cx="10341334" cy="2547592"/>
          </a:xfrm>
        </p:spPr>
        <p:txBody>
          <a:bodyPr vert="horz" lIns="91440" tIns="45720" rIns="91440" bIns="45720" rtlCol="0" anchor="t">
            <a:normAutofit fontScale="92500" lnSpcReduction="10000"/>
          </a:bodyPr>
          <a:lstStyle/>
          <a:p>
            <a:pPr marL="0" indent="0">
              <a:buNone/>
            </a:pPr>
            <a:r>
              <a:rPr lang="sv-SE" dirty="0"/>
              <a:t>Fokus brukarmedverkan, stärka samverkan för personer med samsjuklighet, suicidprevention och främjande förebyggande insatser för barn och unga.</a:t>
            </a:r>
          </a:p>
          <a:p>
            <a:endParaRPr lang="sv-SE" dirty="0">
              <a:ea typeface="+mn-lt"/>
              <a:cs typeface="+mn-lt"/>
            </a:endParaRPr>
          </a:p>
          <a:p>
            <a:pPr marL="0" indent="0">
              <a:buNone/>
            </a:pPr>
            <a:r>
              <a:rPr lang="sv-SE" b="1" dirty="0">
                <a:ea typeface="+mn-lt"/>
                <a:cs typeface="+mn-lt"/>
              </a:rPr>
              <a:t>God och nära vård</a:t>
            </a:r>
            <a:endParaRPr lang="sv-SE" b="1" dirty="0">
              <a:cs typeface="Calibri"/>
            </a:endParaRPr>
          </a:p>
          <a:p>
            <a:r>
              <a:rPr lang="sv-SE" dirty="0">
                <a:cs typeface="Calibri"/>
              </a:rPr>
              <a:t>Samsjuklighetsutredningen</a:t>
            </a:r>
          </a:p>
          <a:p>
            <a:r>
              <a:rPr lang="sv-SE" dirty="0">
                <a:cs typeface="Calibri"/>
              </a:rPr>
              <a:t>Sammanhållen god och nära vård för barn och unga.</a:t>
            </a:r>
          </a:p>
          <a:p>
            <a:endParaRPr lang="sv-SE" dirty="0">
              <a:cs typeface="Calibri"/>
            </a:endParaRPr>
          </a:p>
        </p:txBody>
      </p:sp>
      <p:pic>
        <p:nvPicPr>
          <p:cNvPr id="4" name="Bildobjekt 3">
            <a:extLst>
              <a:ext uri="{FF2B5EF4-FFF2-40B4-BE49-F238E27FC236}">
                <a16:creationId xmlns:a16="http://schemas.microsoft.com/office/drawing/2014/main" id="{0F53CCCF-DA82-48F9-B610-4F5DE1DA8795}"/>
              </a:ext>
            </a:extLst>
          </p:cNvPr>
          <p:cNvPicPr>
            <a:picLocks noChangeAspect="1"/>
          </p:cNvPicPr>
          <p:nvPr/>
        </p:nvPicPr>
        <p:blipFill>
          <a:blip r:embed="rId3"/>
          <a:stretch>
            <a:fillRect/>
          </a:stretch>
        </p:blipFill>
        <p:spPr>
          <a:xfrm rot="761662">
            <a:off x="9186879" y="3893519"/>
            <a:ext cx="1374010" cy="1882847"/>
          </a:xfrm>
          <a:prstGeom prst="rect">
            <a:avLst/>
          </a:prstGeom>
        </p:spPr>
      </p:pic>
      <p:sp>
        <p:nvSpPr>
          <p:cNvPr id="6" name="textruta 5">
            <a:extLst>
              <a:ext uri="{FF2B5EF4-FFF2-40B4-BE49-F238E27FC236}">
                <a16:creationId xmlns:a16="http://schemas.microsoft.com/office/drawing/2014/main" id="{A7CF769F-129F-486E-9656-C3E2D23CA46D}"/>
              </a:ext>
            </a:extLst>
          </p:cNvPr>
          <p:cNvSpPr txBox="1"/>
          <p:nvPr/>
        </p:nvSpPr>
        <p:spPr>
          <a:xfrm>
            <a:off x="6685962" y="2984293"/>
            <a:ext cx="6094428" cy="646331"/>
          </a:xfrm>
          <a:prstGeom prst="rect">
            <a:avLst/>
          </a:prstGeom>
          <a:noFill/>
        </p:spPr>
        <p:txBody>
          <a:bodyPr wrap="square">
            <a:spAutoFit/>
          </a:bodyPr>
          <a:lstStyle/>
          <a:p>
            <a:r>
              <a:rPr lang="sv-SE" dirty="0">
                <a:hlinkClick r:id="rId4"/>
              </a:rPr>
              <a:t>Plan för god psykisk hälsa i Värmland - Region Värmland (regionvarmland.se)</a:t>
            </a:r>
            <a:endParaRPr lang="sv-SE" dirty="0"/>
          </a:p>
        </p:txBody>
      </p:sp>
    </p:spTree>
    <p:extLst>
      <p:ext uri="{BB962C8B-B14F-4D97-AF65-F5344CB8AC3E}">
        <p14:creationId xmlns:p14="http://schemas.microsoft.com/office/powerpoint/2010/main" val="1306426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latshållare för innehåll 5">
            <a:extLst>
              <a:ext uri="{FF2B5EF4-FFF2-40B4-BE49-F238E27FC236}">
                <a16:creationId xmlns:a16="http://schemas.microsoft.com/office/drawing/2014/main" id="{B345A2B9-3EA4-4E5B-A880-9170527509DB}"/>
              </a:ext>
            </a:extLst>
          </p:cNvPr>
          <p:cNvPicPr>
            <a:picLocks noGrp="1" noChangeAspect="1"/>
          </p:cNvPicPr>
          <p:nvPr>
            <p:ph idx="1"/>
          </p:nvPr>
        </p:nvPicPr>
        <p:blipFill>
          <a:blip r:embed="rId3"/>
          <a:stretch>
            <a:fillRect/>
          </a:stretch>
        </p:blipFill>
        <p:spPr>
          <a:xfrm>
            <a:off x="5266266" y="428135"/>
            <a:ext cx="6646333" cy="6001729"/>
          </a:xfrm>
        </p:spPr>
      </p:pic>
      <p:pic>
        <p:nvPicPr>
          <p:cNvPr id="5" name="Bildobjekt 4">
            <a:extLst>
              <a:ext uri="{FF2B5EF4-FFF2-40B4-BE49-F238E27FC236}">
                <a16:creationId xmlns:a16="http://schemas.microsoft.com/office/drawing/2014/main" id="{8B3EEF13-5014-420C-A27F-8C1321F2B787}"/>
              </a:ext>
            </a:extLst>
          </p:cNvPr>
          <p:cNvPicPr>
            <a:picLocks noChangeAspect="1"/>
          </p:cNvPicPr>
          <p:nvPr/>
        </p:nvPicPr>
        <p:blipFill>
          <a:blip r:embed="rId4"/>
          <a:stretch>
            <a:fillRect/>
          </a:stretch>
        </p:blipFill>
        <p:spPr>
          <a:xfrm rot="761662">
            <a:off x="794719" y="896318"/>
            <a:ext cx="1374010" cy="1882847"/>
          </a:xfrm>
          <a:prstGeom prst="rect">
            <a:avLst/>
          </a:prstGeom>
        </p:spPr>
      </p:pic>
      <p:sp>
        <p:nvSpPr>
          <p:cNvPr id="2" name="Rubrik 1">
            <a:extLst>
              <a:ext uri="{FF2B5EF4-FFF2-40B4-BE49-F238E27FC236}">
                <a16:creationId xmlns:a16="http://schemas.microsoft.com/office/drawing/2014/main" id="{770B1207-A328-49E8-AFBF-A547EEE457DC}"/>
              </a:ext>
            </a:extLst>
          </p:cNvPr>
          <p:cNvSpPr>
            <a:spLocks noGrp="1"/>
          </p:cNvSpPr>
          <p:nvPr>
            <p:ph type="title"/>
          </p:nvPr>
        </p:nvSpPr>
        <p:spPr>
          <a:xfrm>
            <a:off x="2586663" y="2477858"/>
            <a:ext cx="2295776" cy="2296740"/>
          </a:xfrm>
          <a:prstGeom prst="ellipse">
            <a:avLst/>
          </a:prstGeom>
          <a:solidFill>
            <a:schemeClr val="tx1">
              <a:lumMod val="85000"/>
              <a:lumOff val="15000"/>
            </a:schemeClr>
          </a:solidFill>
          <a:ln w="174625" cmpd="thinThick">
            <a:solidFill>
              <a:schemeClr val="tx1">
                <a:lumMod val="85000"/>
                <a:lumOff val="15000"/>
              </a:schemeClr>
            </a:solidFill>
          </a:ln>
        </p:spPr>
        <p:txBody>
          <a:bodyPr vert="horz" lIns="91440" tIns="45720" rIns="91440" bIns="45720" rtlCol="0" anchor="ctr">
            <a:normAutofit/>
          </a:bodyPr>
          <a:lstStyle/>
          <a:p>
            <a:pPr algn="ctr"/>
            <a:r>
              <a:rPr lang="en-US" sz="2600" kern="1200" dirty="0" err="1">
                <a:solidFill>
                  <a:schemeClr val="bg1"/>
                </a:solidFill>
                <a:latin typeface="+mj-lt"/>
                <a:ea typeface="+mj-ea"/>
                <a:cs typeface="+mj-cs"/>
              </a:rPr>
              <a:t>Planen</a:t>
            </a:r>
            <a:r>
              <a:rPr lang="en-US" sz="2600" kern="1200" dirty="0">
                <a:solidFill>
                  <a:schemeClr val="bg1"/>
                </a:solidFill>
                <a:latin typeface="+mj-lt"/>
                <a:ea typeface="+mj-ea"/>
                <a:cs typeface="+mj-cs"/>
              </a:rPr>
              <a:t> </a:t>
            </a:r>
            <a:r>
              <a:rPr lang="en-US" sz="2600" kern="1200" dirty="0" err="1">
                <a:solidFill>
                  <a:schemeClr val="bg1"/>
                </a:solidFill>
                <a:latin typeface="+mj-lt"/>
                <a:ea typeface="+mj-ea"/>
                <a:cs typeface="+mj-cs"/>
              </a:rPr>
              <a:t>finns</a:t>
            </a:r>
            <a:r>
              <a:rPr lang="en-US" sz="2600" kern="1200" dirty="0">
                <a:solidFill>
                  <a:schemeClr val="bg1"/>
                </a:solidFill>
                <a:latin typeface="+mj-lt"/>
                <a:ea typeface="+mj-ea"/>
                <a:cs typeface="+mj-cs"/>
              </a:rPr>
              <a:t>- </a:t>
            </a:r>
            <a:r>
              <a:rPr lang="en-US" sz="2600" kern="1200" dirty="0" err="1">
                <a:solidFill>
                  <a:schemeClr val="bg1"/>
                </a:solidFill>
                <a:latin typeface="+mj-lt"/>
                <a:ea typeface="+mj-ea"/>
                <a:cs typeface="+mj-cs"/>
              </a:rPr>
              <a:t>hur</a:t>
            </a:r>
            <a:r>
              <a:rPr lang="en-US" sz="2600" kern="1200" dirty="0">
                <a:solidFill>
                  <a:schemeClr val="bg1"/>
                </a:solidFill>
                <a:latin typeface="+mj-lt"/>
                <a:ea typeface="+mj-ea"/>
                <a:cs typeface="+mj-cs"/>
              </a:rPr>
              <a:t> </a:t>
            </a:r>
            <a:r>
              <a:rPr lang="en-US" sz="2600" dirty="0" err="1">
                <a:solidFill>
                  <a:schemeClr val="bg1"/>
                </a:solidFill>
              </a:rPr>
              <a:t>får</a:t>
            </a:r>
            <a:r>
              <a:rPr lang="en-US" sz="2600" dirty="0">
                <a:solidFill>
                  <a:schemeClr val="bg1"/>
                </a:solidFill>
              </a:rPr>
              <a:t> vi saker </a:t>
            </a:r>
            <a:r>
              <a:rPr lang="en-US" sz="2600" dirty="0" err="1">
                <a:solidFill>
                  <a:schemeClr val="bg1"/>
                </a:solidFill>
              </a:rPr>
              <a:t>att</a:t>
            </a:r>
            <a:r>
              <a:rPr lang="en-US" sz="2600" dirty="0">
                <a:solidFill>
                  <a:schemeClr val="bg1"/>
                </a:solidFill>
              </a:rPr>
              <a:t> </a:t>
            </a:r>
            <a:r>
              <a:rPr lang="en-US" sz="2600" dirty="0" err="1">
                <a:solidFill>
                  <a:schemeClr val="bg1"/>
                </a:solidFill>
              </a:rPr>
              <a:t>hända</a:t>
            </a:r>
            <a:r>
              <a:rPr lang="en-US" sz="2600" dirty="0">
                <a:solidFill>
                  <a:schemeClr val="bg1"/>
                </a:solidFill>
              </a:rPr>
              <a:t>?</a:t>
            </a:r>
            <a:endParaRPr lang="en-US" sz="2600" kern="1200" dirty="0">
              <a:solidFill>
                <a:schemeClr val="bg1"/>
              </a:solidFill>
              <a:latin typeface="+mj-lt"/>
              <a:ea typeface="+mj-ea"/>
              <a:cs typeface="+mj-cs"/>
            </a:endParaRPr>
          </a:p>
        </p:txBody>
      </p:sp>
    </p:spTree>
    <p:extLst>
      <p:ext uri="{BB962C8B-B14F-4D97-AF65-F5344CB8AC3E}">
        <p14:creationId xmlns:p14="http://schemas.microsoft.com/office/powerpoint/2010/main" val="3912729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148059-4443-4D98-AD9E-37B33ADCA9B2}"/>
              </a:ext>
            </a:extLst>
          </p:cNvPr>
          <p:cNvSpPr>
            <a:spLocks noGrp="1"/>
          </p:cNvSpPr>
          <p:nvPr>
            <p:ph type="ctrTitle"/>
          </p:nvPr>
        </p:nvSpPr>
        <p:spPr/>
        <p:txBody>
          <a:bodyPr/>
          <a:lstStyle/>
          <a:p>
            <a:r>
              <a:rPr lang="sv-SE" dirty="0"/>
              <a:t>Här kan ni läsa mer</a:t>
            </a:r>
          </a:p>
        </p:txBody>
      </p:sp>
      <p:sp>
        <p:nvSpPr>
          <p:cNvPr id="3" name="Underrubrik 2">
            <a:extLst>
              <a:ext uri="{FF2B5EF4-FFF2-40B4-BE49-F238E27FC236}">
                <a16:creationId xmlns:a16="http://schemas.microsoft.com/office/drawing/2014/main" id="{3C61DB5A-585B-4F02-A46A-F13B0BBB2A8D}"/>
              </a:ext>
            </a:extLst>
          </p:cNvPr>
          <p:cNvSpPr>
            <a:spLocks noGrp="1"/>
          </p:cNvSpPr>
          <p:nvPr>
            <p:ph type="subTitle" idx="1"/>
          </p:nvPr>
        </p:nvSpPr>
        <p:spPr/>
        <p:txBody>
          <a:bodyPr/>
          <a:lstStyle/>
          <a:p>
            <a:r>
              <a:rPr lang="sv-SE" sz="1800" u="sng" dirty="0">
                <a:solidFill>
                  <a:srgbClr val="0000FF"/>
                </a:solidFill>
                <a:effectLst/>
                <a:latin typeface="Calibri" panose="020F0502020204030204" pitchFamily="34" charset="0"/>
                <a:ea typeface="Calibri" panose="020F0502020204030204" pitchFamily="34" charset="0"/>
                <a:hlinkClick r:id="rId3"/>
              </a:rPr>
              <a:t>Regional koordinering psykisk hälsa i Värmland (RKPH) - Region Värmland (regionvarmland.se)</a:t>
            </a:r>
            <a:endParaRPr lang="sv-SE" sz="1800" u="sng" dirty="0">
              <a:solidFill>
                <a:srgbClr val="0000FF"/>
              </a:solidFill>
              <a:effectLst/>
              <a:latin typeface="Calibri" panose="020F0502020204030204" pitchFamily="34" charset="0"/>
              <a:ea typeface="Calibri" panose="020F0502020204030204" pitchFamily="34" charset="0"/>
            </a:endParaRPr>
          </a:p>
          <a:p>
            <a:r>
              <a:rPr lang="sv-SE" dirty="0">
                <a:hlinkClick r:id="rId4"/>
              </a:rPr>
              <a:t>Seminarier, föreläsningar, konferenser om psykisk hälsa - Region Värmland (regionvarmland.se)</a:t>
            </a:r>
            <a:endParaRPr lang="sv-SE" dirty="0"/>
          </a:p>
        </p:txBody>
      </p:sp>
    </p:spTree>
    <p:extLst>
      <p:ext uri="{BB962C8B-B14F-4D97-AF65-F5344CB8AC3E}">
        <p14:creationId xmlns:p14="http://schemas.microsoft.com/office/powerpoint/2010/main" val="3504840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975A2-4297-4131-947D-6AAF7E1AD2AE}"/>
              </a:ext>
            </a:extLst>
          </p:cNvPr>
          <p:cNvSpPr>
            <a:spLocks noGrp="1"/>
          </p:cNvSpPr>
          <p:nvPr>
            <p:ph type="title"/>
          </p:nvPr>
        </p:nvSpPr>
        <p:spPr/>
        <p:txBody>
          <a:bodyPr/>
          <a:lstStyle/>
          <a:p>
            <a:r>
              <a:rPr lang="en-US" dirty="0">
                <a:cs typeface="Calibri Light"/>
              </a:rPr>
              <a:t>Program 8:30- 12.00</a:t>
            </a:r>
            <a:endParaRPr lang="en-US" dirty="0"/>
          </a:p>
        </p:txBody>
      </p:sp>
      <p:sp>
        <p:nvSpPr>
          <p:cNvPr id="3" name="Content Placeholder 2">
            <a:extLst>
              <a:ext uri="{FF2B5EF4-FFF2-40B4-BE49-F238E27FC236}">
                <a16:creationId xmlns:a16="http://schemas.microsoft.com/office/drawing/2014/main" id="{42E23E60-B065-4D6C-AF4D-1674193726C5}"/>
              </a:ext>
            </a:extLst>
          </p:cNvPr>
          <p:cNvSpPr>
            <a:spLocks noGrp="1"/>
          </p:cNvSpPr>
          <p:nvPr>
            <p:ph idx="1"/>
          </p:nvPr>
        </p:nvSpPr>
        <p:spPr/>
        <p:txBody>
          <a:bodyPr vert="horz" lIns="91440" tIns="45720" rIns="91440" bIns="45720" rtlCol="0" anchor="t">
            <a:normAutofit fontScale="55000" lnSpcReduction="20000"/>
          </a:bodyPr>
          <a:lstStyle/>
          <a:p>
            <a:pPr marL="0" indent="0">
              <a:lnSpc>
                <a:spcPct val="107000"/>
              </a:lnSpc>
              <a:spcBef>
                <a:spcPts val="0"/>
              </a:spcBef>
              <a:spcAft>
                <a:spcPts val="800"/>
              </a:spcAft>
              <a:buNone/>
            </a:pPr>
            <a:r>
              <a:rPr lang="sv-SE" b="1" dirty="0">
                <a:cs typeface="Calibri"/>
              </a:rPr>
              <a:t>Inledning</a:t>
            </a:r>
            <a:br>
              <a:rPr lang="sv-SE" b="1" dirty="0">
                <a:cs typeface="Calibri"/>
              </a:rPr>
            </a:br>
            <a:br>
              <a:rPr lang="sv-SE" b="1" dirty="0">
                <a:cs typeface="Calibri"/>
              </a:rPr>
            </a:br>
            <a:r>
              <a:rPr lang="sv-SE" b="1" dirty="0">
                <a:cs typeface="Calibri"/>
              </a:rPr>
              <a:t>Nationell överenskommelse och andra satsningar.</a:t>
            </a:r>
            <a:br>
              <a:rPr lang="sv-SE" b="1" dirty="0">
                <a:cs typeface="Calibri"/>
              </a:rPr>
            </a:br>
            <a:br>
              <a:rPr lang="sv-SE" b="1" dirty="0">
                <a:cs typeface="Calibri"/>
              </a:rPr>
            </a:br>
            <a:r>
              <a:rPr lang="sv-SE" b="1" dirty="0">
                <a:cs typeface="Calibri"/>
              </a:rPr>
              <a:t>Årjäng berättar om sitt utvecklingsarbete kopplat till Plan för god psykisk hälsa.</a:t>
            </a:r>
            <a:endParaRPr lang="sv-SE" dirty="0">
              <a:ea typeface="+mn-lt"/>
              <a:cs typeface="+mn-lt"/>
            </a:endParaRPr>
          </a:p>
          <a:p>
            <a:pPr>
              <a:lnSpc>
                <a:spcPct val="107000"/>
              </a:lnSpc>
              <a:spcBef>
                <a:spcPts val="0"/>
              </a:spcBef>
              <a:spcAft>
                <a:spcPts val="800"/>
              </a:spcAft>
            </a:pPr>
            <a:endParaRPr lang="sv-SE" dirty="0">
              <a:ea typeface="+mn-lt"/>
              <a:cs typeface="+mn-lt"/>
            </a:endParaRPr>
          </a:p>
          <a:p>
            <a:pPr marL="0" indent="0">
              <a:lnSpc>
                <a:spcPct val="107000"/>
              </a:lnSpc>
              <a:spcBef>
                <a:spcPts val="0"/>
              </a:spcBef>
              <a:spcAft>
                <a:spcPts val="800"/>
              </a:spcAft>
              <a:buNone/>
            </a:pPr>
            <a:r>
              <a:rPr lang="sv-SE" b="1" dirty="0">
                <a:cs typeface="Calibri"/>
              </a:rPr>
              <a:t>PAUS</a:t>
            </a:r>
            <a:endParaRPr lang="sv-SE" dirty="0">
              <a:ea typeface="+mn-lt"/>
              <a:cs typeface="+mn-lt"/>
            </a:endParaRPr>
          </a:p>
          <a:p>
            <a:pPr marL="0" indent="0">
              <a:lnSpc>
                <a:spcPct val="107000"/>
              </a:lnSpc>
              <a:spcBef>
                <a:spcPts val="0"/>
              </a:spcBef>
              <a:spcAft>
                <a:spcPts val="800"/>
              </a:spcAft>
              <a:buNone/>
            </a:pPr>
            <a:br>
              <a:rPr lang="sv-SE" dirty="0">
                <a:ea typeface="+mn-lt"/>
                <a:cs typeface="+mn-lt"/>
              </a:rPr>
            </a:br>
            <a:r>
              <a:rPr lang="sv-SE" b="1" dirty="0">
                <a:cs typeface="Calibri"/>
              </a:rPr>
              <a:t>Systematisk brukarmedverkan i Värmland</a:t>
            </a:r>
            <a:br>
              <a:rPr lang="sv-SE" b="1" dirty="0">
                <a:cs typeface="Calibri"/>
              </a:rPr>
            </a:br>
            <a:br>
              <a:rPr lang="sv-SE" b="1" dirty="0">
                <a:cs typeface="Calibri"/>
              </a:rPr>
            </a:br>
            <a:r>
              <a:rPr lang="sv-SE" b="1" dirty="0">
                <a:cs typeface="Calibri"/>
              </a:rPr>
              <a:t>Utvecklingsarbete för att minska stigma.</a:t>
            </a:r>
            <a:endParaRPr lang="sv-SE" dirty="0">
              <a:ea typeface="+mn-lt"/>
              <a:cs typeface="+mn-lt"/>
            </a:endParaRPr>
          </a:p>
          <a:p>
            <a:pPr>
              <a:lnSpc>
                <a:spcPct val="107000"/>
              </a:lnSpc>
              <a:spcBef>
                <a:spcPts val="0"/>
              </a:spcBef>
              <a:spcAft>
                <a:spcPts val="800"/>
              </a:spcAft>
            </a:pPr>
            <a:endParaRPr lang="sv-SE" dirty="0">
              <a:ea typeface="+mn-lt"/>
              <a:cs typeface="+mn-lt"/>
            </a:endParaRPr>
          </a:p>
          <a:p>
            <a:pPr marL="0" indent="0">
              <a:lnSpc>
                <a:spcPct val="107000"/>
              </a:lnSpc>
              <a:spcBef>
                <a:spcPts val="0"/>
              </a:spcBef>
              <a:spcAft>
                <a:spcPts val="800"/>
              </a:spcAft>
              <a:buNone/>
            </a:pPr>
            <a:r>
              <a:rPr lang="sv-SE" b="1" dirty="0">
                <a:cs typeface="Calibri"/>
              </a:rPr>
              <a:t>PAUS</a:t>
            </a:r>
            <a:endParaRPr lang="sv-SE" dirty="0">
              <a:ea typeface="+mn-lt"/>
              <a:cs typeface="+mn-lt"/>
            </a:endParaRPr>
          </a:p>
          <a:p>
            <a:pPr marL="0" indent="0">
              <a:lnSpc>
                <a:spcPct val="107000"/>
              </a:lnSpc>
              <a:spcBef>
                <a:spcPts val="0"/>
              </a:spcBef>
              <a:spcAft>
                <a:spcPts val="800"/>
              </a:spcAft>
              <a:buNone/>
            </a:pPr>
            <a:br>
              <a:rPr lang="sv-SE" dirty="0">
                <a:ea typeface="+mn-lt"/>
                <a:cs typeface="+mn-lt"/>
              </a:rPr>
            </a:br>
            <a:r>
              <a:rPr lang="sv-SE" b="1" dirty="0">
                <a:cs typeface="Calibri"/>
              </a:rPr>
              <a:t>Uppföljning och utvärdering</a:t>
            </a:r>
            <a:endParaRPr lang="sv-SE" dirty="0">
              <a:ea typeface="+mn-lt"/>
              <a:cs typeface="+mn-lt"/>
            </a:endParaRPr>
          </a:p>
          <a:p>
            <a:pPr marL="0" indent="0">
              <a:lnSpc>
                <a:spcPct val="107000"/>
              </a:lnSpc>
              <a:spcBef>
                <a:spcPts val="0"/>
              </a:spcBef>
              <a:spcAft>
                <a:spcPts val="800"/>
              </a:spcAft>
              <a:buNone/>
            </a:pPr>
            <a:br>
              <a:rPr lang="sv-SE" dirty="0">
                <a:ea typeface="+mn-lt"/>
                <a:cs typeface="+mn-lt"/>
              </a:rPr>
            </a:br>
            <a:r>
              <a:rPr lang="sv-SE" b="1" dirty="0">
                <a:cs typeface="Calibri"/>
              </a:rPr>
              <a:t>Panelsamtal- Summering och aktiviteter 2022</a:t>
            </a:r>
            <a:endParaRPr lang="en-US" dirty="0">
              <a:cs typeface="Calibri" panose="020F0502020204030204"/>
            </a:endParaRPr>
          </a:p>
        </p:txBody>
      </p:sp>
    </p:spTree>
    <p:extLst>
      <p:ext uri="{BB962C8B-B14F-4D97-AF65-F5344CB8AC3E}">
        <p14:creationId xmlns:p14="http://schemas.microsoft.com/office/powerpoint/2010/main" val="3475208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2">
            <a:extLst>
              <a:ext uri="{FF2B5EF4-FFF2-40B4-BE49-F238E27FC236}">
                <a16:creationId xmlns:a16="http://schemas.microsoft.com/office/drawing/2014/main" id="{F819515B-4188-44AA-90CF-A3039F3E6F66}"/>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a:t>Nya Perspektivs organisering</a:t>
            </a:r>
          </a:p>
        </p:txBody>
      </p:sp>
      <p:graphicFrame>
        <p:nvGraphicFramePr>
          <p:cNvPr id="7" name="Platshållare för innehåll 4">
            <a:extLst>
              <a:ext uri="{FF2B5EF4-FFF2-40B4-BE49-F238E27FC236}">
                <a16:creationId xmlns:a16="http://schemas.microsoft.com/office/drawing/2014/main" id="{7551DC05-2DD1-48AB-AD1F-04B6464F35B3}"/>
              </a:ext>
            </a:extLst>
          </p:cNvPr>
          <p:cNvGraphicFramePr>
            <a:graphicFrameLocks/>
          </p:cNvGraphicFramePr>
          <p:nvPr>
            <p:extLst>
              <p:ext uri="{D42A27DB-BD31-4B8C-83A1-F6EECF244321}">
                <p14:modId xmlns:p14="http://schemas.microsoft.com/office/powerpoint/2010/main" val="1682971796"/>
              </p:ext>
            </p:extLst>
          </p:nvPr>
        </p:nvGraphicFramePr>
        <p:xfrm>
          <a:off x="-181429" y="1656292"/>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8" name="Rak 5">
            <a:extLst>
              <a:ext uri="{FF2B5EF4-FFF2-40B4-BE49-F238E27FC236}">
                <a16:creationId xmlns:a16="http://schemas.microsoft.com/office/drawing/2014/main" id="{C524A499-DCC6-4EB9-8D79-1ED99608C021}"/>
              </a:ext>
            </a:extLst>
          </p:cNvPr>
          <p:cNvCxnSpPr/>
          <p:nvPr/>
        </p:nvCxnSpPr>
        <p:spPr>
          <a:xfrm flipH="1">
            <a:off x="2235200" y="2994152"/>
            <a:ext cx="1783080" cy="17708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 name="Rektangel med rundade hörn 6">
            <a:extLst>
              <a:ext uri="{FF2B5EF4-FFF2-40B4-BE49-F238E27FC236}">
                <a16:creationId xmlns:a16="http://schemas.microsoft.com/office/drawing/2014/main" id="{D49BAB7A-1F45-4E72-AB3A-60CEBCF20B8F}"/>
              </a:ext>
            </a:extLst>
          </p:cNvPr>
          <p:cNvSpPr/>
          <p:nvPr/>
        </p:nvSpPr>
        <p:spPr>
          <a:xfrm>
            <a:off x="1950720" y="5334000"/>
            <a:ext cx="4815840" cy="36576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a:solidFill>
                  <a:schemeClr val="tx1"/>
                </a:solidFill>
              </a:rPr>
              <a:t>Samordningsgrupperna ovan berör även alla livsperspektiv</a:t>
            </a:r>
          </a:p>
        </p:txBody>
      </p:sp>
      <p:sp>
        <p:nvSpPr>
          <p:cNvPr id="10" name="Rektangel med rundade hörn 7">
            <a:extLst>
              <a:ext uri="{FF2B5EF4-FFF2-40B4-BE49-F238E27FC236}">
                <a16:creationId xmlns:a16="http://schemas.microsoft.com/office/drawing/2014/main" id="{B179F8BC-6756-4656-9AB2-DD746BF853DC}"/>
              </a:ext>
            </a:extLst>
          </p:cNvPr>
          <p:cNvSpPr/>
          <p:nvPr/>
        </p:nvSpPr>
        <p:spPr>
          <a:xfrm>
            <a:off x="1960880" y="5801360"/>
            <a:ext cx="6776720" cy="365760"/>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a:solidFill>
                  <a:schemeClr val="tx1"/>
                </a:solidFill>
              </a:rPr>
              <a:t>Uppdragen som är gulmarkerade finansieras av statliga satsningar </a:t>
            </a:r>
          </a:p>
        </p:txBody>
      </p:sp>
      <p:sp>
        <p:nvSpPr>
          <p:cNvPr id="11" name="Rektangel med rundade hörn 3">
            <a:extLst>
              <a:ext uri="{FF2B5EF4-FFF2-40B4-BE49-F238E27FC236}">
                <a16:creationId xmlns:a16="http://schemas.microsoft.com/office/drawing/2014/main" id="{FDE660DD-385F-450F-88C1-A0EFE545BF5D}"/>
              </a:ext>
            </a:extLst>
          </p:cNvPr>
          <p:cNvSpPr/>
          <p:nvPr/>
        </p:nvSpPr>
        <p:spPr>
          <a:xfrm>
            <a:off x="9875520" y="2121408"/>
            <a:ext cx="320040" cy="232257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textruta 11">
            <a:extLst>
              <a:ext uri="{FF2B5EF4-FFF2-40B4-BE49-F238E27FC236}">
                <a16:creationId xmlns:a16="http://schemas.microsoft.com/office/drawing/2014/main" id="{CCC5806C-F0F6-4FBD-B23E-336432F5F60F}"/>
              </a:ext>
            </a:extLst>
          </p:cNvPr>
          <p:cNvSpPr txBox="1"/>
          <p:nvPr/>
        </p:nvSpPr>
        <p:spPr>
          <a:xfrm rot="16200000">
            <a:off x="9477445" y="3220721"/>
            <a:ext cx="1092094" cy="276999"/>
          </a:xfrm>
          <a:prstGeom prst="rect">
            <a:avLst/>
          </a:prstGeom>
          <a:noFill/>
        </p:spPr>
        <p:txBody>
          <a:bodyPr wrap="none" rtlCol="0">
            <a:spAutoFit/>
          </a:bodyPr>
          <a:lstStyle/>
          <a:p>
            <a:r>
              <a:rPr lang="sv-SE" sz="1200" b="1"/>
              <a:t>Livsperspektiv</a:t>
            </a:r>
          </a:p>
        </p:txBody>
      </p:sp>
      <mc:AlternateContent xmlns:mc="http://schemas.openxmlformats.org/markup-compatibility/2006" xmlns:p14="http://schemas.microsoft.com/office/powerpoint/2010/main">
        <mc:Choice Requires="p14">
          <p:contentPart p14:bwMode="auto" r:id="rId8">
            <p14:nvContentPartPr>
              <p14:cNvPr id="148" name="Ink 147">
                <a:extLst>
                  <a:ext uri="{FF2B5EF4-FFF2-40B4-BE49-F238E27FC236}">
                    <a16:creationId xmlns:a16="http://schemas.microsoft.com/office/drawing/2014/main" id="{21B633EC-00D4-4CEF-921C-BB4D30A9B923}"/>
                  </a:ext>
                </a:extLst>
              </p14:cNvPr>
              <p14:cNvContentPartPr/>
              <p14:nvPr/>
            </p14:nvContentPartPr>
            <p14:xfrm>
              <a:off x="3448996" y="4445092"/>
              <a:ext cx="1524000" cy="714375"/>
            </p14:xfrm>
          </p:contentPart>
        </mc:Choice>
        <mc:Fallback xmlns="">
          <p:pic>
            <p:nvPicPr>
              <p:cNvPr id="148" name="Ink 147">
                <a:extLst>
                  <a:ext uri="{FF2B5EF4-FFF2-40B4-BE49-F238E27FC236}">
                    <a16:creationId xmlns:a16="http://schemas.microsoft.com/office/drawing/2014/main" id="{21B633EC-00D4-4CEF-921C-BB4D30A9B923}"/>
                  </a:ext>
                </a:extLst>
              </p:cNvPr>
              <p:cNvPicPr/>
              <p:nvPr/>
            </p:nvPicPr>
            <p:blipFill>
              <a:blip r:embed="rId9"/>
              <a:stretch>
                <a:fillRect/>
              </a:stretch>
            </p:blipFill>
            <p:spPr>
              <a:xfrm>
                <a:off x="3431020" y="4427134"/>
                <a:ext cx="1559592" cy="749932"/>
              </a:xfrm>
              <a:prstGeom prst="rect">
                <a:avLst/>
              </a:prstGeom>
            </p:spPr>
          </p:pic>
        </mc:Fallback>
      </mc:AlternateContent>
    </p:spTree>
    <p:extLst>
      <p:ext uri="{BB962C8B-B14F-4D97-AF65-F5344CB8AC3E}">
        <p14:creationId xmlns:p14="http://schemas.microsoft.com/office/powerpoint/2010/main" val="1725294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BECB8B10-69A2-4839-8377-9555F652001D}"/>
              </a:ext>
            </a:extLst>
          </p:cNvPr>
          <p:cNvPicPr>
            <a:picLocks noChangeAspect="1"/>
          </p:cNvPicPr>
          <p:nvPr/>
        </p:nvPicPr>
        <p:blipFill>
          <a:blip r:embed="rId3"/>
          <a:stretch>
            <a:fillRect/>
          </a:stretch>
        </p:blipFill>
        <p:spPr>
          <a:xfrm>
            <a:off x="1625600" y="59567"/>
            <a:ext cx="8667306" cy="6738866"/>
          </a:xfrm>
          <a:prstGeom prst="rect">
            <a:avLst/>
          </a:prstGeom>
        </p:spPr>
      </p:pic>
    </p:spTree>
    <p:extLst>
      <p:ext uri="{BB962C8B-B14F-4D97-AF65-F5344CB8AC3E}">
        <p14:creationId xmlns:p14="http://schemas.microsoft.com/office/powerpoint/2010/main" val="4003635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82884553-D78C-BC4F-8977-9BBA542C0857}"/>
              </a:ext>
            </a:extLst>
          </p:cNvPr>
          <p:cNvSpPr txBox="1"/>
          <p:nvPr/>
        </p:nvSpPr>
        <p:spPr>
          <a:xfrm>
            <a:off x="4330388" y="1255085"/>
            <a:ext cx="3703258" cy="461665"/>
          </a:xfrm>
          <a:prstGeom prst="rect">
            <a:avLst/>
          </a:prstGeom>
          <a:noFill/>
        </p:spPr>
        <p:txBody>
          <a:bodyPr wrap="none" rtlCol="0">
            <a:spAutoFit/>
          </a:bodyPr>
          <a:lstStyle/>
          <a:p>
            <a:r>
              <a:rPr lang="sv-SE" sz="2400" b="1" dirty="0"/>
              <a:t>Informationsinhämtning</a:t>
            </a:r>
          </a:p>
        </p:txBody>
      </p:sp>
      <p:sp>
        <p:nvSpPr>
          <p:cNvPr id="3" name="textruta 2">
            <a:extLst>
              <a:ext uri="{FF2B5EF4-FFF2-40B4-BE49-F238E27FC236}">
                <a16:creationId xmlns:a16="http://schemas.microsoft.com/office/drawing/2014/main" id="{812B6921-66DA-5F43-A974-6CF9F783CFD0}"/>
              </a:ext>
            </a:extLst>
          </p:cNvPr>
          <p:cNvSpPr txBox="1"/>
          <p:nvPr/>
        </p:nvSpPr>
        <p:spPr>
          <a:xfrm>
            <a:off x="1511403" y="1801034"/>
            <a:ext cx="3209365" cy="646331"/>
          </a:xfrm>
          <a:prstGeom prst="rect">
            <a:avLst/>
          </a:prstGeom>
          <a:noFill/>
        </p:spPr>
        <p:txBody>
          <a:bodyPr wrap="square" rtlCol="0">
            <a:spAutoFit/>
          </a:bodyPr>
          <a:lstStyle/>
          <a:p>
            <a:r>
              <a:rPr lang="sv-SE" b="1" dirty="0"/>
              <a:t>Rapporter och kunskapsunderlag</a:t>
            </a:r>
          </a:p>
        </p:txBody>
      </p:sp>
      <p:pic>
        <p:nvPicPr>
          <p:cNvPr id="5" name="Bild 4" descr="Dokument med hel fyllning">
            <a:extLst>
              <a:ext uri="{FF2B5EF4-FFF2-40B4-BE49-F238E27FC236}">
                <a16:creationId xmlns:a16="http://schemas.microsoft.com/office/drawing/2014/main" id="{3D3628FC-C0D4-CE41-926C-7315598264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79175" y="2589020"/>
            <a:ext cx="1219199" cy="1219199"/>
          </a:xfrm>
          <a:prstGeom prst="rect">
            <a:avLst/>
          </a:prstGeom>
        </p:spPr>
      </p:pic>
      <p:pic>
        <p:nvPicPr>
          <p:cNvPr id="7" name="Bild 6" descr="Statistik med hel fyllning">
            <a:extLst>
              <a:ext uri="{FF2B5EF4-FFF2-40B4-BE49-F238E27FC236}">
                <a16:creationId xmlns:a16="http://schemas.microsoft.com/office/drawing/2014/main" id="{3C992ABD-2842-A146-BF23-B4D746C4722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698374" y="3081209"/>
            <a:ext cx="914400" cy="914400"/>
          </a:xfrm>
          <a:prstGeom prst="rect">
            <a:avLst/>
          </a:prstGeom>
        </p:spPr>
      </p:pic>
      <p:sp>
        <p:nvSpPr>
          <p:cNvPr id="8" name="textruta 7">
            <a:extLst>
              <a:ext uri="{FF2B5EF4-FFF2-40B4-BE49-F238E27FC236}">
                <a16:creationId xmlns:a16="http://schemas.microsoft.com/office/drawing/2014/main" id="{B0AD0ECE-6911-2F49-AB43-B888D29882B7}"/>
              </a:ext>
            </a:extLst>
          </p:cNvPr>
          <p:cNvSpPr txBox="1"/>
          <p:nvPr/>
        </p:nvSpPr>
        <p:spPr>
          <a:xfrm>
            <a:off x="1479175" y="4093278"/>
            <a:ext cx="3042997" cy="646330"/>
          </a:xfrm>
          <a:prstGeom prst="rect">
            <a:avLst/>
          </a:prstGeom>
          <a:noFill/>
        </p:spPr>
        <p:txBody>
          <a:bodyPr wrap="square" rtlCol="0">
            <a:spAutoFit/>
          </a:bodyPr>
          <a:lstStyle/>
          <a:p>
            <a:r>
              <a:rPr lang="sv-SE" dirty="0"/>
              <a:t>HLV och Folkhälsomyndigheten</a:t>
            </a:r>
          </a:p>
        </p:txBody>
      </p:sp>
      <p:pic>
        <p:nvPicPr>
          <p:cNvPr id="9" name="Bild 8" descr="Onlinemöte med hel fyllning">
            <a:extLst>
              <a:ext uri="{FF2B5EF4-FFF2-40B4-BE49-F238E27FC236}">
                <a16:creationId xmlns:a16="http://schemas.microsoft.com/office/drawing/2014/main" id="{BF437C3A-6EC9-994A-8FC5-322C4D21A80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486813" y="3039053"/>
            <a:ext cx="914400" cy="914400"/>
          </a:xfrm>
          <a:prstGeom prst="rect">
            <a:avLst/>
          </a:prstGeom>
        </p:spPr>
      </p:pic>
      <p:pic>
        <p:nvPicPr>
          <p:cNvPr id="10" name="Bild 9" descr="Chatt med hel fyllning">
            <a:extLst>
              <a:ext uri="{FF2B5EF4-FFF2-40B4-BE49-F238E27FC236}">
                <a16:creationId xmlns:a16="http://schemas.microsoft.com/office/drawing/2014/main" id="{63263BB9-489B-D84E-92F4-542624C7A75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401213" y="2422304"/>
            <a:ext cx="914400" cy="914400"/>
          </a:xfrm>
          <a:prstGeom prst="rect">
            <a:avLst/>
          </a:prstGeom>
        </p:spPr>
      </p:pic>
      <p:sp>
        <p:nvSpPr>
          <p:cNvPr id="11" name="textruta 10">
            <a:extLst>
              <a:ext uri="{FF2B5EF4-FFF2-40B4-BE49-F238E27FC236}">
                <a16:creationId xmlns:a16="http://schemas.microsoft.com/office/drawing/2014/main" id="{B47DD2D6-E8EB-BE4F-A147-3CA24B93444D}"/>
              </a:ext>
            </a:extLst>
          </p:cNvPr>
          <p:cNvSpPr txBox="1"/>
          <p:nvPr/>
        </p:nvSpPr>
        <p:spPr>
          <a:xfrm>
            <a:off x="4854827" y="1792070"/>
            <a:ext cx="2654380" cy="646331"/>
          </a:xfrm>
          <a:prstGeom prst="rect">
            <a:avLst/>
          </a:prstGeom>
          <a:noFill/>
        </p:spPr>
        <p:txBody>
          <a:bodyPr wrap="square" rtlCol="0">
            <a:spAutoFit/>
          </a:bodyPr>
          <a:lstStyle/>
          <a:p>
            <a:pPr algn="ctr"/>
            <a:r>
              <a:rPr lang="sv-SE" b="1" dirty="0"/>
              <a:t>Workshops och dialoger</a:t>
            </a:r>
          </a:p>
        </p:txBody>
      </p:sp>
      <p:sp>
        <p:nvSpPr>
          <p:cNvPr id="12" name="textruta 11">
            <a:extLst>
              <a:ext uri="{FF2B5EF4-FFF2-40B4-BE49-F238E27FC236}">
                <a16:creationId xmlns:a16="http://schemas.microsoft.com/office/drawing/2014/main" id="{F5369C58-5541-0D4A-9744-43B3A387E00B}"/>
              </a:ext>
            </a:extLst>
          </p:cNvPr>
          <p:cNvSpPr txBox="1"/>
          <p:nvPr/>
        </p:nvSpPr>
        <p:spPr>
          <a:xfrm>
            <a:off x="5384571" y="4253300"/>
            <a:ext cx="2420471" cy="923330"/>
          </a:xfrm>
          <a:prstGeom prst="rect">
            <a:avLst/>
          </a:prstGeom>
          <a:noFill/>
        </p:spPr>
        <p:txBody>
          <a:bodyPr wrap="square" rtlCol="0">
            <a:spAutoFit/>
          </a:bodyPr>
          <a:lstStyle/>
          <a:p>
            <a:r>
              <a:rPr lang="sv-SE" dirty="0"/>
              <a:t>Kommuner, Idéburna och andra offentliga aktörer</a:t>
            </a:r>
          </a:p>
        </p:txBody>
      </p:sp>
      <p:pic>
        <p:nvPicPr>
          <p:cNvPr id="14" name="Bild 13" descr="Hjälp med hel fyllning">
            <a:extLst>
              <a:ext uri="{FF2B5EF4-FFF2-40B4-BE49-F238E27FC236}">
                <a16:creationId xmlns:a16="http://schemas.microsoft.com/office/drawing/2014/main" id="{3F34DDF6-77C0-7445-A583-59B301AECCD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184500" y="2599349"/>
            <a:ext cx="699715" cy="699715"/>
          </a:xfrm>
          <a:prstGeom prst="rect">
            <a:avLst/>
          </a:prstGeom>
        </p:spPr>
      </p:pic>
      <p:pic>
        <p:nvPicPr>
          <p:cNvPr id="16" name="Bild 15" descr="Checklista med hel fyllning">
            <a:extLst>
              <a:ext uri="{FF2B5EF4-FFF2-40B4-BE49-F238E27FC236}">
                <a16:creationId xmlns:a16="http://schemas.microsoft.com/office/drawing/2014/main" id="{A008FE64-4824-3B46-8083-C49560F1134C}"/>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9798425" y="2989103"/>
            <a:ext cx="914400" cy="914400"/>
          </a:xfrm>
          <a:prstGeom prst="rect">
            <a:avLst/>
          </a:prstGeom>
        </p:spPr>
      </p:pic>
      <p:sp>
        <p:nvSpPr>
          <p:cNvPr id="17" name="textruta 16">
            <a:extLst>
              <a:ext uri="{FF2B5EF4-FFF2-40B4-BE49-F238E27FC236}">
                <a16:creationId xmlns:a16="http://schemas.microsoft.com/office/drawing/2014/main" id="{4B6980F4-A897-884D-9882-D8F37993DBB0}"/>
              </a:ext>
            </a:extLst>
          </p:cNvPr>
          <p:cNvSpPr txBox="1"/>
          <p:nvPr/>
        </p:nvSpPr>
        <p:spPr>
          <a:xfrm>
            <a:off x="9071869" y="1806338"/>
            <a:ext cx="2654380" cy="377144"/>
          </a:xfrm>
          <a:prstGeom prst="rect">
            <a:avLst/>
          </a:prstGeom>
          <a:noFill/>
        </p:spPr>
        <p:txBody>
          <a:bodyPr wrap="square" rtlCol="0">
            <a:spAutoFit/>
          </a:bodyPr>
          <a:lstStyle/>
          <a:p>
            <a:pPr algn="ctr"/>
            <a:r>
              <a:rPr lang="sv-SE" b="1" dirty="0"/>
              <a:t>Webbenkäter</a:t>
            </a:r>
          </a:p>
        </p:txBody>
      </p:sp>
      <p:sp>
        <p:nvSpPr>
          <p:cNvPr id="18" name="textruta 17">
            <a:extLst>
              <a:ext uri="{FF2B5EF4-FFF2-40B4-BE49-F238E27FC236}">
                <a16:creationId xmlns:a16="http://schemas.microsoft.com/office/drawing/2014/main" id="{88FDB1D8-84BB-844E-B004-0B4EA048E76A}"/>
              </a:ext>
            </a:extLst>
          </p:cNvPr>
          <p:cNvSpPr txBox="1"/>
          <p:nvPr/>
        </p:nvSpPr>
        <p:spPr>
          <a:xfrm>
            <a:off x="9143782" y="4404757"/>
            <a:ext cx="2223686" cy="369332"/>
          </a:xfrm>
          <a:prstGeom prst="rect">
            <a:avLst/>
          </a:prstGeom>
          <a:noFill/>
        </p:spPr>
        <p:txBody>
          <a:bodyPr wrap="none" rtlCol="0">
            <a:spAutoFit/>
          </a:bodyPr>
          <a:lstStyle/>
          <a:p>
            <a:r>
              <a:rPr lang="sv-SE" dirty="0"/>
              <a:t>3 st. till allmänheten</a:t>
            </a:r>
          </a:p>
        </p:txBody>
      </p:sp>
      <p:sp>
        <p:nvSpPr>
          <p:cNvPr id="19" name="Rektangel 18">
            <a:extLst>
              <a:ext uri="{FF2B5EF4-FFF2-40B4-BE49-F238E27FC236}">
                <a16:creationId xmlns:a16="http://schemas.microsoft.com/office/drawing/2014/main" id="{FF43F7B9-21E6-D644-8004-EE04C740A7D3}"/>
              </a:ext>
            </a:extLst>
          </p:cNvPr>
          <p:cNvSpPr/>
          <p:nvPr/>
        </p:nvSpPr>
        <p:spPr>
          <a:xfrm>
            <a:off x="9528842" y="5402728"/>
            <a:ext cx="1740433" cy="954107"/>
          </a:xfrm>
          <a:prstGeom prst="rect">
            <a:avLst/>
          </a:prstGeom>
        </p:spPr>
        <p:txBody>
          <a:bodyPr wrap="square">
            <a:spAutoFit/>
          </a:bodyPr>
          <a:lstStyle/>
          <a:p>
            <a:pPr marL="285750" indent="-285750">
              <a:buFont typeface="Arial" panose="020B0604020202020204" pitchFamily="34" charset="0"/>
              <a:buChar char="•"/>
            </a:pPr>
            <a:r>
              <a:rPr lang="sv-SE" sz="800" dirty="0">
                <a:ea typeface="+mn-lt"/>
                <a:cs typeface="+mn-lt"/>
              </a:rPr>
              <a:t>Mycket god svarsfrekvens</a:t>
            </a:r>
            <a:endParaRPr lang="sv-SE" sz="800" dirty="0"/>
          </a:p>
          <a:p>
            <a:pPr marL="285750" indent="-285750">
              <a:buFont typeface="Arial" panose="020B0604020202020204" pitchFamily="34" charset="0"/>
              <a:buChar char="•"/>
            </a:pPr>
            <a:r>
              <a:rPr lang="sv-SE" sz="800" dirty="0">
                <a:ea typeface="+mn-lt"/>
                <a:cs typeface="+mn-lt"/>
              </a:rPr>
              <a:t>Kvinnor i majoritet av svarande</a:t>
            </a:r>
            <a:endParaRPr lang="sv-SE" sz="800" dirty="0"/>
          </a:p>
          <a:p>
            <a:pPr marL="285750" indent="-285750">
              <a:buFont typeface="Arial" panose="020B0604020202020204" pitchFamily="34" charset="0"/>
              <a:buChar char="•"/>
            </a:pPr>
            <a:r>
              <a:rPr lang="sv-SE" sz="800" dirty="0">
                <a:ea typeface="+mn-lt"/>
                <a:cs typeface="+mn-lt"/>
              </a:rPr>
              <a:t>Resultaten = kvalitativa upplevelser och är inte representativa för befolkningen som helhet. </a:t>
            </a:r>
            <a:endParaRPr lang="sv-SE" sz="800" dirty="0"/>
          </a:p>
        </p:txBody>
      </p:sp>
      <p:cxnSp>
        <p:nvCxnSpPr>
          <p:cNvPr id="21" name="Rak 20">
            <a:extLst>
              <a:ext uri="{FF2B5EF4-FFF2-40B4-BE49-F238E27FC236}">
                <a16:creationId xmlns:a16="http://schemas.microsoft.com/office/drawing/2014/main" id="{CFE809CC-2858-734B-9256-3E1382E224B4}"/>
              </a:ext>
            </a:extLst>
          </p:cNvPr>
          <p:cNvCxnSpPr/>
          <p:nvPr/>
        </p:nvCxnSpPr>
        <p:spPr>
          <a:xfrm>
            <a:off x="10399058" y="4936142"/>
            <a:ext cx="0" cy="364141"/>
          </a:xfrm>
          <a:prstGeom prst="line">
            <a:avLst/>
          </a:prstGeom>
        </p:spPr>
        <p:style>
          <a:lnRef idx="1">
            <a:schemeClr val="accent1"/>
          </a:lnRef>
          <a:fillRef idx="0">
            <a:schemeClr val="accent1"/>
          </a:fillRef>
          <a:effectRef idx="0">
            <a:schemeClr val="accent1"/>
          </a:effectRef>
          <a:fontRef idx="minor">
            <a:schemeClr val="tx1"/>
          </a:fontRef>
        </p:style>
      </p:cxnSp>
      <p:sp>
        <p:nvSpPr>
          <p:cNvPr id="20" name="Rubrik 1">
            <a:extLst>
              <a:ext uri="{FF2B5EF4-FFF2-40B4-BE49-F238E27FC236}">
                <a16:creationId xmlns:a16="http://schemas.microsoft.com/office/drawing/2014/main" id="{70D25DB0-0A99-41AE-BABA-7C15E12FA0FE}"/>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a:cs typeface="Calibri Light"/>
              </a:rPr>
              <a:t>Aktuellt läge Värmland</a:t>
            </a:r>
            <a:endParaRPr lang="sv-SE" dirty="0"/>
          </a:p>
        </p:txBody>
      </p:sp>
      <p:sp>
        <p:nvSpPr>
          <p:cNvPr id="22" name="textruta 21">
            <a:extLst>
              <a:ext uri="{FF2B5EF4-FFF2-40B4-BE49-F238E27FC236}">
                <a16:creationId xmlns:a16="http://schemas.microsoft.com/office/drawing/2014/main" id="{9CF2334E-0851-4F69-BDEB-00446D205E8B}"/>
              </a:ext>
            </a:extLst>
          </p:cNvPr>
          <p:cNvSpPr txBox="1"/>
          <p:nvPr/>
        </p:nvSpPr>
        <p:spPr>
          <a:xfrm>
            <a:off x="1613527" y="6272705"/>
            <a:ext cx="6212022" cy="369332"/>
          </a:xfrm>
          <a:prstGeom prst="rect">
            <a:avLst/>
          </a:prstGeom>
          <a:noFill/>
        </p:spPr>
        <p:txBody>
          <a:bodyPr wrap="none" rtlCol="0">
            <a:spAutoFit/>
          </a:bodyPr>
          <a:lstStyle/>
          <a:p>
            <a:r>
              <a:rPr lang="sv-SE" dirty="0">
                <a:hlinkClick r:id="rId15"/>
              </a:rPr>
              <a:t>Slutrapport: Analys av indirekta konsekvenser hittar ni här</a:t>
            </a:r>
            <a:r>
              <a:rPr lang="sv-SE" dirty="0"/>
              <a:t> </a:t>
            </a:r>
          </a:p>
        </p:txBody>
      </p:sp>
    </p:spTree>
    <p:extLst>
      <p:ext uri="{BB962C8B-B14F-4D97-AF65-F5344CB8AC3E}">
        <p14:creationId xmlns:p14="http://schemas.microsoft.com/office/powerpoint/2010/main" val="1254379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CBAD042-E77E-493A-904B-F949A0ED13AE}"/>
              </a:ext>
            </a:extLst>
          </p:cNvPr>
          <p:cNvSpPr>
            <a:spLocks noGrp="1"/>
          </p:cNvSpPr>
          <p:nvPr>
            <p:ph type="title"/>
          </p:nvPr>
        </p:nvSpPr>
        <p:spPr>
          <a:xfrm>
            <a:off x="2762251" y="0"/>
            <a:ext cx="7241314" cy="1325563"/>
          </a:xfrm>
        </p:spPr>
        <p:txBody>
          <a:bodyPr/>
          <a:lstStyle/>
          <a:p>
            <a:r>
              <a:rPr lang="sv-SE" sz="2911"/>
              <a:t>En tid av ytterligheter</a:t>
            </a:r>
          </a:p>
        </p:txBody>
      </p:sp>
      <p:pic>
        <p:nvPicPr>
          <p:cNvPr id="7" name="Bildobjekt 6">
            <a:extLst>
              <a:ext uri="{FF2B5EF4-FFF2-40B4-BE49-F238E27FC236}">
                <a16:creationId xmlns:a16="http://schemas.microsoft.com/office/drawing/2014/main" id="{C269312E-5367-4914-AE9E-7B7C74F6158A}"/>
              </a:ext>
            </a:extLst>
          </p:cNvPr>
          <p:cNvPicPr>
            <a:picLocks noChangeAspect="1"/>
          </p:cNvPicPr>
          <p:nvPr/>
        </p:nvPicPr>
        <p:blipFill>
          <a:blip r:embed="rId3"/>
          <a:stretch>
            <a:fillRect/>
          </a:stretch>
        </p:blipFill>
        <p:spPr>
          <a:xfrm>
            <a:off x="2624284" y="1622405"/>
            <a:ext cx="6759360" cy="4407651"/>
          </a:xfrm>
          <a:prstGeom prst="rect">
            <a:avLst/>
          </a:prstGeom>
        </p:spPr>
      </p:pic>
    </p:spTree>
    <p:extLst>
      <p:ext uri="{BB962C8B-B14F-4D97-AF65-F5344CB8AC3E}">
        <p14:creationId xmlns:p14="http://schemas.microsoft.com/office/powerpoint/2010/main" val="49520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5B053FF7-8D46-8A46-8279-E414AC42D790}"/>
              </a:ext>
            </a:extLst>
          </p:cNvPr>
          <p:cNvPicPr>
            <a:picLocks noChangeAspect="1"/>
          </p:cNvPicPr>
          <p:nvPr/>
        </p:nvPicPr>
        <p:blipFill>
          <a:blip r:embed="rId3"/>
          <a:stretch>
            <a:fillRect/>
          </a:stretch>
        </p:blipFill>
        <p:spPr>
          <a:xfrm>
            <a:off x="1187577" y="0"/>
            <a:ext cx="9816845" cy="6858000"/>
          </a:xfrm>
          <a:prstGeom prst="rect">
            <a:avLst/>
          </a:prstGeom>
        </p:spPr>
      </p:pic>
    </p:spTree>
    <p:extLst>
      <p:ext uri="{BB962C8B-B14F-4D97-AF65-F5344CB8AC3E}">
        <p14:creationId xmlns:p14="http://schemas.microsoft.com/office/powerpoint/2010/main" val="1634523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 4" descr="Användare med hel fyllning">
            <a:extLst>
              <a:ext uri="{FF2B5EF4-FFF2-40B4-BE49-F238E27FC236}">
                <a16:creationId xmlns:a16="http://schemas.microsoft.com/office/drawing/2014/main" id="{D6523F45-FDE7-0341-812F-E0C54723198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08730" y="2590800"/>
            <a:ext cx="914400" cy="914400"/>
          </a:xfrm>
          <a:prstGeom prst="rect">
            <a:avLst/>
          </a:prstGeom>
        </p:spPr>
      </p:pic>
      <p:pic>
        <p:nvPicPr>
          <p:cNvPr id="6" name="Bild 5" descr="Användare med hel fyllning">
            <a:extLst>
              <a:ext uri="{FF2B5EF4-FFF2-40B4-BE49-F238E27FC236}">
                <a16:creationId xmlns:a16="http://schemas.microsoft.com/office/drawing/2014/main" id="{0ADE2845-4108-BA44-BEB4-CAC748EFD4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94330" y="2667000"/>
            <a:ext cx="914400" cy="914400"/>
          </a:xfrm>
          <a:prstGeom prst="rect">
            <a:avLst/>
          </a:prstGeom>
        </p:spPr>
      </p:pic>
      <p:pic>
        <p:nvPicPr>
          <p:cNvPr id="7" name="Bild 6" descr="Användare med hel fyllning">
            <a:extLst>
              <a:ext uri="{FF2B5EF4-FFF2-40B4-BE49-F238E27FC236}">
                <a16:creationId xmlns:a16="http://schemas.microsoft.com/office/drawing/2014/main" id="{263EF730-E1C9-0044-9D55-934717F103B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24954" y="3086100"/>
            <a:ext cx="914400" cy="914400"/>
          </a:xfrm>
          <a:prstGeom prst="rect">
            <a:avLst/>
          </a:prstGeom>
        </p:spPr>
      </p:pic>
      <p:pic>
        <p:nvPicPr>
          <p:cNvPr id="8" name="Bild 7" descr="Användare med hel fyllning">
            <a:extLst>
              <a:ext uri="{FF2B5EF4-FFF2-40B4-BE49-F238E27FC236}">
                <a16:creationId xmlns:a16="http://schemas.microsoft.com/office/drawing/2014/main" id="{DC511A4E-E20E-A540-ADB0-0B3E88C722A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84930" y="2057400"/>
            <a:ext cx="914400" cy="914400"/>
          </a:xfrm>
          <a:prstGeom prst="rect">
            <a:avLst/>
          </a:prstGeom>
        </p:spPr>
      </p:pic>
      <p:pic>
        <p:nvPicPr>
          <p:cNvPr id="9" name="Bild 8" descr="Användare med hel fyllning">
            <a:extLst>
              <a:ext uri="{FF2B5EF4-FFF2-40B4-BE49-F238E27FC236}">
                <a16:creationId xmlns:a16="http://schemas.microsoft.com/office/drawing/2014/main" id="{E3CCB15F-1EE6-3A46-B217-D94FDF9673F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78106" y="2171700"/>
            <a:ext cx="914400" cy="914400"/>
          </a:xfrm>
          <a:prstGeom prst="rect">
            <a:avLst/>
          </a:prstGeom>
        </p:spPr>
      </p:pic>
      <p:pic>
        <p:nvPicPr>
          <p:cNvPr id="10" name="Bild 9" descr="Användare med hel fyllning">
            <a:extLst>
              <a:ext uri="{FF2B5EF4-FFF2-40B4-BE49-F238E27FC236}">
                <a16:creationId xmlns:a16="http://schemas.microsoft.com/office/drawing/2014/main" id="{D835C248-F452-0F44-9D12-E81CE6D0B3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23130" y="2305050"/>
            <a:ext cx="914400" cy="914400"/>
          </a:xfrm>
          <a:prstGeom prst="rect">
            <a:avLst/>
          </a:prstGeom>
        </p:spPr>
      </p:pic>
      <p:pic>
        <p:nvPicPr>
          <p:cNvPr id="11" name="Bild 10" descr="Användare med hel fyllning">
            <a:extLst>
              <a:ext uri="{FF2B5EF4-FFF2-40B4-BE49-F238E27FC236}">
                <a16:creationId xmlns:a16="http://schemas.microsoft.com/office/drawing/2014/main" id="{B116D1EA-AED0-5745-8451-2CBAC80B3F0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274360" y="2905125"/>
            <a:ext cx="914400" cy="914400"/>
          </a:xfrm>
          <a:prstGeom prst="rect">
            <a:avLst/>
          </a:prstGeom>
        </p:spPr>
      </p:pic>
      <p:sp>
        <p:nvSpPr>
          <p:cNvPr id="12" name="Rektangel 11">
            <a:extLst>
              <a:ext uri="{FF2B5EF4-FFF2-40B4-BE49-F238E27FC236}">
                <a16:creationId xmlns:a16="http://schemas.microsoft.com/office/drawing/2014/main" id="{4AC158F3-3D80-E04F-94BF-94B50F8466C1}"/>
              </a:ext>
            </a:extLst>
          </p:cNvPr>
          <p:cNvSpPr/>
          <p:nvPr/>
        </p:nvSpPr>
        <p:spPr>
          <a:xfrm>
            <a:off x="1357034" y="4815716"/>
            <a:ext cx="3834651" cy="954107"/>
          </a:xfrm>
          <a:prstGeom prst="rect">
            <a:avLst/>
          </a:prstGeom>
        </p:spPr>
        <p:txBody>
          <a:bodyPr wrap="square">
            <a:spAutoFit/>
          </a:bodyPr>
          <a:lstStyle/>
          <a:p>
            <a:r>
              <a:rPr lang="sv-SE" sz="1400" dirty="0"/>
              <a:t>Utifrån resultat från Hälsa på lika villkor (HLV) ser vi tecken på att hälsan för befolkningen som helhet har hållit sig stabil under pandemin. </a:t>
            </a:r>
          </a:p>
        </p:txBody>
      </p:sp>
      <p:pic>
        <p:nvPicPr>
          <p:cNvPr id="13" name="Bild 12" descr="Användare med hel fyllning">
            <a:extLst>
              <a:ext uri="{FF2B5EF4-FFF2-40B4-BE49-F238E27FC236}">
                <a16:creationId xmlns:a16="http://schemas.microsoft.com/office/drawing/2014/main" id="{F520DF42-D982-BD48-98E4-46190D39D16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36645" y="1989745"/>
            <a:ext cx="677249" cy="677249"/>
          </a:xfrm>
          <a:prstGeom prst="rect">
            <a:avLst/>
          </a:prstGeom>
        </p:spPr>
      </p:pic>
      <p:pic>
        <p:nvPicPr>
          <p:cNvPr id="14" name="Bild 13" descr="Användare med hel fyllning">
            <a:extLst>
              <a:ext uri="{FF2B5EF4-FFF2-40B4-BE49-F238E27FC236}">
                <a16:creationId xmlns:a16="http://schemas.microsoft.com/office/drawing/2014/main" id="{46634EB1-3F0E-E242-A326-F83C3D47ED1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12522" y="2971800"/>
            <a:ext cx="677249" cy="677249"/>
          </a:xfrm>
          <a:prstGeom prst="rect">
            <a:avLst/>
          </a:prstGeom>
        </p:spPr>
      </p:pic>
      <p:cxnSp>
        <p:nvCxnSpPr>
          <p:cNvPr id="16" name="Rak pil 15">
            <a:extLst>
              <a:ext uri="{FF2B5EF4-FFF2-40B4-BE49-F238E27FC236}">
                <a16:creationId xmlns:a16="http://schemas.microsoft.com/office/drawing/2014/main" id="{26A0B629-0322-BB47-BA6B-F9735F6DDD0B}"/>
              </a:ext>
            </a:extLst>
          </p:cNvPr>
          <p:cNvCxnSpPr>
            <a:cxnSpLocks/>
          </p:cNvCxnSpPr>
          <p:nvPr/>
        </p:nvCxnSpPr>
        <p:spPr>
          <a:xfrm flipV="1">
            <a:off x="8014447" y="1855554"/>
            <a:ext cx="0" cy="21417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Rak pil 17">
            <a:extLst>
              <a:ext uri="{FF2B5EF4-FFF2-40B4-BE49-F238E27FC236}">
                <a16:creationId xmlns:a16="http://schemas.microsoft.com/office/drawing/2014/main" id="{21FCC5B8-2998-AA4F-964C-2D747D946803}"/>
              </a:ext>
            </a:extLst>
          </p:cNvPr>
          <p:cNvCxnSpPr>
            <a:cxnSpLocks/>
          </p:cNvCxnSpPr>
          <p:nvPr/>
        </p:nvCxnSpPr>
        <p:spPr>
          <a:xfrm>
            <a:off x="8014447" y="4042662"/>
            <a:ext cx="21784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Rektangel 19">
            <a:extLst>
              <a:ext uri="{FF2B5EF4-FFF2-40B4-BE49-F238E27FC236}">
                <a16:creationId xmlns:a16="http://schemas.microsoft.com/office/drawing/2014/main" id="{91762449-3004-2F46-8072-B6D1CA030836}"/>
              </a:ext>
            </a:extLst>
          </p:cNvPr>
          <p:cNvSpPr/>
          <p:nvPr/>
        </p:nvSpPr>
        <p:spPr>
          <a:xfrm>
            <a:off x="7783604" y="4600273"/>
            <a:ext cx="3834651" cy="1169551"/>
          </a:xfrm>
          <a:prstGeom prst="rect">
            <a:avLst/>
          </a:prstGeom>
        </p:spPr>
        <p:txBody>
          <a:bodyPr wrap="square">
            <a:spAutoFit/>
          </a:bodyPr>
          <a:lstStyle/>
          <a:p>
            <a:r>
              <a:rPr lang="sv-SE" sz="1400" dirty="0"/>
              <a:t>Detta är naturligtvis mycket positivt, men innebär samtidigt en risk att de ökade skillnader mellan individer och mellan grupper som samtidigt uppstått, kan komma i skymundan. </a:t>
            </a:r>
          </a:p>
        </p:txBody>
      </p:sp>
      <p:sp>
        <p:nvSpPr>
          <p:cNvPr id="21" name="textruta 20">
            <a:extLst>
              <a:ext uri="{FF2B5EF4-FFF2-40B4-BE49-F238E27FC236}">
                <a16:creationId xmlns:a16="http://schemas.microsoft.com/office/drawing/2014/main" id="{F8258EA8-4369-7B4E-A06A-1F9584C077D9}"/>
              </a:ext>
            </a:extLst>
          </p:cNvPr>
          <p:cNvSpPr txBox="1"/>
          <p:nvPr/>
        </p:nvSpPr>
        <p:spPr>
          <a:xfrm>
            <a:off x="5080337" y="484095"/>
            <a:ext cx="2031325" cy="369332"/>
          </a:xfrm>
          <a:prstGeom prst="rect">
            <a:avLst/>
          </a:prstGeom>
          <a:noFill/>
        </p:spPr>
        <p:txBody>
          <a:bodyPr wrap="none" rtlCol="0">
            <a:spAutoFit/>
          </a:bodyPr>
          <a:lstStyle/>
          <a:p>
            <a:r>
              <a:rPr lang="sv-SE" b="1" dirty="0"/>
              <a:t>BEFOLKNINGEN</a:t>
            </a:r>
          </a:p>
        </p:txBody>
      </p:sp>
      <p:cxnSp>
        <p:nvCxnSpPr>
          <p:cNvPr id="24" name="Rak pil 23">
            <a:extLst>
              <a:ext uri="{FF2B5EF4-FFF2-40B4-BE49-F238E27FC236}">
                <a16:creationId xmlns:a16="http://schemas.microsoft.com/office/drawing/2014/main" id="{6DC15189-F8F3-5A4A-B0CF-B307A4D07F0C}"/>
              </a:ext>
            </a:extLst>
          </p:cNvPr>
          <p:cNvCxnSpPr/>
          <p:nvPr/>
        </p:nvCxnSpPr>
        <p:spPr>
          <a:xfrm flipV="1">
            <a:off x="8989771" y="2514600"/>
            <a:ext cx="526188" cy="45720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textruta 24">
            <a:extLst>
              <a:ext uri="{FF2B5EF4-FFF2-40B4-BE49-F238E27FC236}">
                <a16:creationId xmlns:a16="http://schemas.microsoft.com/office/drawing/2014/main" id="{C6F1609D-8A93-7A42-A953-6B50C077DFE9}"/>
              </a:ext>
            </a:extLst>
          </p:cNvPr>
          <p:cNvSpPr txBox="1"/>
          <p:nvPr/>
        </p:nvSpPr>
        <p:spPr>
          <a:xfrm>
            <a:off x="7297716" y="2778969"/>
            <a:ext cx="662361" cy="307777"/>
          </a:xfrm>
          <a:prstGeom prst="rect">
            <a:avLst/>
          </a:prstGeom>
          <a:noFill/>
        </p:spPr>
        <p:txBody>
          <a:bodyPr wrap="none" rtlCol="0">
            <a:spAutoFit/>
          </a:bodyPr>
          <a:lstStyle/>
          <a:p>
            <a:r>
              <a:rPr lang="sv-SE" sz="1400" b="1" dirty="0"/>
              <a:t>Hälsa</a:t>
            </a:r>
          </a:p>
        </p:txBody>
      </p:sp>
      <p:sp>
        <p:nvSpPr>
          <p:cNvPr id="26" name="textruta 25">
            <a:extLst>
              <a:ext uri="{FF2B5EF4-FFF2-40B4-BE49-F238E27FC236}">
                <a16:creationId xmlns:a16="http://schemas.microsoft.com/office/drawing/2014/main" id="{AE755E42-9468-9B45-9A1C-E00DDB50E064}"/>
              </a:ext>
            </a:extLst>
          </p:cNvPr>
          <p:cNvSpPr txBox="1"/>
          <p:nvPr/>
        </p:nvSpPr>
        <p:spPr>
          <a:xfrm>
            <a:off x="8375734" y="4063132"/>
            <a:ext cx="1455848" cy="307777"/>
          </a:xfrm>
          <a:prstGeom prst="rect">
            <a:avLst/>
          </a:prstGeom>
          <a:noFill/>
        </p:spPr>
        <p:txBody>
          <a:bodyPr wrap="none" rtlCol="0">
            <a:spAutoFit/>
          </a:bodyPr>
          <a:lstStyle/>
          <a:p>
            <a:r>
              <a:rPr lang="sv-SE" sz="1400" b="1" dirty="0"/>
              <a:t>Social position</a:t>
            </a:r>
          </a:p>
        </p:txBody>
      </p:sp>
      <p:sp>
        <p:nvSpPr>
          <p:cNvPr id="27" name="textruta 26">
            <a:extLst>
              <a:ext uri="{FF2B5EF4-FFF2-40B4-BE49-F238E27FC236}">
                <a16:creationId xmlns:a16="http://schemas.microsoft.com/office/drawing/2014/main" id="{3D493D1F-6DF6-F14C-8BE1-74F9080BF055}"/>
              </a:ext>
            </a:extLst>
          </p:cNvPr>
          <p:cNvSpPr txBox="1"/>
          <p:nvPr/>
        </p:nvSpPr>
        <p:spPr>
          <a:xfrm>
            <a:off x="7659774" y="3893636"/>
            <a:ext cx="439544" cy="276999"/>
          </a:xfrm>
          <a:prstGeom prst="rect">
            <a:avLst/>
          </a:prstGeom>
          <a:noFill/>
        </p:spPr>
        <p:txBody>
          <a:bodyPr wrap="none" rtlCol="0">
            <a:spAutoFit/>
          </a:bodyPr>
          <a:lstStyle/>
          <a:p>
            <a:r>
              <a:rPr lang="sv-SE" sz="1200" dirty="0"/>
              <a:t>Låg</a:t>
            </a:r>
          </a:p>
        </p:txBody>
      </p:sp>
      <p:sp>
        <p:nvSpPr>
          <p:cNvPr id="28" name="textruta 27">
            <a:extLst>
              <a:ext uri="{FF2B5EF4-FFF2-40B4-BE49-F238E27FC236}">
                <a16:creationId xmlns:a16="http://schemas.microsoft.com/office/drawing/2014/main" id="{1FA2A4B6-468A-2348-BB76-B3E95A5EB0C6}"/>
              </a:ext>
            </a:extLst>
          </p:cNvPr>
          <p:cNvSpPr txBox="1"/>
          <p:nvPr/>
        </p:nvSpPr>
        <p:spPr>
          <a:xfrm>
            <a:off x="7760603" y="1561099"/>
            <a:ext cx="465192" cy="276999"/>
          </a:xfrm>
          <a:prstGeom prst="rect">
            <a:avLst/>
          </a:prstGeom>
          <a:noFill/>
        </p:spPr>
        <p:txBody>
          <a:bodyPr wrap="none" rtlCol="0">
            <a:spAutoFit/>
          </a:bodyPr>
          <a:lstStyle/>
          <a:p>
            <a:r>
              <a:rPr lang="sv-SE" sz="1200" dirty="0"/>
              <a:t>Hög</a:t>
            </a:r>
          </a:p>
        </p:txBody>
      </p:sp>
      <p:sp>
        <p:nvSpPr>
          <p:cNvPr id="29" name="textruta 28">
            <a:extLst>
              <a:ext uri="{FF2B5EF4-FFF2-40B4-BE49-F238E27FC236}">
                <a16:creationId xmlns:a16="http://schemas.microsoft.com/office/drawing/2014/main" id="{631E208B-3E13-764D-985C-47796BFD784F}"/>
              </a:ext>
            </a:extLst>
          </p:cNvPr>
          <p:cNvSpPr txBox="1"/>
          <p:nvPr/>
        </p:nvSpPr>
        <p:spPr>
          <a:xfrm>
            <a:off x="10192870" y="3883277"/>
            <a:ext cx="465192" cy="276999"/>
          </a:xfrm>
          <a:prstGeom prst="rect">
            <a:avLst/>
          </a:prstGeom>
          <a:noFill/>
        </p:spPr>
        <p:txBody>
          <a:bodyPr wrap="none" rtlCol="0">
            <a:spAutoFit/>
          </a:bodyPr>
          <a:lstStyle/>
          <a:p>
            <a:r>
              <a:rPr lang="sv-SE" sz="1200" dirty="0"/>
              <a:t>Hög</a:t>
            </a:r>
          </a:p>
        </p:txBody>
      </p:sp>
    </p:spTree>
    <p:extLst>
      <p:ext uri="{BB962C8B-B14F-4D97-AF65-F5344CB8AC3E}">
        <p14:creationId xmlns:p14="http://schemas.microsoft.com/office/powerpoint/2010/main" val="151968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0" presetClass="path" presetSubtype="0" accel="50000" decel="50000" fill="hold" nodeType="withEffect">
                                  <p:stCondLst>
                                    <p:cond delay="0"/>
                                  </p:stCondLst>
                                  <p:childTnLst>
                                    <p:animMotion origin="layout" path="M -1.875E-6 4.81481E-6 L 0.04245 -0.08588 " pathEditMode="relative" rAng="0" ptsTypes="AA">
                                      <p:cBhvr>
                                        <p:cTn id="8" dur="2000" fill="hold"/>
                                        <p:tgtEl>
                                          <p:spTgt spid="13"/>
                                        </p:tgtEl>
                                        <p:attrNameLst>
                                          <p:attrName>ppt_x</p:attrName>
                                          <p:attrName>ppt_y</p:attrName>
                                        </p:attrNameLst>
                                      </p:cBhvr>
                                      <p:rCtr x="2031" y="-4398"/>
                                    </p:animMotion>
                                  </p:childTnLst>
                                </p:cTn>
                              </p:par>
                              <p:par>
                                <p:cTn id="9" presetID="0" presetClass="path" presetSubtype="0" accel="50000" decel="50000" fill="hold" nodeType="withEffect">
                                  <p:stCondLst>
                                    <p:cond delay="0"/>
                                  </p:stCondLst>
                                  <p:childTnLst>
                                    <p:animMotion origin="layout" path="M -0.00131 1.11111E-6 L -0.04128 0.05278 " pathEditMode="relative" rAng="0" ptsTypes="AA">
                                      <p:cBhvr>
                                        <p:cTn id="10" dur="2000" fill="hold"/>
                                        <p:tgtEl>
                                          <p:spTgt spid="14"/>
                                        </p:tgtEl>
                                        <p:attrNameLst>
                                          <p:attrName>ppt_x</p:attrName>
                                          <p:attrName>ppt_y</p:attrName>
                                        </p:attrNameLst>
                                      </p:cBhvr>
                                      <p:rCtr x="-2005" y="263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 2" descr="Kvinna med hel fyllning">
            <a:extLst>
              <a:ext uri="{FF2B5EF4-FFF2-40B4-BE49-F238E27FC236}">
                <a16:creationId xmlns:a16="http://schemas.microsoft.com/office/drawing/2014/main" id="{05F79AE9-3956-EB4E-80EA-06E7912CCD6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294095" y="2480092"/>
            <a:ext cx="914400" cy="914400"/>
          </a:xfrm>
          <a:prstGeom prst="rect">
            <a:avLst/>
          </a:prstGeom>
        </p:spPr>
      </p:pic>
      <p:pic>
        <p:nvPicPr>
          <p:cNvPr id="5" name="Bild 4" descr="Man med hel fyllning">
            <a:extLst>
              <a:ext uri="{FF2B5EF4-FFF2-40B4-BE49-F238E27FC236}">
                <a16:creationId xmlns:a16="http://schemas.microsoft.com/office/drawing/2014/main" id="{1EB09D57-58E9-134D-B8E2-89974213020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83506" y="2336657"/>
            <a:ext cx="914400" cy="914400"/>
          </a:xfrm>
          <a:prstGeom prst="rect">
            <a:avLst/>
          </a:prstGeom>
        </p:spPr>
      </p:pic>
      <p:sp>
        <p:nvSpPr>
          <p:cNvPr id="6" name="Rektangel 5">
            <a:extLst>
              <a:ext uri="{FF2B5EF4-FFF2-40B4-BE49-F238E27FC236}">
                <a16:creationId xmlns:a16="http://schemas.microsoft.com/office/drawing/2014/main" id="{EFA540E7-F637-2F47-A46A-163A3B2BD0DC}"/>
              </a:ext>
            </a:extLst>
          </p:cNvPr>
          <p:cNvSpPr/>
          <p:nvPr/>
        </p:nvSpPr>
        <p:spPr>
          <a:xfrm>
            <a:off x="6930781" y="3598013"/>
            <a:ext cx="1687574" cy="646330"/>
          </a:xfrm>
          <a:prstGeom prst="rect">
            <a:avLst/>
          </a:prstGeom>
        </p:spPr>
        <p:txBody>
          <a:bodyPr wrap="square">
            <a:spAutoFit/>
          </a:bodyPr>
          <a:lstStyle/>
          <a:p>
            <a:r>
              <a:rPr lang="sv-SE" dirty="0"/>
              <a:t>Än gruppen män</a:t>
            </a:r>
          </a:p>
        </p:txBody>
      </p:sp>
      <p:sp>
        <p:nvSpPr>
          <p:cNvPr id="7" name="textruta 6">
            <a:extLst>
              <a:ext uri="{FF2B5EF4-FFF2-40B4-BE49-F238E27FC236}">
                <a16:creationId xmlns:a16="http://schemas.microsoft.com/office/drawing/2014/main" id="{327A544E-0AFA-DC4F-8B24-9E9C2699F7F2}"/>
              </a:ext>
            </a:extLst>
          </p:cNvPr>
          <p:cNvSpPr txBox="1"/>
          <p:nvPr/>
        </p:nvSpPr>
        <p:spPr>
          <a:xfrm>
            <a:off x="5432998" y="625767"/>
            <a:ext cx="1326004" cy="369332"/>
          </a:xfrm>
          <a:prstGeom prst="rect">
            <a:avLst/>
          </a:prstGeom>
          <a:noFill/>
        </p:spPr>
        <p:txBody>
          <a:bodyPr wrap="none" rtlCol="0">
            <a:spAutoFit/>
          </a:bodyPr>
          <a:lstStyle/>
          <a:p>
            <a:r>
              <a:rPr lang="sv-SE" b="1" dirty="0"/>
              <a:t>GRUPPER</a:t>
            </a:r>
          </a:p>
        </p:txBody>
      </p:sp>
      <p:sp>
        <p:nvSpPr>
          <p:cNvPr id="8" name="Rektangel 7">
            <a:extLst>
              <a:ext uri="{FF2B5EF4-FFF2-40B4-BE49-F238E27FC236}">
                <a16:creationId xmlns:a16="http://schemas.microsoft.com/office/drawing/2014/main" id="{1006559E-2FB4-F340-8AD4-53F475E40C1B}"/>
              </a:ext>
            </a:extLst>
          </p:cNvPr>
          <p:cNvSpPr/>
          <p:nvPr/>
        </p:nvSpPr>
        <p:spPr>
          <a:xfrm>
            <a:off x="4300508" y="996336"/>
            <a:ext cx="3590983" cy="307777"/>
          </a:xfrm>
          <a:prstGeom prst="rect">
            <a:avLst/>
          </a:prstGeom>
        </p:spPr>
        <p:txBody>
          <a:bodyPr wrap="none">
            <a:spAutoFit/>
          </a:bodyPr>
          <a:lstStyle/>
          <a:p>
            <a:r>
              <a:rPr lang="sv-SE" sz="1400" dirty="0"/>
              <a:t>Vissa grupper är mer påverkade än andra. </a:t>
            </a:r>
          </a:p>
        </p:txBody>
      </p:sp>
      <p:sp>
        <p:nvSpPr>
          <p:cNvPr id="9" name="Rektangel 8">
            <a:extLst>
              <a:ext uri="{FF2B5EF4-FFF2-40B4-BE49-F238E27FC236}">
                <a16:creationId xmlns:a16="http://schemas.microsoft.com/office/drawing/2014/main" id="{CA73A28D-9E52-604A-9DDD-DAF71D125B2F}"/>
              </a:ext>
            </a:extLst>
          </p:cNvPr>
          <p:cNvSpPr/>
          <p:nvPr/>
        </p:nvSpPr>
        <p:spPr>
          <a:xfrm>
            <a:off x="3520392" y="3598012"/>
            <a:ext cx="2787418" cy="646331"/>
          </a:xfrm>
          <a:prstGeom prst="rect">
            <a:avLst/>
          </a:prstGeom>
        </p:spPr>
        <p:txBody>
          <a:bodyPr wrap="square">
            <a:spAutoFit/>
          </a:bodyPr>
          <a:lstStyle/>
          <a:p>
            <a:r>
              <a:rPr lang="sv-SE" dirty="0"/>
              <a:t>Gruppen kvinnor har en sämre hälsoutveckling </a:t>
            </a:r>
          </a:p>
        </p:txBody>
      </p:sp>
    </p:spTree>
    <p:extLst>
      <p:ext uri="{BB962C8B-B14F-4D97-AF65-F5344CB8AC3E}">
        <p14:creationId xmlns:p14="http://schemas.microsoft.com/office/powerpoint/2010/main" val="228225090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61E28E65F2CC4F9E06E17B4F5E350A" ma:contentTypeVersion="8" ma:contentTypeDescription="Create a new document." ma:contentTypeScope="" ma:versionID="bf7e67e0daa02bb56d82eeab385438ba">
  <xsd:schema xmlns:xsd="http://www.w3.org/2001/XMLSchema" xmlns:xs="http://www.w3.org/2001/XMLSchema" xmlns:p="http://schemas.microsoft.com/office/2006/metadata/properties" xmlns:ns2="997de377-b1b7-41eb-95f1-c0aa9bcc5bd6" xmlns:ns3="96f2cc8d-16ac-44f0-94ba-232134525442" targetNamespace="http://schemas.microsoft.com/office/2006/metadata/properties" ma:root="true" ma:fieldsID="2a459bfd3a08818a6148d36d0e7c105e" ns2:_="" ns3:_="">
    <xsd:import namespace="997de377-b1b7-41eb-95f1-c0aa9bcc5bd6"/>
    <xsd:import namespace="96f2cc8d-16ac-44f0-94ba-2321345254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7de377-b1b7-41eb-95f1-c0aa9bcc5b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6f2cc8d-16ac-44f0-94ba-23213452544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F645D9B-F255-41D3-87BB-CDBAB2B62A4F}"/>
</file>

<file path=customXml/itemProps2.xml><?xml version="1.0" encoding="utf-8"?>
<ds:datastoreItem xmlns:ds="http://schemas.openxmlformats.org/officeDocument/2006/customXml" ds:itemID="{4DDB642D-05BE-4907-A780-5272E04B548E}">
  <ds:schemaRefs>
    <ds:schemaRef ds:uri="http://schemas.openxmlformats.org/package/2006/metadata/core-properties"/>
    <ds:schemaRef ds:uri="http://schemas.microsoft.com/office/2006/documentManagement/types"/>
    <ds:schemaRef ds:uri="http://www.w3.org/XML/1998/namespace"/>
    <ds:schemaRef ds:uri="http://purl.org/dc/dcmitype/"/>
    <ds:schemaRef ds:uri="http://schemas.microsoft.com/office/infopath/2007/PartnerControls"/>
    <ds:schemaRef ds:uri="http://schemas.microsoft.com/office/2006/metadata/properties"/>
    <ds:schemaRef ds:uri="http://purl.org/dc/elements/1.1/"/>
    <ds:schemaRef ds:uri="96f2cc8d-16ac-44f0-94ba-232134525442"/>
    <ds:schemaRef ds:uri="997de377-b1b7-41eb-95f1-c0aa9bcc5bd6"/>
    <ds:schemaRef ds:uri="http://purl.org/dc/terms/"/>
  </ds:schemaRefs>
</ds:datastoreItem>
</file>

<file path=customXml/itemProps3.xml><?xml version="1.0" encoding="utf-8"?>
<ds:datastoreItem xmlns:ds="http://schemas.openxmlformats.org/officeDocument/2006/customXml" ds:itemID="{990F6FF6-8FFD-423A-90B1-E20173D1DA0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550</TotalTime>
  <Words>2041</Words>
  <Application>Microsoft Office PowerPoint</Application>
  <PresentationFormat>Bredbild</PresentationFormat>
  <Paragraphs>179</Paragraphs>
  <Slides>16</Slides>
  <Notes>16</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16</vt:i4>
      </vt:variant>
    </vt:vector>
  </HeadingPairs>
  <TitlesOfParts>
    <vt:vector size="21" baseType="lpstr">
      <vt:lpstr>Arial</vt:lpstr>
      <vt:lpstr>Calibri</vt:lpstr>
      <vt:lpstr>Calibri Light</vt:lpstr>
      <vt:lpstr>Helvetica</vt:lpstr>
      <vt:lpstr>Office-tema</vt:lpstr>
      <vt:lpstr>Välkomna!</vt:lpstr>
      <vt:lpstr>Program 8:30- 12.00</vt:lpstr>
      <vt:lpstr>PowerPoint-presentation</vt:lpstr>
      <vt:lpstr>PowerPoint-presentation</vt:lpstr>
      <vt:lpstr>PowerPoint-presentation</vt:lpstr>
      <vt:lpstr>En tid av ytterligheter</vt:lpstr>
      <vt:lpstr>PowerPoint-presentation</vt:lpstr>
      <vt:lpstr>PowerPoint-presentation</vt:lpstr>
      <vt:lpstr>PowerPoint-presentation</vt:lpstr>
      <vt:lpstr>PowerPoint-presentation</vt:lpstr>
      <vt:lpstr>PowerPoint-presentation</vt:lpstr>
      <vt:lpstr>PowerPoint-presentation</vt:lpstr>
      <vt:lpstr>PowerPoint-presentation</vt:lpstr>
      <vt:lpstr>Plan för god psykisk hälsa i Värmland</vt:lpstr>
      <vt:lpstr>Planen finns- hur får vi saker att hända?</vt:lpstr>
      <vt:lpstr>Här kan ni läsa 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Välkomna!</dc:title>
  <dc:creator>Sophia Alm</dc:creator>
  <cp:lastModifiedBy>Anna-Carin Johansson</cp:lastModifiedBy>
  <cp:revision>22</cp:revision>
  <dcterms:created xsi:type="dcterms:W3CDTF">2022-01-28T09:11:59Z</dcterms:created>
  <dcterms:modified xsi:type="dcterms:W3CDTF">2022-02-10T10:47:10Z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0x010100B661E28E65F2CC4F9E06E17B4F5E350A</vt:lpwstr>
  </property>
</Properties>
</file>